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7"/>
  </p:notesMasterIdLst>
  <p:sldIdLst>
    <p:sldId id="256" r:id="rId2"/>
    <p:sldId id="257" r:id="rId3"/>
    <p:sldId id="283" r:id="rId4"/>
    <p:sldId id="285" r:id="rId5"/>
    <p:sldId id="293" r:id="rId6"/>
    <p:sldId id="290" r:id="rId7"/>
    <p:sldId id="292" r:id="rId8"/>
    <p:sldId id="267" r:id="rId9"/>
    <p:sldId id="286" r:id="rId10"/>
    <p:sldId id="287" r:id="rId11"/>
    <p:sldId id="288" r:id="rId12"/>
    <p:sldId id="295" r:id="rId13"/>
    <p:sldId id="268" r:id="rId14"/>
    <p:sldId id="296" r:id="rId15"/>
    <p:sldId id="277" r:id="rId16"/>
    <p:sldId id="278" r:id="rId17"/>
    <p:sldId id="279" r:id="rId18"/>
    <p:sldId id="280" r:id="rId19"/>
    <p:sldId id="281" r:id="rId20"/>
    <p:sldId id="297" r:id="rId21"/>
    <p:sldId id="298" r:id="rId22"/>
    <p:sldId id="299" r:id="rId23"/>
    <p:sldId id="300" r:id="rId24"/>
    <p:sldId id="312" r:id="rId25"/>
    <p:sldId id="313" r:id="rId26"/>
    <p:sldId id="314" r:id="rId27"/>
    <p:sldId id="315" r:id="rId28"/>
    <p:sldId id="301" r:id="rId29"/>
    <p:sldId id="302" r:id="rId30"/>
    <p:sldId id="304" r:id="rId31"/>
    <p:sldId id="303" r:id="rId32"/>
    <p:sldId id="305" r:id="rId33"/>
    <p:sldId id="306" r:id="rId34"/>
    <p:sldId id="307" r:id="rId35"/>
    <p:sldId id="308" r:id="rId36"/>
    <p:sldId id="309" r:id="rId37"/>
    <p:sldId id="317" r:id="rId38"/>
    <p:sldId id="318" r:id="rId39"/>
    <p:sldId id="319" r:id="rId40"/>
    <p:sldId id="320" r:id="rId41"/>
    <p:sldId id="321" r:id="rId42"/>
    <p:sldId id="322" r:id="rId43"/>
    <p:sldId id="323" r:id="rId44"/>
    <p:sldId id="324" r:id="rId45"/>
    <p:sldId id="270" r:id="rId46"/>
    <p:sldId id="325" r:id="rId47"/>
    <p:sldId id="328" r:id="rId48"/>
    <p:sldId id="329" r:id="rId49"/>
    <p:sldId id="330" r:id="rId50"/>
    <p:sldId id="333" r:id="rId51"/>
    <p:sldId id="332" r:id="rId52"/>
    <p:sldId id="334" r:id="rId53"/>
    <p:sldId id="335" r:id="rId54"/>
    <p:sldId id="336" r:id="rId55"/>
    <p:sldId id="337" r:id="rId56"/>
    <p:sldId id="338" r:id="rId57"/>
    <p:sldId id="339" r:id="rId58"/>
    <p:sldId id="340" r:id="rId59"/>
    <p:sldId id="341" r:id="rId60"/>
    <p:sldId id="342" r:id="rId61"/>
    <p:sldId id="343" r:id="rId62"/>
    <p:sldId id="344" r:id="rId63"/>
    <p:sldId id="345" r:id="rId64"/>
    <p:sldId id="346" r:id="rId65"/>
    <p:sldId id="271" r:id="rId66"/>
  </p:sldIdLst>
  <p:sldSz cx="12192000" cy="6858000"/>
  <p:notesSz cx="6858000" cy="9144000"/>
  <p:defaultTextStyle>
    <a:defPPr>
      <a:defRPr lang="en-I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050"/>
    <a:srgbClr val="009999"/>
    <a:srgbClr val="00CC99"/>
    <a:srgbClr val="FF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5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C930F6-09F8-4F33-A553-FE5CC2984E34}" type="datetimeFigureOut">
              <a:rPr lang="en-IL" smtClean="0"/>
              <a:t>11/12/2021</a:t>
            </a:fld>
            <a:endParaRPr lang="en-I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43A621-5747-48C1-9A2B-8F1DFCC11DFF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1611636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attacker use recursive call to the function and drain the money of The DAO</a:t>
            </a:r>
            <a:endParaRPr lang="en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43A621-5747-48C1-9A2B-8F1DFCC11DFF}" type="slidenum">
              <a:rPr lang="en-IL" smtClean="0"/>
              <a:t>4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0548572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Example of </a:t>
            </a:r>
            <a:r>
              <a:rPr lang="en-US" sz="1800" b="0" i="0" u="none" strike="noStrike" baseline="0" dirty="0">
                <a:latin typeface="NimbusRomNo9L-ReguItal"/>
              </a:rPr>
              <a:t>Incorrect Contracts, Integer overflow</a:t>
            </a:r>
            <a:endParaRPr lang="en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43A621-5747-48C1-9A2B-8F1DFCC11DFF}" type="slidenum">
              <a:rPr lang="en-IL" smtClean="0"/>
              <a:t>5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935340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Example of </a:t>
            </a:r>
            <a:r>
              <a:rPr lang="en-US" sz="1800" b="0" i="0" u="none" strike="noStrike" baseline="0" dirty="0">
                <a:latin typeface="NimbusRomNo9L-ReguItal"/>
              </a:rPr>
              <a:t>Incorrect Contracts, Integer overflow</a:t>
            </a:r>
            <a:endParaRPr lang="en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43A621-5747-48C1-9A2B-8F1DFCC11DFF}" type="slidenum">
              <a:rPr lang="en-IL" smtClean="0"/>
              <a:t>6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7992292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Example of </a:t>
            </a:r>
            <a:r>
              <a:rPr lang="en-US" sz="1200" b="0" i="0" u="none" strike="noStrike" baseline="0" dirty="0">
                <a:latin typeface="NimbusRomNo9L-ReguItal"/>
              </a:rPr>
              <a:t>Incorrect Contracts, if there is more than 255 </a:t>
            </a:r>
            <a:r>
              <a:rPr lang="en-US" sz="1200" b="0" i="0" u="none" strike="noStrike" baseline="0" dirty="0">
                <a:latin typeface="NimbusRomNo9L-Regu"/>
              </a:rPr>
              <a:t>participants only the first 256 participants will get the money</a:t>
            </a:r>
            <a:endParaRPr lang="en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43A621-5747-48C1-9A2B-8F1DFCC11DFF}" type="slidenum">
              <a:rPr lang="en-IL" smtClean="0"/>
              <a:t>7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6525604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Example of unfair contract</a:t>
            </a:r>
            <a:endParaRPr lang="en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43A621-5747-48C1-9A2B-8F1DFCC11DFF}" type="slidenum">
              <a:rPr lang="en-IL" smtClean="0"/>
              <a:t>8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0763860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this case the owner of the contract will get the </a:t>
            </a:r>
            <a:r>
              <a:rPr lang="en-US" sz="1800" b="0" i="0" u="none" strike="noStrike" baseline="0" dirty="0">
                <a:latin typeface="NimbusRomNo9L-Regu"/>
              </a:rPr>
              <a:t>solution to his puzzle and not pay anything to the winner</a:t>
            </a:r>
            <a:endParaRPr lang="en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43A621-5747-48C1-9A2B-8F1DFCC11DFF}" type="slidenum">
              <a:rPr lang="en-IL" smtClean="0"/>
              <a:t>10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1106573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Fairness example</a:t>
            </a:r>
            <a:endParaRPr lang="en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43A621-5747-48C1-9A2B-8F1DFCC11DFF}" type="slidenum">
              <a:rPr lang="en-IL" smtClean="0"/>
              <a:t>12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4389697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contract did not publish the terms of the auctions</a:t>
            </a:r>
            <a:endParaRPr lang="en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43A621-5747-48C1-9A2B-8F1DFCC11DFF}" type="slidenum">
              <a:rPr lang="en-IL" smtClean="0"/>
              <a:t>14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90769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b="0" i="0" u="none" strike="noStrike" baseline="0" dirty="0">
                <a:latin typeface="NimbusRomNo9L-Regu"/>
              </a:rPr>
              <a:t>We have methods with a single input variable of type </a:t>
            </a:r>
            <a:r>
              <a:rPr lang="en-US" sz="1800" b="0" i="0" u="none" strike="noStrike" baseline="0" dirty="0">
                <a:latin typeface="NimbusRomNo9L-ReguItal"/>
              </a:rPr>
              <a:t>T </a:t>
            </a:r>
            <a:r>
              <a:rPr lang="en-US" sz="1800" b="0" i="0" u="none" strike="noStrike" baseline="0" dirty="0">
                <a:latin typeface="NimbusRomNo9L-Regu"/>
              </a:rPr>
              <a:t>that is global to the contract’s functions. Since </a:t>
            </a:r>
            <a:r>
              <a:rPr lang="en-US" sz="1800" b="0" i="0" u="none" strike="noStrike" baseline="0" dirty="0">
                <a:latin typeface="NimbusRomNo9L-ReguItal"/>
              </a:rPr>
              <a:t>T </a:t>
            </a:r>
            <a:r>
              <a:rPr lang="en-US" sz="1800" b="0" i="0" u="none" strike="noStrike" baseline="0" dirty="0">
                <a:latin typeface="NimbusRomNo9L-Regu"/>
              </a:rPr>
              <a:t>is generic, we lose no generality with single local and global variables</a:t>
            </a:r>
            <a:endParaRPr lang="en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43A621-5747-48C1-9A2B-8F1DFCC11DFF}" type="slidenum">
              <a:rPr lang="en-IL" smtClean="0"/>
              <a:t>22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3176255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sz="1800" b="0" i="0" u="none" strike="noStrike" baseline="0" dirty="0">
                <a:latin typeface="NimbusRomNo9L-Regu"/>
              </a:rPr>
              <a:t>The body of a contract method is inductively defined by </a:t>
            </a:r>
            <a:r>
              <a:rPr lang="en-US" sz="1800" b="0" i="0" u="none" strike="noStrike" baseline="0" dirty="0">
                <a:latin typeface="NimbusRomNo9L-ReguItal"/>
              </a:rPr>
              <a:t>S</a:t>
            </a:r>
            <a:r>
              <a:rPr lang="en-US" sz="1800" b="0" i="0" u="none" strike="noStrike" baseline="0" dirty="0">
                <a:latin typeface="NimbusRomNo9L-Regu"/>
              </a:rPr>
              <a:t>.</a:t>
            </a:r>
          </a:p>
          <a:p>
            <a:pPr algn="l"/>
            <a:endParaRPr lang="en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43A621-5747-48C1-9A2B-8F1DFCC11DFF}" type="slidenum">
              <a:rPr lang="en-IL" smtClean="0"/>
              <a:t>23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3165134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dirty="0"/>
              <a:t>Sigma maps </a:t>
            </a:r>
            <a:r>
              <a:rPr lang="en-US" sz="1800" b="0" i="0" u="none" strike="noStrike" baseline="0" dirty="0">
                <a:latin typeface="NimbusRomNo9L-Regu"/>
              </a:rPr>
              <a:t>contract identifiers to a valuation of the global variables.</a:t>
            </a:r>
          </a:p>
          <a:p>
            <a:pPr algn="l"/>
            <a:r>
              <a:rPr lang="en-US" sz="1800" b="0" i="0" u="none" strike="noStrike" baseline="0" dirty="0">
                <a:latin typeface="NimbusRomNo9L-Regu"/>
              </a:rPr>
              <a:t>Finally, each miner will add </a:t>
            </a:r>
            <a:r>
              <a:rPr lang="en-US" sz="1800" b="0" i="0" u="none" strike="noStrike" baseline="0" dirty="0">
                <a:latin typeface="NimbusRomNo9L-ReguItal"/>
              </a:rPr>
              <a:t>B </a:t>
            </a:r>
            <a:r>
              <a:rPr lang="en-US" sz="1800" b="0" i="0" u="none" strike="noStrike" baseline="0" dirty="0">
                <a:latin typeface="NimbusRomNo9L-Regu"/>
              </a:rPr>
              <a:t>to their respective copies of blockchain once it is validated.</a:t>
            </a:r>
            <a:endParaRPr lang="en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43A621-5747-48C1-9A2B-8F1DFCC11DFF}" type="slidenum">
              <a:rPr lang="en-IL" smtClean="0"/>
              <a:t>24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39942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sz="1800" b="0" i="0" u="none" strike="noStrike" baseline="0" dirty="0">
                <a:latin typeface="NimbusRomNo9L-Regu"/>
              </a:rPr>
              <a:t>The top frame of </a:t>
            </a:r>
            <a:r>
              <a:rPr lang="en-US" sz="1800" b="0" i="0" u="none" strike="noStrike" baseline="0" dirty="0" err="1">
                <a:latin typeface="NimbusRomNo9L-Regu"/>
              </a:rPr>
              <a:t>gama</a:t>
            </a:r>
            <a:r>
              <a:rPr lang="en-US" sz="1800" b="0" i="0" u="none" strike="noStrike" baseline="0" dirty="0">
                <a:latin typeface="rtxmi"/>
              </a:rPr>
              <a:t> </a:t>
            </a:r>
            <a:r>
              <a:rPr lang="en-US" sz="1800" b="0" i="0" u="none" strike="noStrike" baseline="0" dirty="0">
                <a:latin typeface="NimbusRomNo9L-Regu"/>
              </a:rPr>
              <a:t>is the frame under active execution and is relevant to the currently executing transaction</a:t>
            </a:r>
            <a:endParaRPr lang="en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43A621-5747-48C1-9A2B-8F1DFCC11DFF}" type="slidenum">
              <a:rPr lang="en-IL" smtClean="0"/>
              <a:t>25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8915512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43A621-5747-48C1-9A2B-8F1DFCC11DFF}" type="slidenum">
              <a:rPr lang="en-IL" smtClean="0"/>
              <a:t>26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6618259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43A621-5747-48C1-9A2B-8F1DFCC11DFF}" type="slidenum">
              <a:rPr lang="en-IL" smtClean="0"/>
              <a:t>27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0785489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sz="1800" b="0" i="0" u="none" strike="noStrike" baseline="0" dirty="0">
                <a:latin typeface="NimbusRomNo9L-Regu"/>
              </a:rPr>
              <a:t>The body of a contract method is inductively defined by </a:t>
            </a:r>
            <a:r>
              <a:rPr lang="en-US" sz="1800" b="0" i="0" u="none" strike="noStrike" baseline="0" dirty="0">
                <a:latin typeface="NimbusRomNo9L-ReguItal"/>
              </a:rPr>
              <a:t>S</a:t>
            </a:r>
            <a:r>
              <a:rPr lang="en-US" sz="1800" b="0" i="0" u="none" strike="noStrike" baseline="0" dirty="0">
                <a:latin typeface="NimbusRomNo9L-Regu"/>
              </a:rPr>
              <a:t>.</a:t>
            </a:r>
          </a:p>
          <a:p>
            <a:pPr algn="l"/>
            <a:endParaRPr lang="en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43A621-5747-48C1-9A2B-8F1DFCC11DFF}" type="slidenum">
              <a:rPr lang="en-IL" smtClean="0"/>
              <a:t>28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4284772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sz="1800" b="0" i="0" u="none" strike="noStrike" baseline="0" dirty="0">
                <a:latin typeface="NimbusRomNo9L-Regu"/>
              </a:rPr>
              <a:t>The body of a contract method is inductively defined by </a:t>
            </a:r>
            <a:r>
              <a:rPr lang="en-US" sz="1800" b="0" i="0" u="none" strike="noStrike" baseline="0" dirty="0">
                <a:latin typeface="NimbusRomNo9L-ReguItal"/>
              </a:rPr>
              <a:t>S</a:t>
            </a:r>
            <a:r>
              <a:rPr lang="en-US" sz="1800" b="0" i="0" u="none" strike="noStrike" baseline="0" dirty="0">
                <a:latin typeface="NimbusRomNo9L-Regu"/>
              </a:rPr>
              <a:t>.</a:t>
            </a:r>
          </a:p>
          <a:p>
            <a:pPr algn="l"/>
            <a:endParaRPr lang="en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43A621-5747-48C1-9A2B-8F1DFCC11DFF}" type="slidenum">
              <a:rPr lang="en-IL" smtClean="0"/>
              <a:t>29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5650254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sz="1800" b="0" i="0" u="none" strike="noStrike" baseline="0" dirty="0">
                <a:latin typeface="NimbusRomNo9L-Regu"/>
              </a:rPr>
              <a:t>The body of a contract method is inductively defined by </a:t>
            </a:r>
            <a:r>
              <a:rPr lang="en-US" sz="1800" b="0" i="0" u="none" strike="noStrike" baseline="0" dirty="0">
                <a:latin typeface="NimbusRomNo9L-ReguItal"/>
              </a:rPr>
              <a:t>S</a:t>
            </a:r>
            <a:r>
              <a:rPr lang="en-US" sz="1800" b="0" i="0" u="none" strike="noStrike" baseline="0" dirty="0">
                <a:latin typeface="NimbusRomNo9L-Regu"/>
              </a:rPr>
              <a:t>.</a:t>
            </a:r>
          </a:p>
          <a:p>
            <a:pPr algn="l"/>
            <a:endParaRPr lang="en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43A621-5747-48C1-9A2B-8F1DFCC11DFF}" type="slidenum">
              <a:rPr lang="en-IL" smtClean="0"/>
              <a:t>30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7106575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sz="1800" b="0" i="0" u="none" strike="noStrike" baseline="0" dirty="0">
                <a:latin typeface="NimbusRomNo9L-Regu"/>
              </a:rPr>
              <a:t>XACML-styled five tuple policy specification</a:t>
            </a:r>
            <a:endParaRPr lang="en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43A621-5747-48C1-9A2B-8F1DFCC11DFF}" type="slidenum">
              <a:rPr lang="en-IL" smtClean="0"/>
              <a:t>31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5517397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43A621-5747-48C1-9A2B-8F1DFCC11DFF}" type="slidenum">
              <a:rPr lang="en-IL" smtClean="0"/>
              <a:t>32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98141653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43A621-5747-48C1-9A2B-8F1DFCC11DFF}" type="slidenum">
              <a:rPr lang="en-IL" smtClean="0"/>
              <a:t>33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28396702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43A621-5747-48C1-9A2B-8F1DFCC11DFF}" type="slidenum">
              <a:rPr lang="en-IL" smtClean="0"/>
              <a:t>34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10564817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43A621-5747-48C1-9A2B-8F1DFCC11DFF}" type="slidenum">
              <a:rPr lang="en-IL" smtClean="0"/>
              <a:t>35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11749387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43A621-5747-48C1-9A2B-8F1DFCC11DFF}" type="slidenum">
              <a:rPr lang="en-IL" smtClean="0"/>
              <a:t>36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13872400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sz="1800" b="0" i="0" u="none" strike="noStrike" baseline="0" dirty="0">
                <a:latin typeface="NimbusRomNo9L-Regu"/>
              </a:rPr>
              <a:t>Note that taint-analysis, which is required to determine the locations at which to assert the predicates, is conservative.</a:t>
            </a:r>
            <a:endParaRPr lang="en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43A621-5747-48C1-9A2B-8F1DFCC11DFF}" type="slidenum">
              <a:rPr lang="en-IL" smtClean="0"/>
              <a:t>39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09963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solidity code</a:t>
            </a:r>
            <a:endParaRPr lang="en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43A621-5747-48C1-9A2B-8F1DFCC11DFF}" type="slidenum">
              <a:rPr lang="en-IL" smtClean="0"/>
              <a:t>46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429037525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solidity code + The policy (XACML)</a:t>
            </a:r>
            <a:endParaRPr lang="en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43A621-5747-48C1-9A2B-8F1DFCC11DFF}" type="slidenum">
              <a:rPr lang="en-IL" smtClean="0"/>
              <a:t>47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76453475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b="0" i="0" u="none" strike="noStrike" baseline="0" dirty="0">
                <a:latin typeface="NimbusRomNo9L-Medi"/>
              </a:rPr>
              <a:t>Abstract Program</a:t>
            </a:r>
            <a:endParaRPr lang="en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43A621-5747-48C1-9A2B-8F1DFCC11DFF}" type="slidenum">
              <a:rPr lang="en-IL" smtClean="0"/>
              <a:t>48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02723499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b="0" i="0" u="none" strike="noStrike" baseline="0" dirty="0">
                <a:latin typeface="NimbusRomNo9L-Medi"/>
              </a:rPr>
              <a:t>LLVM </a:t>
            </a:r>
            <a:r>
              <a:rPr lang="en-US" sz="1800" b="0" i="0" u="none" strike="noStrike" baseline="0" dirty="0" err="1">
                <a:latin typeface="NimbusRomNo9L-Medi"/>
              </a:rPr>
              <a:t>bitcode</a:t>
            </a:r>
            <a:endParaRPr lang="en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43A621-5747-48C1-9A2B-8F1DFCC11DFF}" type="slidenum">
              <a:rPr lang="en-IL" smtClean="0"/>
              <a:t>49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58368459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b="0" i="0" u="none" strike="noStrike" baseline="0" dirty="0">
                <a:latin typeface="NimbusRomNo9L-Medi"/>
              </a:rPr>
              <a:t>LLVM </a:t>
            </a:r>
            <a:r>
              <a:rPr lang="en-US" sz="1800" b="0" i="0" u="none" strike="noStrike" baseline="0" dirty="0" err="1">
                <a:latin typeface="NimbusRomNo9L-Medi"/>
              </a:rPr>
              <a:t>bitcode</a:t>
            </a:r>
            <a:endParaRPr lang="en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43A621-5747-48C1-9A2B-8F1DFCC11DFF}" type="slidenum">
              <a:rPr lang="en-IL" smtClean="0"/>
              <a:t>50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92390251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b="0" i="0" u="none" strike="noStrike" baseline="0" dirty="0">
                <a:latin typeface="NimbusRomNo9L-Medi"/>
              </a:rPr>
              <a:t>LLVM </a:t>
            </a:r>
            <a:r>
              <a:rPr lang="en-US" sz="1800" b="0" i="0" u="none" strike="noStrike" baseline="0" dirty="0" err="1">
                <a:latin typeface="NimbusRomNo9L-Medi"/>
              </a:rPr>
              <a:t>bitcode</a:t>
            </a:r>
            <a:endParaRPr lang="en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43A621-5747-48C1-9A2B-8F1DFCC11DFF}" type="slidenum">
              <a:rPr lang="en-IL" smtClean="0"/>
              <a:t>51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60134928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43A621-5747-48C1-9A2B-8F1DFCC11DFF}" type="slidenum">
              <a:rPr lang="en-IL" smtClean="0"/>
              <a:t>52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9421079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latin typeface="NimbusRomNo9L-Regu"/>
              </a:rPr>
              <a:t>Because they have no LLVM transformation</a:t>
            </a:r>
            <a:endParaRPr lang="en-US" sz="1200" i="1" dirty="0">
              <a:latin typeface="NimbusRomNo9L-Regu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43A621-5747-48C1-9A2B-8F1DFCC11DFF}" type="slidenum">
              <a:rPr lang="en-IL" smtClean="0"/>
              <a:t>54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04272469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i="1" dirty="0">
              <a:latin typeface="NimbusRomNo9L-Regu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43A621-5747-48C1-9A2B-8F1DFCC11DFF}" type="slidenum">
              <a:rPr lang="en-IL" smtClean="0"/>
              <a:t>55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27303289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i="1" dirty="0">
              <a:latin typeface="NimbusRomNo9L-Regu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43A621-5747-48C1-9A2B-8F1DFCC11DFF}" type="slidenum">
              <a:rPr lang="en-IL" smtClean="0"/>
              <a:t>56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09140986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i="1" dirty="0">
              <a:latin typeface="NimbusRomNo9L-Regu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43A621-5747-48C1-9A2B-8F1DFCC11DFF}" type="slidenum">
              <a:rPr lang="en-IL" smtClean="0"/>
              <a:t>57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76436805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sz="1800" b="0" i="0" u="none" strike="noStrike" baseline="0" dirty="0">
                <a:latin typeface="NimbusRomNo9L-Regu"/>
              </a:rPr>
              <a:t>State reachability expressible via quantifier-free logic with integer linear arithmetic.</a:t>
            </a:r>
          </a:p>
          <a:p>
            <a:pPr algn="l"/>
            <a:r>
              <a:rPr lang="en-US" sz="1800" b="0" i="0" u="none" strike="noStrike" baseline="0" dirty="0">
                <a:latin typeface="NimbusRomNo9L-Regu"/>
              </a:rPr>
              <a:t>Verification of liveness (i.e., something good must eventually happen) does not supported.</a:t>
            </a:r>
          </a:p>
          <a:p>
            <a:pPr algn="l"/>
            <a:endParaRPr lang="en-US" sz="1200" i="1" dirty="0">
              <a:latin typeface="NimbusRomNo9L-Regu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43A621-5747-48C1-9A2B-8F1DFCC11DFF}" type="slidenum">
              <a:rPr lang="en-IL" smtClean="0"/>
              <a:t>58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3717431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DEFE60-E6A3-468B-BA56-B912D178CB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72E334-FA01-414B-9544-2588308BCA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E4BC8B-7B65-4A2A-8C80-458D6D1681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A5887-88BA-4681-AB79-FDA1BFB9AA79}" type="datetimeFigureOut">
              <a:rPr lang="en-IL" smtClean="0"/>
              <a:t>11/12/2021</a:t>
            </a:fld>
            <a:endParaRPr lang="en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6BE256-FD51-4504-B78E-50A24ABFF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DF74CA-CEC3-48C9-B324-63376064C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CCB2E-7D43-438E-81B5-8885DECD6904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572198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9A84DB-7872-4640-98EF-52FBCB337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A57E83-5CA2-4C5D-BD7D-0881D2C3BF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703626-B860-4FC7-969A-62E4342D7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A5887-88BA-4681-AB79-FDA1BFB9AA79}" type="datetimeFigureOut">
              <a:rPr lang="en-IL" smtClean="0"/>
              <a:t>11/12/2021</a:t>
            </a:fld>
            <a:endParaRPr lang="en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A20DB8-754E-4CC2-9656-38CA1D8EB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553AAE-DC1E-442F-A853-7BD2FA90C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CCB2E-7D43-438E-81B5-8885DECD6904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2571525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8B2CF-6B38-4BF5-A848-C2BFB0AD72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34A8CD-BC67-4A23-A019-4F15490E2C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AE132F-DBC4-4038-9039-13E1F7D3B8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A5887-88BA-4681-AB79-FDA1BFB9AA79}" type="datetimeFigureOut">
              <a:rPr lang="en-IL" smtClean="0"/>
              <a:t>11/12/2021</a:t>
            </a:fld>
            <a:endParaRPr lang="en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263D75-3278-426E-A4A8-D4B4BFB16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7F6133-711B-43E0-8D28-B4D578933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CCB2E-7D43-438E-81B5-8885DECD6904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5790682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F8779F-8CC5-494A-910C-ABEFD25F9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A302A-F9CD-4CE4-B354-B8684AC824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5F2C6F-F0BC-45C7-A88F-8AECECD984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73426A-3301-4177-B972-5FF08C6145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A5887-88BA-4681-AB79-FDA1BFB9AA79}" type="datetimeFigureOut">
              <a:rPr lang="en-IL" smtClean="0"/>
              <a:t>11/12/2021</a:t>
            </a:fld>
            <a:endParaRPr lang="en-I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B12837-C08F-41F7-AE8F-02C71707A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A2425E-0E9A-4AD5-9373-302D37996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CCB2E-7D43-438E-81B5-8885DECD6904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271845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6EAB5-65D0-4ED2-9290-51CE28106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56E812-05CE-4AE9-AB16-5B45F0D138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A5E051-E17C-4EB8-A16E-FC30AD14D2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E3F21F-98EE-45E0-A698-01AD17277C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E17C289-48A7-417A-8FCC-08073A0078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BC9D3A8-3594-4C3E-823F-9C25FAB7B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A5887-88BA-4681-AB79-FDA1BFB9AA79}" type="datetimeFigureOut">
              <a:rPr lang="en-IL" smtClean="0"/>
              <a:t>11/12/2021</a:t>
            </a:fld>
            <a:endParaRPr lang="en-I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6F5E3D-DAF8-4DB9-946B-AC905A233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DF348D2-965C-4611-AF7C-70DC27178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CCB2E-7D43-438E-81B5-8885DECD6904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66331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07B69-A058-4844-B0E9-6CE448DA6B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969E10-1C99-4F47-98FA-FBF3520630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A5887-88BA-4681-AB79-FDA1BFB9AA79}" type="datetimeFigureOut">
              <a:rPr lang="en-IL" smtClean="0"/>
              <a:t>11/12/2021</a:t>
            </a:fld>
            <a:endParaRPr lang="en-I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5A3D56-BF2C-44C3-9D4E-73161D44E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614C78-9961-461B-BAF4-AC07D75A8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CCB2E-7D43-438E-81B5-8885DECD6904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545251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9E210B8-B336-41BD-A9DE-B73FC8CC98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A5887-88BA-4681-AB79-FDA1BFB9AA79}" type="datetimeFigureOut">
              <a:rPr lang="en-IL" smtClean="0"/>
              <a:t>11/12/2021</a:t>
            </a:fld>
            <a:endParaRPr lang="en-I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B0A3602-E67C-4969-8111-5CB2BB0B1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4860A9-9908-41C0-978E-CF9D5DD84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CCB2E-7D43-438E-81B5-8885DECD6904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959995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59DC68-FA41-4AD8-8DD5-9D9B80E013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F8BC4F-B594-4DBB-B4F5-87B8C19A5D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B9B19A-6D69-4D14-96E9-3305821385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EA0137-6A36-4B52-83FC-3D17BAAA80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A5887-88BA-4681-AB79-FDA1BFB9AA79}" type="datetimeFigureOut">
              <a:rPr lang="en-IL" smtClean="0"/>
              <a:t>11/12/2021</a:t>
            </a:fld>
            <a:endParaRPr lang="en-I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B75DDE-6DE5-4EAA-9D66-7B9052EBB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3049C7-707F-4349-82B4-3C954985E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CCB2E-7D43-438E-81B5-8885DECD6904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2024489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0D9C61-A189-41F4-B0D5-78E20C984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A24351-77CB-4C47-8AEF-75219AE584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72649A-EB9E-4F56-A94F-78E2A3654F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5ADDFF-B751-4863-88B3-BFC14E1A3F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A5887-88BA-4681-AB79-FDA1BFB9AA79}" type="datetimeFigureOut">
              <a:rPr lang="en-IL" smtClean="0"/>
              <a:t>11/12/2021</a:t>
            </a:fld>
            <a:endParaRPr lang="en-I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5689CC-07C2-406F-B6CA-C82EE9D4A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A0DAB8-7539-415A-8907-472091FD3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CCB2E-7D43-438E-81B5-8885DECD6904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2786510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E838CE-863D-4CB6-9B44-58A750BB16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9324566-59A7-4DA5-BEDE-562AF81023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F45692-04A3-4BC8-AAFD-86EAA7CE2D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A5887-88BA-4681-AB79-FDA1BFB9AA79}" type="datetimeFigureOut">
              <a:rPr lang="en-IL" smtClean="0"/>
              <a:t>11/12/2021</a:t>
            </a:fld>
            <a:endParaRPr lang="en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5D6B1-C2AF-491C-A9F8-00EA11C064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4C0C8E-0B04-4305-92E3-5798B4BD8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CCB2E-7D43-438E-81B5-8885DECD6904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8573942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1C28A99-F69B-4249-B275-C046FCD7D5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80E89F-9420-49ED-9FAE-07C360D4B3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82CBA7-E254-4EA7-BFF5-E2B0EE6DB4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A5887-88BA-4681-AB79-FDA1BFB9AA79}" type="datetimeFigureOut">
              <a:rPr lang="en-IL" smtClean="0"/>
              <a:t>11/12/2021</a:t>
            </a:fld>
            <a:endParaRPr lang="en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0A236F-7909-4284-B9CE-76E0D0088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A950F2-7C7C-470A-AAB2-C0FCB2379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CCB2E-7D43-438E-81B5-8885DECD6904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9668750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0F2C55-6475-4714-9708-5D50EECD43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8671B9-A18A-4F74-BF98-3A3F49F8B2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A66702-F672-40FD-9918-8A8FE8B6C5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CA5887-88BA-4681-AB79-FDA1BFB9AA79}" type="datetimeFigureOut">
              <a:rPr lang="en-IL" smtClean="0"/>
              <a:t>11/12/2021</a:t>
            </a:fld>
            <a:endParaRPr lang="en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60BDFB-C81D-4F6D-A4AE-6332A208CB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F5DE8C-CA59-4FB1-BD9E-F936F413FC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0CCB2E-7D43-438E-81B5-8885DECD6904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668354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I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0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0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0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0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10" Type="http://schemas.openxmlformats.org/officeDocument/2006/relationships/image" Target="../media/image46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0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11" Type="http://schemas.openxmlformats.org/officeDocument/2006/relationships/image" Target="../media/image48.png"/><Relationship Id="rId5" Type="http://schemas.openxmlformats.org/officeDocument/2006/relationships/image" Target="../media/image41.png"/><Relationship Id="rId10" Type="http://schemas.openxmlformats.org/officeDocument/2006/relationships/image" Target="../media/image47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CADDCD-CDC9-4FA0-88BE-C4FC048433B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0" i="0" u="none" strike="noStrike" baseline="0" dirty="0">
                <a:latin typeface="NimbusRomNo9L-Regu"/>
              </a:rPr>
              <a:t>ZEUS: Analyzing Safety of Smart Contracts</a:t>
            </a:r>
            <a:endParaRPr lang="en-IL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E3D434-A2B2-44D2-9275-FA94A98BBB3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000" b="0" i="0" u="none" strike="noStrike" baseline="0" dirty="0" err="1">
                <a:latin typeface="NimbusRomNo9L-Regu"/>
              </a:rPr>
              <a:t>Sukrit</a:t>
            </a:r>
            <a:r>
              <a:rPr lang="en-US" sz="2000" b="0" i="0" u="none" strike="noStrike" baseline="0" dirty="0">
                <a:latin typeface="NimbusRomNo9L-Regu"/>
              </a:rPr>
              <a:t> Kalra, Seep Goel, Mohan Dhawan, Subodh Sharma</a:t>
            </a:r>
            <a:endParaRPr lang="en-IL" sz="2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3C1D89-9B0E-4540-9D60-7A5708224F4B}"/>
              </a:ext>
            </a:extLst>
          </p:cNvPr>
          <p:cNvSpPr txBox="1"/>
          <p:nvPr/>
        </p:nvSpPr>
        <p:spPr>
          <a:xfrm>
            <a:off x="4112210" y="5504804"/>
            <a:ext cx="39675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Presenting: Daniel </a:t>
            </a:r>
            <a:r>
              <a:rPr lang="en-US" sz="2400" dirty="0" err="1"/>
              <a:t>Kaganovich</a:t>
            </a:r>
            <a:endParaRPr lang="en-IL" sz="2400" dirty="0"/>
          </a:p>
        </p:txBody>
      </p:sp>
    </p:spTree>
    <p:extLst>
      <p:ext uri="{BB962C8B-B14F-4D97-AF65-F5344CB8AC3E}">
        <p14:creationId xmlns:p14="http://schemas.microsoft.com/office/powerpoint/2010/main" val="23237102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9EF810-9EC6-4BCF-930F-DA52A625D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i="0" strike="noStrike" baseline="0" dirty="0">
                <a:latin typeface="NimbusRomNo9L-Regu"/>
              </a:rPr>
              <a:t>ZEUS: Analyzing Safety of Smart Contracts</a:t>
            </a:r>
            <a:endParaRPr lang="en-IL" sz="32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C334B3-1D37-43AF-AC6A-9571B24131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400" b="0" i="0" u="none" strike="noStrike" baseline="0" dirty="0">
                <a:latin typeface="NimbusRomNo9L-Regu"/>
              </a:rPr>
              <a:t>INTRODUCTION</a:t>
            </a:r>
            <a:endParaRPr lang="en-US" sz="2400" i="0" u="none" strike="noStrike" baseline="0" dirty="0">
              <a:latin typeface="NimbusRomNo9L-Regu"/>
            </a:endParaRPr>
          </a:p>
          <a:p>
            <a:pPr>
              <a:lnSpc>
                <a:spcPct val="150000"/>
              </a:lnSpc>
            </a:pPr>
            <a:r>
              <a:rPr lang="en-US" sz="2400" i="0" u="none" strike="noStrike" baseline="0" dirty="0">
                <a:latin typeface="NimbusRomNo9L-Regu"/>
              </a:rPr>
              <a:t>MOTIVATION</a:t>
            </a:r>
          </a:p>
          <a:p>
            <a:pPr>
              <a:lnSpc>
                <a:spcPct val="150000"/>
              </a:lnSpc>
            </a:pPr>
            <a:r>
              <a:rPr lang="en-US" sz="2400" b="0" i="0" u="none" strike="noStrike" baseline="0" dirty="0">
                <a:latin typeface="NimbusRomNo9L-Regu"/>
              </a:rPr>
              <a:t>ZEUS</a:t>
            </a:r>
            <a:endParaRPr lang="en-US" sz="2400" dirty="0">
              <a:latin typeface="NimbusRomNo9L-Regu"/>
            </a:endParaRPr>
          </a:p>
          <a:p>
            <a:pPr>
              <a:lnSpc>
                <a:spcPct val="150000"/>
              </a:lnSpc>
            </a:pPr>
            <a:r>
              <a:rPr lang="en-US" sz="2400" b="0" i="0" u="none" strike="noStrike" baseline="0" dirty="0">
                <a:latin typeface="NimbusRomNo9L-Regu"/>
              </a:rPr>
              <a:t>IMPLEMENTATION</a:t>
            </a:r>
          </a:p>
          <a:p>
            <a:pPr>
              <a:lnSpc>
                <a:spcPct val="150000"/>
              </a:lnSpc>
            </a:pPr>
            <a:r>
              <a:rPr lang="en-US" sz="2400" b="0" i="0" u="none" strike="noStrike" baseline="0" dirty="0">
                <a:latin typeface="NimbusRomNo9L-Regu"/>
              </a:rPr>
              <a:t>EVALUATION</a:t>
            </a:r>
            <a:endParaRPr lang="en-US" sz="2400" dirty="0">
              <a:latin typeface="NimbusRomNo9L-Regu"/>
            </a:endParaRPr>
          </a:p>
          <a:p>
            <a:pPr>
              <a:lnSpc>
                <a:spcPct val="150000"/>
              </a:lnSpc>
            </a:pPr>
            <a:r>
              <a:rPr lang="en-US" sz="2400" b="0" i="0" u="none" strike="noStrike" baseline="0" dirty="0">
                <a:latin typeface="NimbusRomNo9L-Regu"/>
              </a:rPr>
              <a:t>CONCLUSION</a:t>
            </a:r>
            <a:endParaRPr lang="en-IL" sz="2400" dirty="0"/>
          </a:p>
        </p:txBody>
      </p:sp>
    </p:spTree>
    <p:extLst>
      <p:ext uri="{BB962C8B-B14F-4D97-AF65-F5344CB8AC3E}">
        <p14:creationId xmlns:p14="http://schemas.microsoft.com/office/powerpoint/2010/main" val="9486056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BC68D-CC4C-4F96-92B7-769C99B4D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>
                <a:latin typeface="NimbusRomNo9L-Regu"/>
              </a:rPr>
              <a:t>INTRODUCTION</a:t>
            </a:r>
            <a:endParaRPr lang="en-IL" sz="3200" b="1" dirty="0">
              <a:latin typeface="NimbusRomNo9L-Regu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5C269C-7449-4D1F-A54E-6AED2BEC4B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>
              <a:lnSpc>
                <a:spcPct val="150000"/>
              </a:lnSpc>
            </a:pPr>
            <a:r>
              <a:rPr lang="en-US" sz="2400" b="1" i="0" u="sng" strike="noStrike" baseline="0" dirty="0">
                <a:latin typeface="NimbusRomNo9L-ReguItal"/>
              </a:rPr>
              <a:t>Correctness</a:t>
            </a:r>
            <a:r>
              <a:rPr lang="en-US" sz="2400" b="1" i="0" strike="noStrike" baseline="0" dirty="0">
                <a:latin typeface="NimbusRomNo9L-ReguItal"/>
              </a:rPr>
              <a:t>: </a:t>
            </a:r>
            <a:r>
              <a:rPr lang="en-US" sz="2400" dirty="0">
                <a:latin typeface="NimbusRomNo9L-Regu"/>
              </a:rPr>
              <a:t>Synta</a:t>
            </a:r>
            <a:r>
              <a:rPr lang="en-US" sz="2400" b="0" i="0" u="none" strike="noStrike" baseline="0" dirty="0">
                <a:latin typeface="NimbusRomNo9L-Regu"/>
              </a:rPr>
              <a:t>ctic implementation follows the best practices</a:t>
            </a:r>
          </a:p>
          <a:p>
            <a:pPr marL="0" indent="0" algn="l">
              <a:lnSpc>
                <a:spcPct val="150000"/>
              </a:lnSpc>
              <a:buNone/>
            </a:pPr>
            <a:endParaRPr lang="en-US" sz="2400" b="1" i="0" u="sng" strike="noStrike" baseline="0" dirty="0">
              <a:latin typeface="NimbusRomNo9L-ReguItal"/>
            </a:endParaRPr>
          </a:p>
          <a:p>
            <a:pPr algn="l">
              <a:lnSpc>
                <a:spcPct val="150000"/>
              </a:lnSpc>
            </a:pPr>
            <a:r>
              <a:rPr lang="en-US" sz="2400" b="1" u="sng" dirty="0">
                <a:latin typeface="NimbusRomNo9L-ReguItal"/>
              </a:rPr>
              <a:t>Fairness</a:t>
            </a:r>
            <a:r>
              <a:rPr lang="en-US" sz="2400" b="1" dirty="0">
                <a:latin typeface="NimbusRomNo9L-ReguItal"/>
              </a:rPr>
              <a:t>:</a:t>
            </a:r>
            <a:r>
              <a:rPr lang="en-US" sz="2400" dirty="0">
                <a:latin typeface="NimbusRomNo9L-Regu"/>
              </a:rPr>
              <a:t> The code adheres to the agreed upon higher-level business logic for interaction</a:t>
            </a:r>
            <a:endParaRPr lang="en-IL" sz="2400" dirty="0">
              <a:latin typeface="NimbusRomNo9L-Regu"/>
            </a:endParaRPr>
          </a:p>
        </p:txBody>
      </p:sp>
    </p:spTree>
    <p:extLst>
      <p:ext uri="{BB962C8B-B14F-4D97-AF65-F5344CB8AC3E}">
        <p14:creationId xmlns:p14="http://schemas.microsoft.com/office/powerpoint/2010/main" val="1808976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B9BAF-6A81-4D6E-884F-80D94C0A2B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NimbusRomNo9L-Medi"/>
              </a:rPr>
              <a:t>The DAO Attack</a:t>
            </a:r>
            <a:endParaRPr lang="en-IL" sz="3200" dirty="0">
              <a:latin typeface="NimbusRomNo9L-Medi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D1E65E-6D61-4461-8CB1-53673E6E4B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7511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0" i="0" u="none" strike="noStrike" baseline="0" dirty="0">
                <a:latin typeface="NimbusRomNo9L-Regu"/>
              </a:rPr>
              <a:t>Investors in </a:t>
            </a:r>
            <a:r>
              <a:rPr lang="en-US" sz="2400" b="0" i="0" u="none" strike="noStrike" baseline="0" dirty="0" err="1">
                <a:latin typeface="NimbusRomNo9L-Regu"/>
              </a:rPr>
              <a:t>TheDAO</a:t>
            </a:r>
            <a:r>
              <a:rPr lang="en-US" sz="2400" b="0" i="0" u="none" strike="noStrike" baseline="0" dirty="0">
                <a:latin typeface="NimbusRomNo9L-Regu"/>
              </a:rPr>
              <a:t> lost cryptocurrency worth around </a:t>
            </a:r>
            <a:r>
              <a:rPr lang="en-US" sz="2400" b="1" i="0" u="none" strike="noStrike" baseline="0" dirty="0">
                <a:latin typeface="NimbusRomNo9L-Regu"/>
              </a:rPr>
              <a:t>$50 million!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57FF65F-7D01-4DBA-9F5F-8C090BA65DD4}"/>
              </a:ext>
            </a:extLst>
          </p:cNvPr>
          <p:cNvGrpSpPr/>
          <p:nvPr/>
        </p:nvGrpSpPr>
        <p:grpSpPr>
          <a:xfrm>
            <a:off x="913641" y="2483088"/>
            <a:ext cx="10901070" cy="2883675"/>
            <a:chOff x="913641" y="2483088"/>
            <a:chExt cx="10901070" cy="2883675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323DC88E-DA98-4C2A-9ADB-6694E305A2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13641" y="2483088"/>
              <a:ext cx="10901070" cy="2883675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666A5DA-0B04-4A9B-91B7-7A8A3937FA38}"/>
                </a:ext>
              </a:extLst>
            </p:cNvPr>
            <p:cNvSpPr/>
            <p:nvPr/>
          </p:nvSpPr>
          <p:spPr>
            <a:xfrm>
              <a:off x="1222310" y="3741490"/>
              <a:ext cx="6915011" cy="661834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L"/>
            </a:p>
          </p:txBody>
        </p:sp>
      </p:grpSp>
    </p:spTree>
    <p:extLst>
      <p:ext uri="{BB962C8B-B14F-4D97-AF65-F5344CB8AC3E}">
        <p14:creationId xmlns:p14="http://schemas.microsoft.com/office/powerpoint/2010/main" val="36451925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59987-2753-49A1-9DA3-C7CE79A6B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NimbusRomNo9L-Medi"/>
              </a:rPr>
              <a:t>Example</a:t>
            </a:r>
            <a:endParaRPr lang="en-IL" sz="3200" dirty="0">
              <a:latin typeface="NimbusRomNo9L-Medi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909A5C1-F7D0-40C9-B358-66BE200FC4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690688"/>
            <a:ext cx="7775043" cy="1198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8640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59987-2753-49A1-9DA3-C7CE79A6B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NimbusRomNo9L-Medi"/>
              </a:rPr>
              <a:t>Example</a:t>
            </a:r>
            <a:endParaRPr lang="en-IL" sz="3200" dirty="0">
              <a:latin typeface="NimbusRomNo9L-Medi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F08BF35-1ADC-4CED-80ED-467B8C6A8988}"/>
              </a:ext>
            </a:extLst>
          </p:cNvPr>
          <p:cNvGrpSpPr/>
          <p:nvPr/>
        </p:nvGrpSpPr>
        <p:grpSpPr>
          <a:xfrm>
            <a:off x="838200" y="1690688"/>
            <a:ext cx="7775043" cy="1198409"/>
            <a:chOff x="838200" y="1757855"/>
            <a:chExt cx="7775043" cy="1198409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B909A5C1-F7D0-40C9-B358-66BE200FC42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38200" y="1757855"/>
              <a:ext cx="7775043" cy="1198409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03F69E5-F6C3-4E8C-9A9F-2BD66FC92B5C}"/>
                </a:ext>
              </a:extLst>
            </p:cNvPr>
            <p:cNvSpPr/>
            <p:nvPr/>
          </p:nvSpPr>
          <p:spPr>
            <a:xfrm>
              <a:off x="1740023" y="2148396"/>
              <a:ext cx="1713391" cy="355107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L"/>
            </a:p>
          </p:txBody>
        </p:sp>
      </p:grpSp>
    </p:spTree>
    <p:extLst>
      <p:ext uri="{BB962C8B-B14F-4D97-AF65-F5344CB8AC3E}">
        <p14:creationId xmlns:p14="http://schemas.microsoft.com/office/powerpoint/2010/main" val="14877642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59987-2753-49A1-9DA3-C7CE79A6B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NimbusRomNo9L-Medi"/>
              </a:rPr>
              <a:t>Example</a:t>
            </a:r>
            <a:endParaRPr lang="en-IL" sz="3200" dirty="0">
              <a:latin typeface="NimbusRomNo9L-Medi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FF86B69-0678-4A9C-B4FA-55079390DD45}"/>
              </a:ext>
            </a:extLst>
          </p:cNvPr>
          <p:cNvGrpSpPr/>
          <p:nvPr/>
        </p:nvGrpSpPr>
        <p:grpSpPr>
          <a:xfrm>
            <a:off x="838200" y="1690688"/>
            <a:ext cx="9685207" cy="3342951"/>
            <a:chOff x="838200" y="1690688"/>
            <a:chExt cx="9685207" cy="3342951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8F08BF35-1ADC-4CED-80ED-467B8C6A8988}"/>
                </a:ext>
              </a:extLst>
            </p:cNvPr>
            <p:cNvGrpSpPr/>
            <p:nvPr/>
          </p:nvGrpSpPr>
          <p:grpSpPr>
            <a:xfrm>
              <a:off x="838200" y="1690688"/>
              <a:ext cx="7775043" cy="1198409"/>
              <a:chOff x="838200" y="1757855"/>
              <a:chExt cx="7775043" cy="1198409"/>
            </a:xfrm>
          </p:grpSpPr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B909A5C1-F7D0-40C9-B358-66BE200FC42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38200" y="1757855"/>
                <a:ext cx="7775043" cy="1198409"/>
              </a:xfrm>
              <a:prstGeom prst="rect">
                <a:avLst/>
              </a:prstGeom>
            </p:spPr>
          </p:pic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E03F69E5-F6C3-4E8C-9A9F-2BD66FC92B5C}"/>
                  </a:ext>
                </a:extLst>
              </p:cNvPr>
              <p:cNvSpPr/>
              <p:nvPr/>
            </p:nvSpPr>
            <p:spPr>
              <a:xfrm>
                <a:off x="1740023" y="2148396"/>
                <a:ext cx="1713391" cy="355107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L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Rectangle 5">
                  <a:extLst>
                    <a:ext uri="{FF2B5EF4-FFF2-40B4-BE49-F238E27FC236}">
                      <a16:creationId xmlns:a16="http://schemas.microsoft.com/office/drawing/2014/main" id="{B7729800-B0B7-47B0-95C3-5B9F547E4E9F}"/>
                    </a:ext>
                  </a:extLst>
                </p:cNvPr>
                <p:cNvSpPr/>
                <p:nvPr/>
              </p:nvSpPr>
              <p:spPr>
                <a:xfrm>
                  <a:off x="6703078" y="4058544"/>
                  <a:ext cx="3820329" cy="975095"/>
                </a:xfrm>
                <a:prstGeom prst="rect">
                  <a:avLst/>
                </a:prstGeom>
                <a:noFill/>
                <a:ln w="3810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i:uint8, meaning </a:t>
                  </a:r>
                  <a14:m>
                    <m:oMath xmlns:m="http://schemas.openxmlformats.org/officeDocument/2006/math">
                      <m:r>
                        <a:rPr 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</m:oMath>
                  </a14:m>
                  <a:r>
                    <a:rPr lang="en-US" dirty="0">
                      <a:solidFill>
                        <a:schemeClr val="tx1"/>
                      </a:solidFill>
                    </a:rPr>
                    <a:t> can be at max 255</a:t>
                  </a:r>
                  <a:endParaRPr lang="en-IL" b="1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6" name="Rectangle 5">
                  <a:extLst>
                    <a:ext uri="{FF2B5EF4-FFF2-40B4-BE49-F238E27FC236}">
                      <a16:creationId xmlns:a16="http://schemas.microsoft.com/office/drawing/2014/main" id="{B7729800-B0B7-47B0-95C3-5B9F547E4E9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03078" y="4058544"/>
                  <a:ext cx="3820329" cy="975095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 w="38100">
                  <a:solidFill>
                    <a:srgbClr val="FF0000"/>
                  </a:solidFill>
                </a:ln>
              </p:spPr>
              <p:txBody>
                <a:bodyPr/>
                <a:lstStyle/>
                <a:p>
                  <a:r>
                    <a:rPr lang="en-IL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456992CF-A8D5-4C16-8AF9-39C6EEF65391}"/>
                </a:ext>
              </a:extLst>
            </p:cNvPr>
            <p:cNvCxnSpPr>
              <a:endCxn id="6" idx="1"/>
            </p:cNvCxnSpPr>
            <p:nvPr/>
          </p:nvCxnSpPr>
          <p:spPr>
            <a:xfrm>
              <a:off x="3453414" y="2436336"/>
              <a:ext cx="3249664" cy="2109756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13163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D26D48-EF97-4D3D-9E0E-3FE757D36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NimbusRomNo9L-Medi"/>
              </a:rPr>
              <a:t>Example</a:t>
            </a:r>
            <a:endParaRPr lang="en-IL" sz="3200" dirty="0">
              <a:latin typeface="NimbusRomNo9L-Med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0EDC7B2-0CCA-4456-93DD-446DD6E82A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3062" y="1847381"/>
            <a:ext cx="9619859" cy="3184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7193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D26D48-EF97-4D3D-9E0E-3FE757D36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NimbusRomNo9L-Medi"/>
              </a:rPr>
              <a:t>Example</a:t>
            </a:r>
            <a:endParaRPr lang="en-IL" sz="3200" dirty="0">
              <a:latin typeface="NimbusRomNo9L-Medi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9F5BA25-60C1-42B5-8416-13BE7847D311}"/>
              </a:ext>
            </a:extLst>
          </p:cNvPr>
          <p:cNvGrpSpPr/>
          <p:nvPr/>
        </p:nvGrpSpPr>
        <p:grpSpPr>
          <a:xfrm>
            <a:off x="933062" y="1847381"/>
            <a:ext cx="9619859" cy="3184133"/>
            <a:chOff x="933062" y="1847381"/>
            <a:chExt cx="9619859" cy="3184133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20EDC7B2-0CCA-4456-93DD-446DD6E82A4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33062" y="1847381"/>
              <a:ext cx="9619859" cy="3184133"/>
            </a:xfrm>
            <a:prstGeom prst="rect">
              <a:avLst/>
            </a:prstGeom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988D492-87CA-403F-86A7-83E7F05E706A}"/>
                </a:ext>
              </a:extLst>
            </p:cNvPr>
            <p:cNvSpPr/>
            <p:nvPr/>
          </p:nvSpPr>
          <p:spPr>
            <a:xfrm>
              <a:off x="1539551" y="3872204"/>
              <a:ext cx="2463282" cy="410547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L"/>
            </a:p>
          </p:txBody>
        </p:sp>
      </p:grpSp>
    </p:spTree>
    <p:extLst>
      <p:ext uri="{BB962C8B-B14F-4D97-AF65-F5344CB8AC3E}">
        <p14:creationId xmlns:p14="http://schemas.microsoft.com/office/powerpoint/2010/main" val="26557039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D26D48-EF97-4D3D-9E0E-3FE757D36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NimbusRomNo9L-Medi"/>
              </a:rPr>
              <a:t>Example</a:t>
            </a:r>
            <a:endParaRPr lang="en-IL" sz="3200" dirty="0">
              <a:latin typeface="NimbusRomNo9L-Medi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5A147A6-3378-4920-80EE-9D65406CE50F}"/>
              </a:ext>
            </a:extLst>
          </p:cNvPr>
          <p:cNvGrpSpPr/>
          <p:nvPr/>
        </p:nvGrpSpPr>
        <p:grpSpPr>
          <a:xfrm>
            <a:off x="933062" y="1847381"/>
            <a:ext cx="9989403" cy="4100413"/>
            <a:chOff x="933062" y="1847381"/>
            <a:chExt cx="9989403" cy="4100413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19F5BA25-60C1-42B5-8416-13BE7847D311}"/>
                </a:ext>
              </a:extLst>
            </p:cNvPr>
            <p:cNvGrpSpPr/>
            <p:nvPr/>
          </p:nvGrpSpPr>
          <p:grpSpPr>
            <a:xfrm>
              <a:off x="933062" y="1847381"/>
              <a:ext cx="9619859" cy="3184133"/>
              <a:chOff x="933062" y="1847381"/>
              <a:chExt cx="9619859" cy="3184133"/>
            </a:xfrm>
          </p:grpSpPr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id="{20EDC7B2-0CCA-4456-93DD-446DD6E82A4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33062" y="1847381"/>
                <a:ext cx="9619859" cy="3184133"/>
              </a:xfrm>
              <a:prstGeom prst="rect">
                <a:avLst/>
              </a:prstGeom>
            </p:spPr>
          </p:pic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C988D492-87CA-403F-86A7-83E7F05E706A}"/>
                  </a:ext>
                </a:extLst>
              </p:cNvPr>
              <p:cNvSpPr/>
              <p:nvPr/>
            </p:nvSpPr>
            <p:spPr>
              <a:xfrm>
                <a:off x="1539551" y="3872204"/>
                <a:ext cx="2463282" cy="410547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L"/>
              </a:p>
            </p:txBody>
          </p:sp>
        </p:grp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B9068B2-F984-4141-9648-E18D6B3309F5}"/>
                </a:ext>
              </a:extLst>
            </p:cNvPr>
            <p:cNvSpPr/>
            <p:nvPr/>
          </p:nvSpPr>
          <p:spPr>
            <a:xfrm>
              <a:off x="7105475" y="4768757"/>
              <a:ext cx="3816990" cy="1179037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If </a:t>
              </a:r>
              <a:r>
                <a:rPr lang="en-US" b="1" i="0" u="none" strike="noStrike" baseline="0" dirty="0">
                  <a:solidFill>
                    <a:schemeClr val="tx1"/>
                  </a:solidFill>
                  <a:latin typeface="NimbusRomNo9L-Regu"/>
                </a:rPr>
                <a:t>balance &lt; amt </a:t>
              </a:r>
              <a:r>
                <a:rPr lang="en-US" i="0" u="none" strike="noStrike" baseline="0" dirty="0">
                  <a:solidFill>
                    <a:schemeClr val="tx1"/>
                  </a:solidFill>
                  <a:latin typeface="NimbusRomNo9L-Regu"/>
                </a:rPr>
                <a:t>so </a:t>
              </a:r>
              <a:r>
                <a:rPr lang="en-US" b="1" i="0" u="none" strike="noStrike" baseline="0" dirty="0">
                  <a:solidFill>
                    <a:schemeClr val="tx1"/>
                  </a:solidFill>
                  <a:latin typeface="NimbusRomNo9L-Regu"/>
                </a:rPr>
                <a:t>send()</a:t>
              </a:r>
              <a:r>
                <a:rPr lang="en-US" i="0" u="none" strike="noStrike" baseline="0" dirty="0">
                  <a:solidFill>
                    <a:schemeClr val="tx1"/>
                  </a:solidFill>
                  <a:latin typeface="NimbusRomNo9L-Regu"/>
                </a:rPr>
                <a:t> will fail</a:t>
              </a:r>
              <a:endParaRPr lang="en-IL" b="1" dirty="0">
                <a:solidFill>
                  <a:schemeClr val="tx1"/>
                </a:solidFill>
              </a:endParaRPr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0FF20EC4-CA21-424E-A22B-23D31CE7A1C1}"/>
                </a:ext>
              </a:extLst>
            </p:cNvPr>
            <p:cNvCxnSpPr>
              <a:endCxn id="8" idx="1"/>
            </p:cNvCxnSpPr>
            <p:nvPr/>
          </p:nvCxnSpPr>
          <p:spPr>
            <a:xfrm>
              <a:off x="4002833" y="4282751"/>
              <a:ext cx="3102642" cy="1075525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348468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D26D48-EF97-4D3D-9E0E-3FE757D36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NimbusRomNo9L-Medi"/>
              </a:rPr>
              <a:t>Example - Fix</a:t>
            </a:r>
            <a:endParaRPr lang="en-IL" sz="3200" dirty="0">
              <a:latin typeface="NimbusRomNo9L-Medi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A7DE435-73B2-4B38-B883-26E0BF0E147E}"/>
              </a:ext>
            </a:extLst>
          </p:cNvPr>
          <p:cNvGrpSpPr/>
          <p:nvPr/>
        </p:nvGrpSpPr>
        <p:grpSpPr>
          <a:xfrm>
            <a:off x="951722" y="1593820"/>
            <a:ext cx="9499108" cy="3388727"/>
            <a:chOff x="951722" y="1593820"/>
            <a:chExt cx="9499108" cy="3388727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C5839EC5-8EF3-4601-B24D-D5DB08EC1E2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51722" y="1593820"/>
              <a:ext cx="9499108" cy="3388727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AA3476A-018F-4FB6-B971-428894EFC59E}"/>
                </a:ext>
              </a:extLst>
            </p:cNvPr>
            <p:cNvSpPr/>
            <p:nvPr/>
          </p:nvSpPr>
          <p:spPr>
            <a:xfrm>
              <a:off x="1548882" y="2919383"/>
              <a:ext cx="4896306" cy="365356"/>
            </a:xfrm>
            <a:prstGeom prst="rect">
              <a:avLst/>
            </a:prstGeom>
            <a:noFill/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L"/>
            </a:p>
          </p:txBody>
        </p:sp>
      </p:grpSp>
    </p:spTree>
    <p:extLst>
      <p:ext uri="{BB962C8B-B14F-4D97-AF65-F5344CB8AC3E}">
        <p14:creationId xmlns:p14="http://schemas.microsoft.com/office/powerpoint/2010/main" val="24632624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9520F2-2E69-4709-A34D-0CED7935F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NimbusRomNo9L-Medi"/>
              </a:rPr>
              <a:t>Auction House</a:t>
            </a:r>
            <a:endParaRPr lang="en-IL" sz="3200" dirty="0">
              <a:latin typeface="NimbusRomNo9L-Medi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C2B03E-3382-4931-A128-472329B74E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>
              <a:lnSpc>
                <a:spcPct val="150000"/>
              </a:lnSpc>
            </a:pPr>
            <a:r>
              <a:rPr lang="en-US" sz="2400" b="1" u="sng" dirty="0">
                <a:latin typeface="NimbusRomNo9L-ReguItal"/>
              </a:rPr>
              <a:t>With reserve</a:t>
            </a:r>
            <a:r>
              <a:rPr lang="en-US" sz="2400" b="1" dirty="0">
                <a:latin typeface="NimbusRomNo9L-ReguItal"/>
              </a:rPr>
              <a:t>:</a:t>
            </a:r>
            <a:r>
              <a:rPr lang="en-US" sz="2400" dirty="0">
                <a:latin typeface="NimbusRomNo9L-Regu"/>
              </a:rPr>
              <a:t> The seller is allowed to bid</a:t>
            </a:r>
            <a:endParaRPr lang="en-IL" sz="2400" dirty="0">
              <a:latin typeface="NimbusRomNo9L-Regu"/>
            </a:endParaRPr>
          </a:p>
          <a:p>
            <a:pPr marL="0" indent="0" algn="l">
              <a:lnSpc>
                <a:spcPct val="150000"/>
              </a:lnSpc>
              <a:buNone/>
            </a:pPr>
            <a:endParaRPr lang="en-US" sz="2400" b="1" i="0" u="sng" strike="noStrike" baseline="0" dirty="0">
              <a:latin typeface="NimbusRomNo9L-ReguItal"/>
            </a:endParaRPr>
          </a:p>
          <a:p>
            <a:pPr algn="l">
              <a:lnSpc>
                <a:spcPct val="150000"/>
              </a:lnSpc>
            </a:pPr>
            <a:r>
              <a:rPr lang="en-US" sz="2400" b="1" u="sng" dirty="0">
                <a:latin typeface="NimbusRomNo9L-ReguItal"/>
              </a:rPr>
              <a:t>Without reserve</a:t>
            </a:r>
            <a:r>
              <a:rPr lang="en-US" sz="2400" b="1" dirty="0">
                <a:latin typeface="NimbusRomNo9L-ReguItal"/>
              </a:rPr>
              <a:t>:</a:t>
            </a:r>
            <a:r>
              <a:rPr lang="en-US" sz="2400" dirty="0">
                <a:latin typeface="NimbusRomNo9L-Regu"/>
              </a:rPr>
              <a:t> The seller is </a:t>
            </a:r>
            <a:r>
              <a:rPr lang="en-US" sz="2400" b="1" dirty="0">
                <a:latin typeface="NimbusRomNo9L-Regu"/>
              </a:rPr>
              <a:t>not</a:t>
            </a:r>
            <a:r>
              <a:rPr lang="en-US" sz="2400" dirty="0">
                <a:latin typeface="NimbusRomNo9L-Regu"/>
              </a:rPr>
              <a:t> allowed to bid</a:t>
            </a:r>
          </a:p>
          <a:p>
            <a:pPr algn="l">
              <a:lnSpc>
                <a:spcPct val="150000"/>
              </a:lnSpc>
            </a:pPr>
            <a:endParaRPr lang="en-US" dirty="0">
              <a:latin typeface="NimbusRomNo9L-Regu"/>
            </a:endParaRPr>
          </a:p>
          <a:p>
            <a:pPr algn="l">
              <a:lnSpc>
                <a:spcPct val="150000"/>
              </a:lnSpc>
            </a:pPr>
            <a:r>
              <a:rPr lang="en-US" sz="2400" dirty="0">
                <a:latin typeface="NimbusRomNo9L-Regu"/>
              </a:rPr>
              <a:t>By law, the auction must announce if it is “with reserve” or “without reserve” </a:t>
            </a:r>
            <a:endParaRPr lang="en-IL" sz="2400" dirty="0">
              <a:latin typeface="NimbusRomNo9L-Regu"/>
            </a:endParaRPr>
          </a:p>
        </p:txBody>
      </p:sp>
    </p:spTree>
    <p:extLst>
      <p:ext uri="{BB962C8B-B14F-4D97-AF65-F5344CB8AC3E}">
        <p14:creationId xmlns:p14="http://schemas.microsoft.com/office/powerpoint/2010/main" val="3074852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D26D48-EF97-4D3D-9E0E-3FE757D36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NimbusRomNo9L-Medi"/>
              </a:rPr>
              <a:t>Unfair Auction House Contract</a:t>
            </a:r>
            <a:endParaRPr lang="en-IL" sz="3200" dirty="0">
              <a:latin typeface="NimbusRomNo9L-Medi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3A08C7F-8787-4092-8A35-59DD952412B5}"/>
              </a:ext>
            </a:extLst>
          </p:cNvPr>
          <p:cNvGrpSpPr/>
          <p:nvPr/>
        </p:nvGrpSpPr>
        <p:grpSpPr>
          <a:xfrm>
            <a:off x="765304" y="1460794"/>
            <a:ext cx="9973122" cy="3848324"/>
            <a:chOff x="765304" y="1460794"/>
            <a:chExt cx="9973122" cy="384832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8E3E1F8-0A5F-4ADA-ABFC-CAB6EB1E91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69890" y="1460794"/>
              <a:ext cx="9468536" cy="3848324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6AF59B02-DD23-4A09-9C45-D574743F56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90363" y="1814486"/>
              <a:ext cx="5182323" cy="371527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6E3C43D-C9DF-4610-9A7B-238851065A7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65304" y="1766888"/>
              <a:ext cx="1219370" cy="40010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515803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D26D48-EF97-4D3D-9E0E-3FE757D36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NimbusRomNo9L-Medi"/>
              </a:rPr>
              <a:t>Unfair Auction House Contract</a:t>
            </a:r>
            <a:endParaRPr lang="en-IL" sz="3200" dirty="0">
              <a:latin typeface="NimbusRomNo9L-Medi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9D64616-4E81-4D64-95CF-12A5D9CBC7B7}"/>
              </a:ext>
            </a:extLst>
          </p:cNvPr>
          <p:cNvGrpSpPr/>
          <p:nvPr/>
        </p:nvGrpSpPr>
        <p:grpSpPr>
          <a:xfrm>
            <a:off x="765304" y="1460794"/>
            <a:ext cx="9975465" cy="3848324"/>
            <a:chOff x="765304" y="1460794"/>
            <a:chExt cx="9975465" cy="3848324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BCDE0A28-564E-4026-BF8E-EEBAB147710F}"/>
                </a:ext>
              </a:extLst>
            </p:cNvPr>
            <p:cNvGrpSpPr/>
            <p:nvPr/>
          </p:nvGrpSpPr>
          <p:grpSpPr>
            <a:xfrm>
              <a:off x="765304" y="1460794"/>
              <a:ext cx="9973122" cy="3848324"/>
              <a:chOff x="765304" y="1460794"/>
              <a:chExt cx="9973122" cy="3848324"/>
            </a:xfrm>
          </p:grpSpPr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D16E61D8-17A1-4814-AB3A-C0A50D5BDF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269890" y="1460794"/>
                <a:ext cx="9468536" cy="3848324"/>
              </a:xfrm>
              <a:prstGeom prst="rect">
                <a:avLst/>
              </a:prstGeom>
            </p:spPr>
          </p:pic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71B8D9E3-73D3-40AC-A910-E3D1D6B802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990363" y="1814486"/>
                <a:ext cx="5182323" cy="371527"/>
              </a:xfrm>
              <a:prstGeom prst="rect">
                <a:avLst/>
              </a:prstGeom>
            </p:spPr>
          </p:pic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6A072542-19D6-44A8-99F9-3BA3FEE3AAB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65304" y="1766888"/>
                <a:ext cx="1219370" cy="400106"/>
              </a:xfrm>
              <a:prstGeom prst="rect">
                <a:avLst/>
              </a:prstGeom>
            </p:spPr>
          </p:pic>
        </p:grp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888FFFC2-D6DE-4BC2-ACFA-F933A50C7C40}"/>
                </a:ext>
              </a:extLst>
            </p:cNvPr>
            <p:cNvSpPr/>
            <p:nvPr/>
          </p:nvSpPr>
          <p:spPr>
            <a:xfrm>
              <a:off x="7172686" y="2686878"/>
              <a:ext cx="3568083" cy="1189608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The seller </a:t>
              </a:r>
              <a:r>
                <a:rPr lang="en-US" b="1" i="1" u="sng" dirty="0">
                  <a:solidFill>
                    <a:schemeClr val="tx1"/>
                  </a:solidFill>
                </a:rPr>
                <a:t>can</a:t>
              </a:r>
              <a:r>
                <a:rPr lang="en-US" b="1" dirty="0">
                  <a:solidFill>
                    <a:schemeClr val="tx1"/>
                  </a:solidFill>
                </a:rPr>
                <a:t> participate in the auction house</a:t>
              </a:r>
              <a:endParaRPr lang="en-IL" b="1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116048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34FA0-D1DB-421D-B55A-B01F16A7D6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>
                <a:latin typeface="NimbusRomNo9L-Regu"/>
              </a:rPr>
              <a:t>ZEUS</a:t>
            </a:r>
            <a:endParaRPr lang="en-IL" sz="3200" b="1" dirty="0">
              <a:latin typeface="NimbusRomNo9L-Regu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288BFD-9D04-4E11-B409-C017B43BAE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3600" b="0" i="0" u="none" strike="noStrike" baseline="0" dirty="0">
                <a:latin typeface="NimbusRomNo9L-Regu"/>
              </a:rPr>
              <a:t>Policy</a:t>
            </a:r>
          </a:p>
          <a:p>
            <a:pPr>
              <a:lnSpc>
                <a:spcPct val="150000"/>
              </a:lnSpc>
            </a:pPr>
            <a:r>
              <a:rPr lang="en-US" sz="3600" b="0" i="0" u="none" strike="noStrike" baseline="0" dirty="0">
                <a:latin typeface="NimbusRomNo9L-Regu"/>
              </a:rPr>
              <a:t>Source Code</a:t>
            </a:r>
            <a:endParaRPr lang="en-US" sz="3600" dirty="0">
              <a:latin typeface="NimbusRomNo9L-Regu"/>
            </a:endParaRPr>
          </a:p>
          <a:p>
            <a:pPr>
              <a:lnSpc>
                <a:spcPct val="150000"/>
              </a:lnSpc>
            </a:pPr>
            <a:r>
              <a:rPr lang="en-US" sz="3600" dirty="0"/>
              <a:t>Intermediate Language</a:t>
            </a:r>
            <a:endParaRPr lang="en-US" sz="3600" dirty="0">
              <a:latin typeface="NimbusRomNo9L-Regu"/>
            </a:endParaRPr>
          </a:p>
          <a:p>
            <a:pPr>
              <a:lnSpc>
                <a:spcPct val="150000"/>
              </a:lnSpc>
            </a:pPr>
            <a:r>
              <a:rPr lang="en-US" sz="3600" b="0" i="0" u="none" strike="noStrike" baseline="0" dirty="0">
                <a:latin typeface="NimbusRomNo9L-Regu"/>
              </a:rPr>
              <a:t>Verifier</a:t>
            </a:r>
            <a:endParaRPr lang="en-IL" sz="3600" dirty="0"/>
          </a:p>
        </p:txBody>
      </p:sp>
    </p:spTree>
    <p:extLst>
      <p:ext uri="{BB962C8B-B14F-4D97-AF65-F5344CB8AC3E}">
        <p14:creationId xmlns:p14="http://schemas.microsoft.com/office/powerpoint/2010/main" val="24052770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34FA0-D1DB-421D-B55A-B01F16A7D6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>
                <a:latin typeface="NimbusRomNo9L-Regu"/>
              </a:rPr>
              <a:t>ZEUS</a:t>
            </a:r>
            <a:endParaRPr lang="en-IL" sz="3200" b="1" dirty="0">
              <a:latin typeface="NimbusRomNo9L-Regu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288BFD-9D04-4E11-B409-C017B43BAE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3600" b="1" i="0" u="none" strike="noStrike" baseline="0">
                <a:latin typeface="NimbusRomNo9L-Regu"/>
              </a:rPr>
              <a:t>Policy</a:t>
            </a:r>
          </a:p>
          <a:p>
            <a:pPr>
              <a:lnSpc>
                <a:spcPct val="150000"/>
              </a:lnSpc>
            </a:pPr>
            <a:r>
              <a:rPr lang="en-US" sz="3600" b="0" i="0" u="none" strike="noStrike" baseline="0">
                <a:latin typeface="NimbusRomNo9L-Regu"/>
              </a:rPr>
              <a:t>Source Code</a:t>
            </a:r>
            <a:endParaRPr lang="en-US" sz="3600">
              <a:latin typeface="NimbusRomNo9L-Regu"/>
            </a:endParaRPr>
          </a:p>
          <a:p>
            <a:pPr>
              <a:lnSpc>
                <a:spcPct val="150000"/>
              </a:lnSpc>
            </a:pPr>
            <a:r>
              <a:rPr lang="en-US" sz="3600"/>
              <a:t>Intermediate Language</a:t>
            </a:r>
            <a:endParaRPr lang="en-US" sz="3600">
              <a:latin typeface="NimbusRomNo9L-Regu"/>
            </a:endParaRPr>
          </a:p>
          <a:p>
            <a:pPr>
              <a:lnSpc>
                <a:spcPct val="150000"/>
              </a:lnSpc>
            </a:pPr>
            <a:r>
              <a:rPr lang="en-US" sz="3600" b="0" i="0" u="none" strike="noStrike" baseline="0">
                <a:latin typeface="NimbusRomNo9L-Regu"/>
              </a:rPr>
              <a:t>Verifier</a:t>
            </a:r>
            <a:endParaRPr lang="en-IL" sz="3600" dirty="0"/>
          </a:p>
        </p:txBody>
      </p:sp>
      <p:pic>
        <p:nvPicPr>
          <p:cNvPr id="4" name="Picture 2" descr="Policy Briefs">
            <a:extLst>
              <a:ext uri="{FF2B5EF4-FFF2-40B4-BE49-F238E27FC236}">
                <a16:creationId xmlns:a16="http://schemas.microsoft.com/office/drawing/2014/main" id="{D7846C82-99EF-4172-8FF0-96B1CE36FA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2880" y="3126497"/>
            <a:ext cx="2140326" cy="2173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Re: [xacml] FW: XACML OASIS Logo">
            <a:extLst>
              <a:ext uri="{FF2B5EF4-FFF2-40B4-BE49-F238E27FC236}">
                <a16:creationId xmlns:a16="http://schemas.microsoft.com/office/drawing/2014/main" id="{02F8D8BB-58AA-4B8B-B87E-62C39E09B2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5842" y="2040522"/>
            <a:ext cx="2663307" cy="604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04228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34FA0-D1DB-421D-B55A-B01F16A7D6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>
                <a:latin typeface="NimbusRomNo9L-Regu"/>
              </a:rPr>
              <a:t>ZEUS</a:t>
            </a:r>
            <a:endParaRPr lang="en-IL" sz="3200" b="1" dirty="0">
              <a:latin typeface="NimbusRomNo9L-Regu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288BFD-9D04-4E11-B409-C017B43BAE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3600" b="0" i="0" u="none" strike="noStrike" baseline="0" dirty="0">
                <a:latin typeface="NimbusRomNo9L-Regu"/>
              </a:rPr>
              <a:t>Policy</a:t>
            </a:r>
          </a:p>
          <a:p>
            <a:pPr>
              <a:lnSpc>
                <a:spcPct val="150000"/>
              </a:lnSpc>
            </a:pPr>
            <a:r>
              <a:rPr lang="en-US" sz="3600" b="1" i="0" u="none" strike="noStrike" baseline="0" dirty="0">
                <a:latin typeface="NimbusRomNo9L-Regu"/>
              </a:rPr>
              <a:t>Source Code</a:t>
            </a:r>
            <a:endParaRPr lang="en-US" sz="3600" b="1" dirty="0">
              <a:latin typeface="NimbusRomNo9L-Regu"/>
            </a:endParaRPr>
          </a:p>
          <a:p>
            <a:pPr>
              <a:lnSpc>
                <a:spcPct val="150000"/>
              </a:lnSpc>
            </a:pPr>
            <a:r>
              <a:rPr lang="en-US" sz="3600" dirty="0"/>
              <a:t>Intermediate Language</a:t>
            </a:r>
            <a:endParaRPr lang="en-US" sz="3600" dirty="0">
              <a:latin typeface="NimbusRomNo9L-Regu"/>
            </a:endParaRPr>
          </a:p>
          <a:p>
            <a:pPr>
              <a:lnSpc>
                <a:spcPct val="150000"/>
              </a:lnSpc>
            </a:pPr>
            <a:r>
              <a:rPr lang="en-US" sz="3600" b="0" i="0" u="none" strike="noStrike" baseline="0" dirty="0">
                <a:latin typeface="NimbusRomNo9L-Regu"/>
              </a:rPr>
              <a:t>Verifier</a:t>
            </a:r>
            <a:endParaRPr lang="en-IL" sz="3600" dirty="0"/>
          </a:p>
        </p:txBody>
      </p:sp>
      <p:pic>
        <p:nvPicPr>
          <p:cNvPr id="4" name="Picture 2" descr="Smart Contract Icon Trendy Smart Contract Logo Concept On White Background  From General Collection Stock Illustration - Download Image Now - iStock">
            <a:extLst>
              <a:ext uri="{FF2B5EF4-FFF2-40B4-BE49-F238E27FC236}">
                <a16:creationId xmlns:a16="http://schemas.microsoft.com/office/drawing/2014/main" id="{2BF22CCF-10AA-49A5-B832-FD48FCC033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3378" y="2005110"/>
            <a:ext cx="3324175" cy="3324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>
            <a:extLst>
              <a:ext uri="{FF2B5EF4-FFF2-40B4-BE49-F238E27FC236}">
                <a16:creationId xmlns:a16="http://schemas.microsoft.com/office/drawing/2014/main" id="{B34146A8-17C8-4AA8-9455-D4341A3052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3530" y="2562420"/>
            <a:ext cx="2035163" cy="2035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47910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34FA0-D1DB-421D-B55A-B01F16A7D6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>
                <a:latin typeface="NimbusRomNo9L-Regu"/>
              </a:rPr>
              <a:t>ZEUS</a:t>
            </a:r>
            <a:endParaRPr lang="en-IL" sz="3200" b="1" dirty="0">
              <a:latin typeface="NimbusRomNo9L-Regu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288BFD-9D04-4E11-B409-C017B43BAE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3600" b="0" i="0" u="none" strike="noStrike" baseline="0" dirty="0">
                <a:latin typeface="NimbusRomNo9L-Regu"/>
              </a:rPr>
              <a:t>Policy</a:t>
            </a:r>
          </a:p>
          <a:p>
            <a:pPr>
              <a:lnSpc>
                <a:spcPct val="150000"/>
              </a:lnSpc>
            </a:pPr>
            <a:r>
              <a:rPr lang="en-US" sz="3600" b="0" i="0" u="none" strike="noStrike" baseline="0" dirty="0">
                <a:latin typeface="NimbusRomNo9L-Regu"/>
              </a:rPr>
              <a:t>Source Code</a:t>
            </a:r>
            <a:endParaRPr lang="en-US" sz="3600" dirty="0">
              <a:latin typeface="NimbusRomNo9L-Regu"/>
            </a:endParaRPr>
          </a:p>
          <a:p>
            <a:pPr>
              <a:lnSpc>
                <a:spcPct val="150000"/>
              </a:lnSpc>
            </a:pPr>
            <a:r>
              <a:rPr lang="en-US" sz="3600" b="1" dirty="0"/>
              <a:t>Intermediate Language</a:t>
            </a:r>
            <a:endParaRPr lang="en-US" sz="3600" b="1" dirty="0">
              <a:latin typeface="NimbusRomNo9L-Regu"/>
            </a:endParaRPr>
          </a:p>
          <a:p>
            <a:pPr>
              <a:lnSpc>
                <a:spcPct val="150000"/>
              </a:lnSpc>
            </a:pPr>
            <a:r>
              <a:rPr lang="en-US" sz="3600" b="0" i="0" u="none" strike="noStrike" baseline="0" dirty="0">
                <a:latin typeface="NimbusRomNo9L-Regu"/>
              </a:rPr>
              <a:t>Verifier</a:t>
            </a:r>
            <a:endParaRPr lang="en-IL" sz="3600" dirty="0"/>
          </a:p>
        </p:txBody>
      </p:sp>
      <p:pic>
        <p:nvPicPr>
          <p:cNvPr id="4" name="Picture 2" descr="The LLVM Compiler Infrastructure Project">
            <a:extLst>
              <a:ext uri="{FF2B5EF4-FFF2-40B4-BE49-F238E27FC236}">
                <a16:creationId xmlns:a16="http://schemas.microsoft.com/office/drawing/2014/main" id="{82909FF8-46FE-459E-AA7A-721D3B0756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7755" y="2474814"/>
            <a:ext cx="2069507" cy="3084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98107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34FA0-D1DB-421D-B55A-B01F16A7D6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>
                <a:latin typeface="NimbusRomNo9L-Regu"/>
              </a:rPr>
              <a:t>ZEUS</a:t>
            </a:r>
            <a:endParaRPr lang="en-IL" sz="3200" b="1" dirty="0">
              <a:latin typeface="NimbusRomNo9L-Regu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288BFD-9D04-4E11-B409-C017B43BAE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3600" b="0" i="0" u="none" strike="noStrike" baseline="0" dirty="0">
                <a:latin typeface="NimbusRomNo9L-Regu"/>
              </a:rPr>
              <a:t>Policy</a:t>
            </a:r>
          </a:p>
          <a:p>
            <a:pPr>
              <a:lnSpc>
                <a:spcPct val="150000"/>
              </a:lnSpc>
            </a:pPr>
            <a:r>
              <a:rPr lang="en-US" sz="3600" b="0" i="0" u="none" strike="noStrike" baseline="0" dirty="0">
                <a:latin typeface="NimbusRomNo9L-Regu"/>
              </a:rPr>
              <a:t>Source Code</a:t>
            </a:r>
            <a:endParaRPr lang="en-US" sz="3600" dirty="0">
              <a:latin typeface="NimbusRomNo9L-Regu"/>
            </a:endParaRPr>
          </a:p>
          <a:p>
            <a:pPr>
              <a:lnSpc>
                <a:spcPct val="150000"/>
              </a:lnSpc>
            </a:pPr>
            <a:r>
              <a:rPr lang="en-US" sz="3600" dirty="0"/>
              <a:t>Intermediate Language</a:t>
            </a:r>
            <a:endParaRPr lang="en-US" sz="3600" dirty="0">
              <a:latin typeface="NimbusRomNo9L-Regu"/>
            </a:endParaRPr>
          </a:p>
          <a:p>
            <a:pPr>
              <a:lnSpc>
                <a:spcPct val="150000"/>
              </a:lnSpc>
            </a:pPr>
            <a:r>
              <a:rPr lang="en-US" sz="3600" b="1" i="0" u="none" strike="noStrike" baseline="0" dirty="0">
                <a:latin typeface="NimbusRomNo9L-Regu"/>
              </a:rPr>
              <a:t>Verifier</a:t>
            </a:r>
            <a:endParaRPr lang="en-IL" sz="3600" b="1" dirty="0"/>
          </a:p>
        </p:txBody>
      </p:sp>
      <p:pic>
        <p:nvPicPr>
          <p:cNvPr id="10242" name="Picture 2" descr="SMACK">
            <a:extLst>
              <a:ext uri="{FF2B5EF4-FFF2-40B4-BE49-F238E27FC236}">
                <a16:creationId xmlns:a16="http://schemas.microsoft.com/office/drawing/2014/main" id="{6154DD4D-5BA1-4507-B1FF-31F50F06A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1134" y="2092327"/>
            <a:ext cx="3159628" cy="1213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EA950569-28D7-4E91-9611-3FFFFFA477A9}"/>
              </a:ext>
            </a:extLst>
          </p:cNvPr>
          <p:cNvGrpSpPr/>
          <p:nvPr/>
        </p:nvGrpSpPr>
        <p:grpSpPr>
          <a:xfrm>
            <a:off x="7032874" y="3709687"/>
            <a:ext cx="3129347" cy="2063575"/>
            <a:chOff x="8308001" y="3269810"/>
            <a:chExt cx="3129347" cy="2063575"/>
          </a:xfrm>
        </p:grpSpPr>
        <p:pic>
          <p:nvPicPr>
            <p:cNvPr id="7" name="Picture 8" descr="Comment vérifier son inscription sur la liste provisoire d&amp;#39;électeurs d&amp;#39;un  collège individuel ? - Coordination Rurale (CR)">
              <a:extLst>
                <a:ext uri="{FF2B5EF4-FFF2-40B4-BE49-F238E27FC236}">
                  <a16:creationId xmlns:a16="http://schemas.microsoft.com/office/drawing/2014/main" id="{CB9565B4-41F0-4234-B67D-19B56EE368D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835" r="23362"/>
            <a:stretch/>
          </p:blipFill>
          <p:spPr bwMode="auto">
            <a:xfrm>
              <a:off x="8308001" y="3269810"/>
              <a:ext cx="1468074" cy="1723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6" descr="Check and Wrong Marks, Tick and Cross Marks, Accepted/Rejected,  Approved/Disapproved, Yes/No, Right/Wrong, Green/Red, Correct/ Stock Vector  - Illustration of greenred, abstract: 198896490">
              <a:extLst>
                <a:ext uri="{FF2B5EF4-FFF2-40B4-BE49-F238E27FC236}">
                  <a16:creationId xmlns:a16="http://schemas.microsoft.com/office/drawing/2014/main" id="{E137CA1F-C0A1-4379-BE31-04ECD196C5C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773" t="32835" r="10021" b="28491"/>
            <a:stretch/>
          </p:blipFill>
          <p:spPr bwMode="auto">
            <a:xfrm>
              <a:off x="9541435" y="4395831"/>
              <a:ext cx="1895913" cy="9375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927106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4F4FE4-9C5A-40CF-BF61-E7A5B2DC8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NimbusRomNo9L-Medi"/>
              </a:rPr>
              <a:t>Formalizing Solidity Semantics</a:t>
            </a:r>
            <a:endParaRPr lang="en-IL" sz="3200" dirty="0">
              <a:latin typeface="NimbusRomNo9L-Med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9E0F5EC-30F1-4219-A9B9-805B551C35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447" y="1574533"/>
            <a:ext cx="7454445" cy="3396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6820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4F4FE4-9C5A-40CF-BF61-E7A5B2DC8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NimbusRomNo9L-Medi"/>
              </a:rPr>
              <a:t>Formalizing Solidity Semantics</a:t>
            </a:r>
            <a:endParaRPr lang="en-IL" sz="3200" dirty="0">
              <a:latin typeface="NimbusRomNo9L-Med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9E0F5EC-30F1-4219-A9B9-805B551C35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447" y="1574533"/>
            <a:ext cx="7454445" cy="339696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FCF615D-A8CF-429B-AC19-4548D8C4106D}"/>
              </a:ext>
            </a:extLst>
          </p:cNvPr>
          <p:cNvSpPr/>
          <p:nvPr/>
        </p:nvSpPr>
        <p:spPr>
          <a:xfrm>
            <a:off x="1139447" y="1509204"/>
            <a:ext cx="1293035" cy="506027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979D88A-30F6-4C29-8AA3-1BF11E979CA8}"/>
              </a:ext>
            </a:extLst>
          </p:cNvPr>
          <p:cNvSpPr/>
          <p:nvPr/>
        </p:nvSpPr>
        <p:spPr>
          <a:xfrm>
            <a:off x="7563775" y="4287915"/>
            <a:ext cx="4385569" cy="2121763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2800" b="0" i="0" u="none" strike="noStrike" baseline="0" dirty="0">
                <a:solidFill>
                  <a:schemeClr val="tx1"/>
                </a:solidFill>
                <a:latin typeface="NimbusRomNo9L-Regu"/>
              </a:rPr>
              <a:t>A </a:t>
            </a:r>
            <a:r>
              <a:rPr lang="en-US" sz="2800" b="1" i="1" u="none" strike="noStrike" baseline="0" dirty="0">
                <a:solidFill>
                  <a:schemeClr val="tx1"/>
                </a:solidFill>
                <a:latin typeface="NimbusRomNo9L-Regu"/>
              </a:rPr>
              <a:t>program</a:t>
            </a:r>
            <a:r>
              <a:rPr lang="en-US" sz="2800" b="0" i="0" u="none" strike="noStrike" baseline="0" dirty="0">
                <a:solidFill>
                  <a:schemeClr val="tx1"/>
                </a:solidFill>
                <a:latin typeface="NimbusRomNo9L-Regu"/>
              </a:rPr>
              <a:t> consists of a sequence of </a:t>
            </a:r>
            <a:r>
              <a:rPr lang="en-US" sz="2800" b="1" i="1" u="none" strike="noStrike" baseline="0" dirty="0">
                <a:solidFill>
                  <a:schemeClr val="tx1"/>
                </a:solidFill>
                <a:latin typeface="NimbusRomNo9L-Regu"/>
              </a:rPr>
              <a:t>contract</a:t>
            </a:r>
            <a:r>
              <a:rPr lang="en-US" sz="2800" b="0" i="0" u="none" strike="noStrike" baseline="0" dirty="0">
                <a:solidFill>
                  <a:schemeClr val="tx1"/>
                </a:solidFill>
                <a:latin typeface="NimbusRomNo9L-Regu"/>
              </a:rPr>
              <a:t> declarations</a:t>
            </a:r>
            <a:endParaRPr lang="en-IL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79314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4F4FE4-9C5A-40CF-BF61-E7A5B2DC8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NimbusRomNo9L-Medi"/>
              </a:rPr>
              <a:t>Formalizing Solidity Semantics</a:t>
            </a:r>
            <a:endParaRPr lang="en-IL" sz="3200" dirty="0">
              <a:latin typeface="NimbusRomNo9L-Med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9E0F5EC-30F1-4219-A9B9-805B551C35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9447" y="1574533"/>
            <a:ext cx="7454445" cy="339696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FCF615D-A8CF-429B-AC19-4548D8C4106D}"/>
              </a:ext>
            </a:extLst>
          </p:cNvPr>
          <p:cNvSpPr/>
          <p:nvPr/>
        </p:nvSpPr>
        <p:spPr>
          <a:xfrm>
            <a:off x="1139447" y="2156766"/>
            <a:ext cx="7391994" cy="506027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979D88A-30F6-4C29-8AA3-1BF11E979CA8}"/>
              </a:ext>
            </a:extLst>
          </p:cNvPr>
          <p:cNvSpPr/>
          <p:nvPr/>
        </p:nvSpPr>
        <p:spPr>
          <a:xfrm>
            <a:off x="7563775" y="4287915"/>
            <a:ext cx="4385569" cy="2121763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1800" b="0" i="0" u="none" strike="noStrike" baseline="0" dirty="0">
                <a:solidFill>
                  <a:schemeClr val="tx1"/>
                </a:solidFill>
                <a:latin typeface="NimbusRomNo9L-Regu"/>
              </a:rPr>
              <a:t>Each </a:t>
            </a:r>
            <a:r>
              <a:rPr lang="en-US" sz="1800" b="1" i="1" u="none" strike="noStrike" baseline="0" dirty="0">
                <a:solidFill>
                  <a:schemeClr val="tx1"/>
                </a:solidFill>
                <a:latin typeface="NimbusRomNo9L-Regu"/>
              </a:rPr>
              <a:t>contract</a:t>
            </a:r>
            <a:r>
              <a:rPr lang="en-US" sz="1800" b="0" i="0" u="none" strike="noStrike" baseline="0" dirty="0">
                <a:solidFill>
                  <a:schemeClr val="tx1"/>
                </a:solidFill>
                <a:latin typeface="NimbusRomNo9L-Regu"/>
              </a:rPr>
              <a:t> is abstractly viewed as a sequence of one or more </a:t>
            </a:r>
            <a:r>
              <a:rPr lang="en-US" sz="1800" b="1" i="1" u="none" strike="noStrike" baseline="0" dirty="0">
                <a:solidFill>
                  <a:schemeClr val="tx1"/>
                </a:solidFill>
                <a:latin typeface="NimbusRomNo9L-Regu"/>
              </a:rPr>
              <a:t>method</a:t>
            </a:r>
            <a:r>
              <a:rPr lang="en-US" sz="1800" b="0" i="0" u="none" strike="noStrike" baseline="0" dirty="0">
                <a:solidFill>
                  <a:schemeClr val="tx1"/>
                </a:solidFill>
                <a:latin typeface="NimbusRomNo9L-Regu"/>
              </a:rPr>
              <a:t> definitions.</a:t>
            </a:r>
          </a:p>
          <a:p>
            <a:pPr algn="l"/>
            <a:r>
              <a:rPr lang="en-US" sz="1800" b="0" i="0" u="none" strike="noStrike" baseline="0" dirty="0">
                <a:solidFill>
                  <a:schemeClr val="tx1"/>
                </a:solidFill>
                <a:latin typeface="NimbusRomNo9L-Regu"/>
              </a:rPr>
              <a:t>Persistent storage private to a contract, denoted by the keyword </a:t>
            </a:r>
            <a:r>
              <a:rPr lang="en-US" sz="1800" b="1" i="1" u="none" strike="noStrike" baseline="0" dirty="0">
                <a:solidFill>
                  <a:schemeClr val="tx1"/>
                </a:solidFill>
                <a:latin typeface="NimbusMonL-Regu"/>
              </a:rPr>
              <a:t>global</a:t>
            </a:r>
            <a:r>
              <a:rPr lang="en-US" sz="1800" b="0" i="0" u="none" strike="noStrike" baseline="0" dirty="0">
                <a:solidFill>
                  <a:schemeClr val="tx1"/>
                </a:solidFill>
                <a:latin typeface="NimbusRomNo9L-Regu"/>
              </a:rPr>
              <a:t>.</a:t>
            </a:r>
            <a:endParaRPr lang="en-IL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50394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4F4FE4-9C5A-40CF-BF61-E7A5B2DC8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NimbusRomNo9L-Medi"/>
              </a:rPr>
              <a:t>Formalizing Solidity Semantics</a:t>
            </a:r>
            <a:endParaRPr lang="en-IL" sz="3200" dirty="0">
              <a:latin typeface="NimbusRomNo9L-Med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9E0F5EC-30F1-4219-A9B9-805B551C35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9447" y="1574533"/>
            <a:ext cx="7454445" cy="339696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FCF615D-A8CF-429B-AC19-4548D8C4106D}"/>
              </a:ext>
            </a:extLst>
          </p:cNvPr>
          <p:cNvSpPr/>
          <p:nvPr/>
        </p:nvSpPr>
        <p:spPr>
          <a:xfrm>
            <a:off x="1139447" y="2736288"/>
            <a:ext cx="5066044" cy="2235207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979D88A-30F6-4C29-8AA3-1BF11E979CA8}"/>
              </a:ext>
            </a:extLst>
          </p:cNvPr>
          <p:cNvSpPr/>
          <p:nvPr/>
        </p:nvSpPr>
        <p:spPr>
          <a:xfrm>
            <a:off x="7563775" y="4190260"/>
            <a:ext cx="4385569" cy="2565647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1800" b="0" i="0" u="none" strike="noStrike" baseline="0" dirty="0">
                <a:solidFill>
                  <a:schemeClr val="tx1"/>
                </a:solidFill>
                <a:latin typeface="NimbusRomNo9L-Regu"/>
              </a:rPr>
              <a:t>The </a:t>
            </a:r>
            <a:r>
              <a:rPr lang="en-US" sz="1800" b="1" i="1" u="none" strike="noStrike" baseline="0" dirty="0">
                <a:solidFill>
                  <a:schemeClr val="tx1"/>
                </a:solidFill>
                <a:latin typeface="NimbusRomNo9L-Regu"/>
              </a:rPr>
              <a:t>body</a:t>
            </a:r>
            <a:r>
              <a:rPr lang="en-US" sz="1800" b="0" i="0" u="none" strike="noStrike" baseline="0" dirty="0">
                <a:solidFill>
                  <a:schemeClr val="tx1"/>
                </a:solidFill>
                <a:latin typeface="NimbusRomNo9L-Regu"/>
              </a:rPr>
              <a:t> of a contract method is inductively defined by </a:t>
            </a:r>
            <a:r>
              <a:rPr lang="en-US" sz="1800" b="1" i="1" u="none" strike="noStrike" baseline="0" dirty="0">
                <a:solidFill>
                  <a:schemeClr val="tx1"/>
                </a:solidFill>
                <a:latin typeface="NimbusRomNo9L-ReguItal"/>
              </a:rPr>
              <a:t>S</a:t>
            </a:r>
            <a:r>
              <a:rPr lang="en-US" sz="1800" b="0" i="0" u="none" strike="noStrike" baseline="0" dirty="0">
                <a:solidFill>
                  <a:schemeClr val="tx1"/>
                </a:solidFill>
                <a:latin typeface="NimbusRomNo9L-Regu"/>
              </a:rPr>
              <a:t>.</a:t>
            </a:r>
          </a:p>
          <a:p>
            <a:pPr algn="l"/>
            <a:r>
              <a:rPr lang="en-US" sz="1800" b="1" i="1" u="none" strike="noStrike" baseline="0" dirty="0" err="1">
                <a:solidFill>
                  <a:schemeClr val="tx1"/>
                </a:solidFill>
                <a:latin typeface="NimbusMonL-Regu"/>
              </a:rPr>
              <a:t>goto</a:t>
            </a:r>
            <a:r>
              <a:rPr lang="en-US" dirty="0">
                <a:solidFill>
                  <a:schemeClr val="tx1"/>
                </a:solidFill>
                <a:latin typeface="NimbusRomNo9L-Regu"/>
              </a:rPr>
              <a:t>: Internal and external invocations or are </a:t>
            </a:r>
            <a:r>
              <a:rPr lang="en-US" dirty="0" err="1">
                <a:solidFill>
                  <a:schemeClr val="tx1"/>
                </a:solidFill>
                <a:latin typeface="NimbusRomNo9L-Regu"/>
              </a:rPr>
              <a:t>inlined</a:t>
            </a:r>
            <a:endParaRPr lang="en-US" dirty="0">
              <a:solidFill>
                <a:schemeClr val="tx1"/>
              </a:solidFill>
              <a:latin typeface="NimbusRomNo9L-Regu"/>
            </a:endParaRPr>
          </a:p>
          <a:p>
            <a:pPr algn="l"/>
            <a:r>
              <a:rPr lang="en-US" b="1" i="1" dirty="0">
                <a:solidFill>
                  <a:schemeClr val="tx1"/>
                </a:solidFill>
                <a:latin typeface="NimbusMonL-Regu"/>
              </a:rPr>
              <a:t>post</a:t>
            </a:r>
            <a:r>
              <a:rPr lang="en-US" sz="1800" b="0" i="0" u="none" strike="noStrike" baseline="0" dirty="0">
                <a:solidFill>
                  <a:schemeClr val="tx1"/>
                </a:solidFill>
                <a:latin typeface="NimbusRomNo9L-Regu"/>
              </a:rPr>
              <a:t>: call() </a:t>
            </a:r>
            <a:r>
              <a:rPr lang="en-US" dirty="0">
                <a:solidFill>
                  <a:schemeClr val="tx1"/>
                </a:solidFill>
                <a:latin typeface="NimbusRomNo9L-Regu"/>
              </a:rPr>
              <a:t>invocations (send with </a:t>
            </a:r>
            <a:r>
              <a:rPr lang="en-US" sz="1800" b="0" i="0" u="none" strike="noStrike" baseline="0" dirty="0">
                <a:solidFill>
                  <a:schemeClr val="tx1"/>
                </a:solidFill>
                <a:latin typeface="NimbusRomNo9L-Regu"/>
              </a:rPr>
              <a:t>argument</a:t>
            </a:r>
            <a:r>
              <a:rPr lang="en-US" dirty="0">
                <a:solidFill>
                  <a:schemeClr val="tx1"/>
                </a:solidFill>
                <a:latin typeface="NimbusRomNo9L-Regu"/>
              </a:rPr>
              <a:t>)</a:t>
            </a:r>
          </a:p>
          <a:p>
            <a:pPr algn="l"/>
            <a:r>
              <a:rPr lang="en-US" b="1" i="1" dirty="0">
                <a:solidFill>
                  <a:schemeClr val="tx1"/>
                </a:solidFill>
                <a:latin typeface="NimbusMonL-Regu"/>
              </a:rPr>
              <a:t>havoc</a:t>
            </a:r>
            <a:r>
              <a:rPr lang="en-US" dirty="0">
                <a:solidFill>
                  <a:schemeClr val="tx1"/>
                </a:solidFill>
                <a:latin typeface="NimbusMonL-Regu"/>
              </a:rPr>
              <a:t>: </a:t>
            </a:r>
            <a:r>
              <a:rPr lang="en-US" dirty="0" err="1">
                <a:solidFill>
                  <a:schemeClr val="tx1"/>
                </a:solidFill>
                <a:latin typeface="NimbusRomNo9L-Regu"/>
              </a:rPr>
              <a:t>asigns</a:t>
            </a:r>
            <a:r>
              <a:rPr lang="en-US" dirty="0">
                <a:solidFill>
                  <a:schemeClr val="tx1"/>
                </a:solidFill>
                <a:latin typeface="NimbusRomNo9L-Regu"/>
              </a:rPr>
              <a:t> a non-deterministic value</a:t>
            </a:r>
          </a:p>
          <a:p>
            <a:pPr algn="l"/>
            <a:r>
              <a:rPr lang="en-US" b="1" i="1" dirty="0">
                <a:solidFill>
                  <a:schemeClr val="tx1"/>
                </a:solidFill>
                <a:latin typeface="NimbusMonL-Regu"/>
              </a:rPr>
              <a:t>assume</a:t>
            </a:r>
            <a:r>
              <a:rPr lang="en-US" dirty="0">
                <a:solidFill>
                  <a:schemeClr val="tx1"/>
                </a:solidFill>
                <a:latin typeface="NimbusMonL-Regu"/>
              </a:rPr>
              <a:t>: </a:t>
            </a:r>
            <a:r>
              <a:rPr lang="en-US" dirty="0">
                <a:solidFill>
                  <a:schemeClr val="tx1"/>
                </a:solidFill>
                <a:latin typeface="NimbusRomNo9L-Regu"/>
              </a:rPr>
              <a:t>blocks until the supplied</a:t>
            </a:r>
          </a:p>
          <a:p>
            <a:pPr algn="l"/>
            <a:r>
              <a:rPr lang="en-US" dirty="0">
                <a:solidFill>
                  <a:schemeClr val="tx1"/>
                </a:solidFill>
                <a:latin typeface="NimbusRomNo9L-Regu"/>
              </a:rPr>
              <a:t>expression becomes true</a:t>
            </a:r>
          </a:p>
          <a:p>
            <a:pPr algn="l"/>
            <a:r>
              <a:rPr lang="en-US" b="1" i="1" dirty="0">
                <a:solidFill>
                  <a:schemeClr val="tx1"/>
                </a:solidFill>
                <a:latin typeface="NimbusMonL-Regu"/>
              </a:rPr>
              <a:t>assert</a:t>
            </a:r>
            <a:r>
              <a:rPr lang="en-US" dirty="0">
                <a:solidFill>
                  <a:schemeClr val="tx1"/>
                </a:solidFill>
                <a:latin typeface="NimbusMonL-Regu"/>
              </a:rPr>
              <a:t>: </a:t>
            </a:r>
            <a:r>
              <a:rPr lang="en-US" dirty="0">
                <a:solidFill>
                  <a:schemeClr val="tx1"/>
                </a:solidFill>
                <a:latin typeface="NimbusRomNo9L-Regu"/>
              </a:rPr>
              <a:t>check of truth value of predicates</a:t>
            </a:r>
            <a:endParaRPr lang="en-IL" dirty="0">
              <a:solidFill>
                <a:schemeClr val="tx1"/>
              </a:solidFill>
              <a:latin typeface="NimbusRomNo9L-Regu"/>
            </a:endParaRPr>
          </a:p>
        </p:txBody>
      </p:sp>
    </p:spTree>
    <p:extLst>
      <p:ext uri="{BB962C8B-B14F-4D97-AF65-F5344CB8AC3E}">
        <p14:creationId xmlns:p14="http://schemas.microsoft.com/office/powerpoint/2010/main" val="6479691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4F4FE4-9C5A-40CF-BF61-E7A5B2DC8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NimbusRomNo9L-Medi"/>
              </a:rPr>
              <a:t>LANGUAGE SEMANTICS</a:t>
            </a:r>
            <a:endParaRPr lang="en-IL" sz="3200" dirty="0">
              <a:latin typeface="NimbusRomNo9L-Medi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236AF0D-27CC-4489-90B4-9F27E1A1F82E}"/>
                  </a:ext>
                </a:extLst>
              </p:cNvPr>
              <p:cNvSpPr txBox="1"/>
              <p:nvPr/>
            </p:nvSpPr>
            <p:spPr>
              <a:xfrm>
                <a:off x="1065320" y="1552188"/>
                <a:ext cx="3842527" cy="34451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⟨"/>
                          <m:endChr m:val="⟩"/>
                          <m:ctrlPr>
                            <a:rPr lang="en-US" sz="20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⟨"/>
                              <m:endChr m:val="⟩"/>
                              <m:ctrlPr>
                                <a:rPr lang="en-US" sz="2000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𝓣</m:t>
                              </m:r>
                              <m:r>
                                <a:rPr lang="en-US" sz="20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0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𝝈</m:t>
                              </m:r>
                            </m:e>
                          </m:d>
                          <m:r>
                            <a:rPr lang="en-US" sz="2000" b="1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1" i="1">
                              <a:latin typeface="Cambria Math" panose="02040503050406030204" pitchFamily="18" charset="0"/>
                            </a:rPr>
                            <m:t>𝑩𝑪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: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𝑇h𝑒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𝑏𝑙𝑜𝑐𝑘𝑐h𝑎𝑖𝑛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𝑠𝑡𝑎𝑡𝑒</m:t>
                      </m:r>
                    </m:oMath>
                  </m:oMathPara>
                </a14:m>
                <a:endParaRPr lang="en-IL" sz="2000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236AF0D-27CC-4489-90B4-9F27E1A1F8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5320" y="1552188"/>
                <a:ext cx="3842527" cy="344518"/>
              </a:xfrm>
              <a:prstGeom prst="rect">
                <a:avLst/>
              </a:prstGeom>
              <a:blipFill>
                <a:blip r:embed="rId3"/>
                <a:stretch>
                  <a:fillRect r="-1270" b="-3571"/>
                </a:stretch>
              </a:blipFill>
            </p:spPr>
            <p:txBody>
              <a:bodyPr/>
              <a:lstStyle/>
              <a:p>
                <a:r>
                  <a:rPr lang="en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A6C6F16-9E88-43B7-AC21-FC11E6A5DD7A}"/>
                  </a:ext>
                </a:extLst>
              </p:cNvPr>
              <p:cNvSpPr txBox="1"/>
              <p:nvPr/>
            </p:nvSpPr>
            <p:spPr>
              <a:xfrm>
                <a:off x="1109710" y="2377265"/>
                <a:ext cx="5805997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𝝈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𝑇h𝑒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𝑔𝑙𝑜𝑏𝑎𝑙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𝑠𝑡𝑎𝑡𝑒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𝑜𝑓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𝑡h𝑒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𝑠𝑦𝑠𝑡𝑒𝑚</m:t>
                      </m:r>
                      <m:r>
                        <a:rPr lang="en-US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000" b="0" i="0" smtClean="0">
                          <a:latin typeface="Cambria Math" panose="02040503050406030204" pitchFamily="18" charset="0"/>
                        </a:rPr>
                        <m:t>after</m:t>
                      </m:r>
                      <m:r>
                        <a:rPr lang="en-US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000" b="0" i="0" smtClean="0">
                          <a:latin typeface="Cambria Math" panose="02040503050406030204" pitchFamily="18" charset="0"/>
                        </a:rPr>
                        <m:t>execut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𝑖𝑛𝑔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𝒯</m:t>
                      </m:r>
                    </m:oMath>
                  </m:oMathPara>
                </a14:m>
                <a:endParaRPr lang="en-IL" sz="2000" dirty="0"/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A6C6F16-9E88-43B7-AC21-FC11E6A5DD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9710" y="2377265"/>
                <a:ext cx="5805997" cy="307777"/>
              </a:xfrm>
              <a:prstGeom prst="rect">
                <a:avLst/>
              </a:prstGeom>
              <a:blipFill>
                <a:blip r:embed="rId4"/>
                <a:stretch>
                  <a:fillRect l="-945" r="-1261" b="-34000"/>
                </a:stretch>
              </a:blipFill>
            </p:spPr>
            <p:txBody>
              <a:bodyPr/>
              <a:lstStyle/>
              <a:p>
                <a:r>
                  <a:rPr lang="en-IL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8517FF1C-19D4-4EDF-BB90-E20921285101}"/>
              </a:ext>
            </a:extLst>
          </p:cNvPr>
          <p:cNvGrpSpPr/>
          <p:nvPr/>
        </p:nvGrpSpPr>
        <p:grpSpPr>
          <a:xfrm>
            <a:off x="8629320" y="2180851"/>
            <a:ext cx="3101042" cy="923754"/>
            <a:chOff x="8629320" y="2119217"/>
            <a:chExt cx="3101042" cy="923754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825A8F98-A048-4708-BE8B-9E71B9FF7F1A}"/>
                    </a:ext>
                  </a:extLst>
                </p:cNvPr>
                <p:cNvSpPr txBox="1"/>
                <p:nvPr/>
              </p:nvSpPr>
              <p:spPr>
                <a:xfrm>
                  <a:off x="8629320" y="2427418"/>
                  <a:ext cx="3101042" cy="61555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𝑰𝒅</m:t>
                      </m:r>
                    </m:oMath>
                  </a14:m>
                  <a:r>
                    <a:rPr lang="en-US" sz="2000" dirty="0"/>
                    <a:t>: identifier of the contract</a:t>
                  </a:r>
                </a:p>
                <a:p>
                  <a14:m>
                    <m:oMath xmlns:m="http://schemas.openxmlformats.org/officeDocument/2006/math">
                      <m:r>
                        <a:rPr lang="en-U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𝒈</m:t>
                      </m:r>
                    </m:oMath>
                  </a14:m>
                  <a:r>
                    <a:rPr lang="en-US" sz="2000" dirty="0"/>
                    <a:t>: valuation of global variable</a:t>
                  </a:r>
                  <a:endParaRPr lang="en-IL" sz="2000" dirty="0"/>
                </a:p>
              </p:txBody>
            </p:sp>
          </mc:Choice>
          <mc:Fallback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825A8F98-A048-4708-BE8B-9E71B9FF7F1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29320" y="2427418"/>
                  <a:ext cx="3101042" cy="615553"/>
                </a:xfrm>
                <a:prstGeom prst="rect">
                  <a:avLst/>
                </a:prstGeom>
                <a:blipFill>
                  <a:blip r:embed="rId5"/>
                  <a:stretch>
                    <a:fillRect l="-3150" t="-12871" r="-4724" b="-24752"/>
                  </a:stretch>
                </a:blipFill>
              </p:spPr>
              <p:txBody>
                <a:bodyPr/>
                <a:lstStyle/>
                <a:p>
                  <a:r>
                    <a:rPr lang="en-IL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0AF6BFE7-1A0A-4EA9-A62B-C37C4DEC1E25}"/>
                    </a:ext>
                  </a:extLst>
                </p:cNvPr>
                <p:cNvSpPr txBox="1"/>
                <p:nvPr/>
              </p:nvSpPr>
              <p:spPr>
                <a:xfrm>
                  <a:off x="8629320" y="2119217"/>
                  <a:ext cx="2724480" cy="30777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𝝈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𝑰𝒅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𝒈</m:t>
                      </m:r>
                    </m:oMath>
                  </a14:m>
                  <a:r>
                    <a:rPr lang="en-US" sz="2000" b="1" dirty="0"/>
                    <a:t>, </a:t>
                  </a:r>
                  <a14:m>
                    <m:oMath xmlns:m="http://schemas.openxmlformats.org/officeDocument/2006/math">
                      <m:r>
                        <a:rPr lang="en-US" sz="20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𝒈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𝑽𝒂𝒍𝒔</m:t>
                      </m:r>
                    </m:oMath>
                  </a14:m>
                  <a:endParaRPr lang="en-IL" sz="2000" b="1" dirty="0"/>
                </a:p>
              </p:txBody>
            </p:sp>
          </mc:Choice>
          <mc:Fallback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0AF6BFE7-1A0A-4EA9-A62B-C37C4DEC1E2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29320" y="2119217"/>
                  <a:ext cx="2724480" cy="307777"/>
                </a:xfrm>
                <a:prstGeom prst="rect">
                  <a:avLst/>
                </a:prstGeom>
                <a:blipFill>
                  <a:blip r:embed="rId6"/>
                  <a:stretch>
                    <a:fillRect l="-2461" t="-26000" b="-50000"/>
                  </a:stretch>
                </a:blipFill>
              </p:spPr>
              <p:txBody>
                <a:bodyPr/>
                <a:lstStyle/>
                <a:p>
                  <a:r>
                    <a:rPr lang="en-IL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90EDA25-7A38-4AE5-B523-2482BE2A3826}"/>
                  </a:ext>
                </a:extLst>
              </p:cNvPr>
              <p:cNvSpPr txBox="1"/>
              <p:nvPr/>
            </p:nvSpPr>
            <p:spPr>
              <a:xfrm>
                <a:off x="1065320" y="2746887"/>
                <a:ext cx="629056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𝓣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𝑇h𝑒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𝑐𝑜𝑚𝑝𝑙𝑒𝑡𝑒𝑑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𝑡𝑟𝑎𝑛𝑠𝑎𝑐𝑡𝑖𝑜𝑛𝑠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𝑡h𝑎𝑡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𝑎𝑟𝑒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𝑛𝑜𝑡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𝑐𝑜𝑚𝑚𝑖𝑡𝑒𝑑</m:t>
                      </m:r>
                    </m:oMath>
                  </m:oMathPara>
                </a14:m>
                <a:endParaRPr lang="en-IL" sz="2000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90EDA25-7A38-4AE5-B523-2482BE2A38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5320" y="2746887"/>
                <a:ext cx="6290568" cy="307777"/>
              </a:xfrm>
              <a:prstGeom prst="rect">
                <a:avLst/>
              </a:prstGeom>
              <a:blipFill>
                <a:blip r:embed="rId7"/>
                <a:stretch>
                  <a:fillRect l="-581" r="-484" b="-34000"/>
                </a:stretch>
              </a:blipFill>
            </p:spPr>
            <p:txBody>
              <a:bodyPr/>
              <a:lstStyle/>
              <a:p>
                <a:r>
                  <a:rPr lang="en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166CAC7-5B1F-4682-A1CD-BB4BCB651451}"/>
                  </a:ext>
                </a:extLst>
              </p:cNvPr>
              <p:cNvSpPr txBox="1"/>
              <p:nvPr/>
            </p:nvSpPr>
            <p:spPr>
              <a:xfrm>
                <a:off x="1065320" y="3113572"/>
                <a:ext cx="387317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𝑩𝑪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𝑇h𝑒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𝑙𝑖𝑠𝑡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𝑜𝑓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𝑐𝑜𝑚𝑚𝑖𝑡𝑡𝑒𝑑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𝑏𝑙𝑜𝑐𝑘𝑠</m:t>
                      </m:r>
                    </m:oMath>
                  </m:oMathPara>
                </a14:m>
                <a:endParaRPr lang="en-IL" sz="2000" dirty="0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166CAC7-5B1F-4682-A1CD-BB4BCB6514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5320" y="3113572"/>
                <a:ext cx="3873175" cy="307777"/>
              </a:xfrm>
              <a:prstGeom prst="rect">
                <a:avLst/>
              </a:prstGeom>
              <a:blipFill>
                <a:blip r:embed="rId8"/>
                <a:stretch>
                  <a:fillRect l="-1417" r="-1260" b="-34000"/>
                </a:stretch>
              </a:blipFill>
            </p:spPr>
            <p:txBody>
              <a:bodyPr/>
              <a:lstStyle/>
              <a:p>
                <a:r>
                  <a:rPr lang="en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56A1EF7-6A0D-457C-83B8-5C50EA05297C}"/>
                  </a:ext>
                </a:extLst>
              </p:cNvPr>
              <p:cNvSpPr txBox="1"/>
              <p:nvPr/>
            </p:nvSpPr>
            <p:spPr>
              <a:xfrm>
                <a:off x="1065320" y="2010580"/>
                <a:ext cx="483568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⟨"/>
                          <m:endChr m:val="⟩"/>
                          <m:ctrlPr>
                            <a:rPr lang="en-US" sz="20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𝓣</m:t>
                          </m:r>
                          <m:r>
                            <a:rPr lang="en-US" sz="2000" b="1" i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1" i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𝛔</m:t>
                          </m:r>
                        </m:e>
                      </m:d>
                      <m:r>
                        <a:rPr lang="en-US" sz="20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𝑇h𝑒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𝑏𝑙𝑜𝑐𝑘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𝑏𝑒𝑖𝑛𝑔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𝑐𝑢𝑟𝑟𝑒𝑛𝑡𝑙𝑦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𝑚𝑖𝑛𝑒𝑑</m:t>
                      </m:r>
                    </m:oMath>
                  </m:oMathPara>
                </a14:m>
                <a:endParaRPr lang="en-IL" sz="2000" dirty="0"/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56A1EF7-6A0D-457C-83B8-5C50EA0529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5320" y="2010580"/>
                <a:ext cx="4835683" cy="307777"/>
              </a:xfrm>
              <a:prstGeom prst="rect">
                <a:avLst/>
              </a:prstGeom>
              <a:blipFill>
                <a:blip r:embed="rId9"/>
                <a:stretch>
                  <a:fillRect r="-883" b="-34000"/>
                </a:stretch>
              </a:blipFill>
            </p:spPr>
            <p:txBody>
              <a:bodyPr/>
              <a:lstStyle/>
              <a:p>
                <a:r>
                  <a:rPr lang="en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AAE28D3-52F1-493D-8393-DF368770C259}"/>
                  </a:ext>
                </a:extLst>
              </p:cNvPr>
              <p:cNvSpPr txBox="1"/>
              <p:nvPr/>
            </p:nvSpPr>
            <p:spPr>
              <a:xfrm>
                <a:off x="8629320" y="4205376"/>
                <a:ext cx="98546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𝑽𝒂𝒍𝒔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⊆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ℕ</m:t>
                      </m:r>
                    </m:oMath>
                  </m:oMathPara>
                </a14:m>
                <a:endParaRPr lang="en-IL" b="1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AAE28D3-52F1-493D-8393-DF368770C2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9320" y="4205376"/>
                <a:ext cx="985460" cy="276999"/>
              </a:xfrm>
              <a:prstGeom prst="rect">
                <a:avLst/>
              </a:prstGeom>
              <a:blipFill>
                <a:blip r:embed="rId10"/>
                <a:stretch>
                  <a:fillRect l="-7453" t="-2222" r="-6832" b="-8889"/>
                </a:stretch>
              </a:blipFill>
            </p:spPr>
            <p:txBody>
              <a:bodyPr/>
              <a:lstStyle/>
              <a:p>
                <a:r>
                  <a:rPr lang="en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3358682-3B05-4796-BB7C-6A84325CEE1F}"/>
                  </a:ext>
                </a:extLst>
              </p:cNvPr>
              <p:cNvSpPr txBox="1"/>
              <p:nvPr/>
            </p:nvSpPr>
            <p:spPr>
              <a:xfrm>
                <a:off x="1065320" y="4205376"/>
                <a:ext cx="6430949" cy="55399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𝑽𝒍𝒂𝒔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 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𝑆𝑒𝑡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𝑜𝑓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𝑣𝑎𝑙𝑢𝑒𝑠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𝑡h𝑎𝑡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𝑒𝑥𝑝𝑟𝑒𝑠𝑠𝑖𝑜𝑛𝑠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𝑐𝑎𝑛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𝑡𝑎𝑘𝑒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𝑎𝑓𝑡𝑒𝑟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𝑒𝑣𝑎𝑙𝑢𝑒𝑡𝑖𝑜𝑛</m:t>
                      </m:r>
                    </m:oMath>
                  </m:oMathPara>
                </a14:m>
                <a:endParaRPr lang="en-IL" dirty="0"/>
              </a:p>
              <a:p>
                <a:endParaRPr lang="en-IL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3358682-3B05-4796-BB7C-6A84325CEE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5320" y="4205376"/>
                <a:ext cx="6430949" cy="553998"/>
              </a:xfrm>
              <a:prstGeom prst="rect">
                <a:avLst/>
              </a:prstGeom>
              <a:blipFill>
                <a:blip r:embed="rId11"/>
                <a:stretch>
                  <a:fillRect l="-1422" t="-1099" r="-2085"/>
                </a:stretch>
              </a:blipFill>
            </p:spPr>
            <p:txBody>
              <a:bodyPr/>
              <a:lstStyle/>
              <a:p>
                <a:r>
                  <a:rPr lang="en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253278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4F4FE4-9C5A-40CF-BF61-E7A5B2DC8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NimbusRomNo9L-Medi"/>
              </a:rPr>
              <a:t>LANGUAGE SEMANTICS</a:t>
            </a:r>
            <a:endParaRPr lang="en-IL" sz="3200" dirty="0">
              <a:latin typeface="NimbusRomNo9L-Medi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236AF0D-27CC-4489-90B4-9F27E1A1F82E}"/>
                  </a:ext>
                </a:extLst>
              </p:cNvPr>
              <p:cNvSpPr txBox="1"/>
              <p:nvPr/>
            </p:nvSpPr>
            <p:spPr>
              <a:xfrm>
                <a:off x="1065320" y="1552188"/>
                <a:ext cx="566584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𝜸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: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𝑡𝑟𝑎𝑛𝑠𝑎𝑐𝑡𝑖𝑜𝑛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𝑑𝑒𝑓𝑖𝑛𝑒𝑑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𝑎𝑠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𝑠𝑡𝑢𝑐𝑘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𝑜𝑓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𝑓𝑟𝑎𝑚𝑒𝑠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𝒇</m:t>
                      </m:r>
                    </m:oMath>
                  </m:oMathPara>
                </a14:m>
                <a:endParaRPr lang="en-IL" sz="2000" b="1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236AF0D-27CC-4489-90B4-9F27E1A1F8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5320" y="1552188"/>
                <a:ext cx="5665845" cy="307777"/>
              </a:xfrm>
              <a:prstGeom prst="rect">
                <a:avLst/>
              </a:prstGeom>
              <a:blipFill>
                <a:blip r:embed="rId3"/>
                <a:stretch>
                  <a:fillRect l="-646" r="-1184" b="-34000"/>
                </a:stretch>
              </a:blipFill>
            </p:spPr>
            <p:txBody>
              <a:bodyPr/>
              <a:lstStyle/>
              <a:p>
                <a:r>
                  <a:rPr lang="en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56A1EF7-6A0D-457C-83B8-5C50EA05297C}"/>
                  </a:ext>
                </a:extLst>
              </p:cNvPr>
              <p:cNvSpPr txBox="1"/>
              <p:nvPr/>
            </p:nvSpPr>
            <p:spPr>
              <a:xfrm>
                <a:off x="1065320" y="1989955"/>
                <a:ext cx="336053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𝒇</m:t>
                      </m:r>
                      <m:box>
                        <m:boxPr>
                          <m:ctrlPr>
                            <a:rPr lang="en-US" sz="2000" b="1" i="1" smtClean="0">
                              <a:latin typeface="Cambria Math" panose="02040503050406030204" pitchFamily="18" charset="0"/>
                            </a:rPr>
                          </m:ctrlPr>
                        </m:boxPr>
                        <m:e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≔</m:t>
                          </m:r>
                        </m:e>
                      </m:box>
                      <m:d>
                        <m:dPr>
                          <m:begChr m:val="⟨"/>
                          <m:endChr m:val="⟩"/>
                          <m:ctrlPr>
                            <a:rPr lang="en-US" sz="20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ℓ, </m:t>
                          </m:r>
                          <m:r>
                            <a:rPr lang="en-US" sz="2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𝒊𝒅</m:t>
                          </m:r>
                          <m:r>
                            <a:rPr lang="en-US" sz="2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𝑴</m:t>
                          </m:r>
                          <m:r>
                            <a:rPr lang="en-US" sz="2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𝒑𝒄</m:t>
                          </m:r>
                          <m:r>
                            <a:rPr lang="en-US" sz="2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𝒗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: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𝑓𝑟𝑎𝑚𝑒</m:t>
                      </m:r>
                    </m:oMath>
                  </m:oMathPara>
                </a14:m>
                <a:endParaRPr lang="en-IL" sz="2000" dirty="0"/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56A1EF7-6A0D-457C-83B8-5C50EA0529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5320" y="1989955"/>
                <a:ext cx="3360535" cy="307777"/>
              </a:xfrm>
              <a:prstGeom prst="rect">
                <a:avLst/>
              </a:prstGeom>
              <a:blipFill>
                <a:blip r:embed="rId4"/>
                <a:stretch>
                  <a:fillRect l="-2359" r="-2178" b="-33333"/>
                </a:stretch>
              </a:blipFill>
            </p:spPr>
            <p:txBody>
              <a:bodyPr/>
              <a:lstStyle/>
              <a:p>
                <a:r>
                  <a:rPr lang="en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A2C3DC5-2D21-44EE-A51C-116785EBEA51}"/>
                  </a:ext>
                </a:extLst>
              </p:cNvPr>
              <p:cNvSpPr txBox="1"/>
              <p:nvPr/>
            </p:nvSpPr>
            <p:spPr>
              <a:xfrm>
                <a:off x="1269512" y="2427722"/>
                <a:ext cx="669997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ℓ∈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𝑽𝒂𝒍𝒔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: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𝑇h𝑒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𝑣𝑎𝑙𝑢𝑎𝑡𝑖𝑜𝑛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𝑜𝑓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𝑡h𝑒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𝑚𝑒𝑡h𝑜𝑑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𝑙𝑜𝑐𝑎𝑙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𝑣𝑎𝑟𝑖𝑎𝑏𝑙𝑒𝑠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𝑙</m:t>
                      </m:r>
                    </m:oMath>
                  </m:oMathPara>
                </a14:m>
                <a:endParaRPr lang="en-IL" sz="2000" dirty="0"/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A2C3DC5-2D21-44EE-A51C-116785EBEA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9512" y="2427722"/>
                <a:ext cx="6699976" cy="307777"/>
              </a:xfrm>
              <a:prstGeom prst="rect">
                <a:avLst/>
              </a:prstGeom>
              <a:blipFill>
                <a:blip r:embed="rId5"/>
                <a:stretch>
                  <a:fillRect l="-455" r="-273" b="-33333"/>
                </a:stretch>
              </a:blipFill>
            </p:spPr>
            <p:txBody>
              <a:bodyPr/>
              <a:lstStyle/>
              <a:p>
                <a:r>
                  <a:rPr lang="en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475A479-C22B-4F5D-BF0C-EB179F7F976B}"/>
                  </a:ext>
                </a:extLst>
              </p:cNvPr>
              <p:cNvSpPr txBox="1"/>
              <p:nvPr/>
            </p:nvSpPr>
            <p:spPr>
              <a:xfrm>
                <a:off x="1269512" y="2865489"/>
                <a:ext cx="538942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𝑴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𝑇h𝑒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𝑐𝑜𝑑𝑒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𝑜𝑓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𝑡h𝑒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𝑐𝑜𝑛𝑡𝑟𝑎𝑐𝑡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𝑤𝑖𝑡h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𝑖𝑑𝑒𝑛𝑡𝑖𝑑𝑖𝑒𝑟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𝑖𝑑</m:t>
                      </m:r>
                    </m:oMath>
                  </m:oMathPara>
                </a14:m>
                <a:endParaRPr lang="en-IL" sz="2000" dirty="0"/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475A479-C22B-4F5D-BF0C-EB179F7F97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9512" y="2865489"/>
                <a:ext cx="5389424" cy="307777"/>
              </a:xfrm>
              <a:prstGeom prst="rect">
                <a:avLst/>
              </a:prstGeom>
              <a:blipFill>
                <a:blip r:embed="rId6"/>
                <a:stretch>
                  <a:fillRect l="-679" r="-566" b="-33333"/>
                </a:stretch>
              </a:blipFill>
            </p:spPr>
            <p:txBody>
              <a:bodyPr/>
              <a:lstStyle/>
              <a:p>
                <a:r>
                  <a:rPr lang="en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1169823-9349-44B1-8214-509426CAA27C}"/>
                  </a:ext>
                </a:extLst>
              </p:cNvPr>
              <p:cNvSpPr txBox="1"/>
              <p:nvPr/>
            </p:nvSpPr>
            <p:spPr>
              <a:xfrm>
                <a:off x="1269511" y="3303256"/>
                <a:ext cx="297921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𝒑𝒄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𝑇h𝑒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𝑝𝑟𝑜𝑔𝑟𝑎𝑚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𝑐𝑜𝑢𝑛𝑡𝑒𝑟</m:t>
                      </m:r>
                    </m:oMath>
                  </m:oMathPara>
                </a14:m>
                <a:endParaRPr lang="en-IL" sz="2000" dirty="0"/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1169823-9349-44B1-8214-509426CAA2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9511" y="3303256"/>
                <a:ext cx="2979214" cy="307777"/>
              </a:xfrm>
              <a:prstGeom prst="rect">
                <a:avLst/>
              </a:prstGeom>
              <a:blipFill>
                <a:blip r:embed="rId7"/>
                <a:stretch>
                  <a:fillRect l="-2045" r="-1431" b="-26000"/>
                </a:stretch>
              </a:blipFill>
            </p:spPr>
            <p:txBody>
              <a:bodyPr/>
              <a:lstStyle/>
              <a:p>
                <a:r>
                  <a:rPr lang="en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ED78514-44E3-4C9B-B333-31977D976039}"/>
                  </a:ext>
                </a:extLst>
              </p:cNvPr>
              <p:cNvSpPr txBox="1"/>
              <p:nvPr/>
            </p:nvSpPr>
            <p:spPr>
              <a:xfrm>
                <a:off x="1269511" y="3741023"/>
                <a:ext cx="674248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𝒗</m:t>
                      </m:r>
                      <m:box>
                        <m:box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box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≔</m:t>
                          </m:r>
                        </m:e>
                      </m:box>
                      <m:d>
                        <m:dPr>
                          <m:begChr m:val="⟨"/>
                          <m:endChr m:val="⟩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𝐴𝑢𝑥𝑖𝑙𝑖𝑎𝑟𝑦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𝑚𝑒𝑚𝑜𝑟𝑦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𝑓𝑜𝑟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𝑠𝑡𝑜𝑟𝑖𝑛𝑔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𝑖𝑛𝑝𝑢𝑡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𝑎𝑛𝑑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𝑜𝑢𝑡𝑝𝑢𝑡</m:t>
                      </m:r>
                    </m:oMath>
                  </m:oMathPara>
                </a14:m>
                <a:endParaRPr lang="en-IL" sz="2000" dirty="0"/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ED78514-44E3-4C9B-B333-31977D9760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9511" y="3741023"/>
                <a:ext cx="6742487" cy="307777"/>
              </a:xfrm>
              <a:prstGeom prst="rect">
                <a:avLst/>
              </a:prstGeom>
              <a:blipFill>
                <a:blip r:embed="rId8"/>
                <a:stretch>
                  <a:fillRect l="-181" r="-723" b="-34000"/>
                </a:stretch>
              </a:blipFill>
            </p:spPr>
            <p:txBody>
              <a:bodyPr/>
              <a:lstStyle/>
              <a:p>
                <a:r>
                  <a:rPr lang="en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19F3FF9-CB5B-48CF-92FE-C0292E9B6656}"/>
                  </a:ext>
                </a:extLst>
              </p:cNvPr>
              <p:cNvSpPr txBox="1"/>
              <p:nvPr/>
            </p:nvSpPr>
            <p:spPr>
              <a:xfrm>
                <a:off x="1065320" y="4406380"/>
                <a:ext cx="183704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𝝐</m:t>
                      </m:r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𝑒𝑚𝑝𝑡𝑦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𝑓𝑟𝑎𝑚𝑒</m:t>
                      </m:r>
                    </m:oMath>
                  </m:oMathPara>
                </a14:m>
                <a:endParaRPr lang="en-IL" sz="2000" dirty="0"/>
              </a:p>
            </p:txBody>
          </p:sp>
        </mc:Choice>
        <mc:Fallback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19F3FF9-CB5B-48CF-92FE-C0292E9B66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5320" y="4406380"/>
                <a:ext cx="1837041" cy="307777"/>
              </a:xfrm>
              <a:prstGeom prst="rect">
                <a:avLst/>
              </a:prstGeom>
              <a:blipFill>
                <a:blip r:embed="rId9"/>
                <a:stretch>
                  <a:fillRect l="-1661" r="-4319" b="-34000"/>
                </a:stretch>
              </a:blipFill>
            </p:spPr>
            <p:txBody>
              <a:bodyPr/>
              <a:lstStyle/>
              <a:p>
                <a:r>
                  <a:rPr lang="en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104226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4F4FE4-9C5A-40CF-BF61-E7A5B2DC8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NimbusRomNo9L-Medi"/>
              </a:rPr>
              <a:t>LANGUAGE SEMANTICS</a:t>
            </a:r>
            <a:endParaRPr lang="en-IL" sz="3200" dirty="0">
              <a:latin typeface="NimbusRomNo9L-Medi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93E1B74-91B7-48BD-AB3B-C89C9952AF42}"/>
                  </a:ext>
                </a:extLst>
              </p:cNvPr>
              <p:cNvSpPr txBox="1"/>
              <p:nvPr/>
            </p:nvSpPr>
            <p:spPr>
              <a:xfrm>
                <a:off x="1065320" y="1552188"/>
                <a:ext cx="773923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𝒄</m:t>
                      </m:r>
                      <m:box>
                        <m:boxPr>
                          <m:ctrlPr>
                            <a:rPr lang="en-US" sz="2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boxPr>
                        <m:e>
                          <m:r>
                            <a:rPr lang="en-US" sz="2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≔</m:t>
                          </m:r>
                        </m:e>
                      </m:box>
                      <m:d>
                        <m:dPr>
                          <m:begChr m:val="⟨"/>
                          <m:endChr m:val="⟩"/>
                          <m:ctrlPr>
                            <a:rPr lang="en-US" sz="2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𝜸</m:t>
                          </m:r>
                          <m:r>
                            <a:rPr lang="en-US" sz="2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𝝈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𝑇h𝑒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𝑐𝑜𝑛𝑓𝑖𝑔𝑢𝑟𝑎𝑡𝑖𝑜𝑛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𝑐𝑎𝑝𝑡𝑢𝑟𝑒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𝑡h𝑒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𝑠𝑡𝑎𝑡𝑒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𝑜𝑓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𝑡h𝑒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𝑡𝑟𝑎𝑛𝑠𝑎𝑐𝑡𝑖𝑜𝑛</m:t>
                      </m:r>
                    </m:oMath>
                  </m:oMathPara>
                </a14:m>
                <a:endParaRPr lang="en-IL" sz="2000" b="1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93E1B74-91B7-48BD-AB3B-C89C9952AF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5320" y="1552188"/>
                <a:ext cx="7739235" cy="307777"/>
              </a:xfrm>
              <a:prstGeom prst="rect">
                <a:avLst/>
              </a:prstGeom>
              <a:blipFill>
                <a:blip r:embed="rId3"/>
                <a:stretch>
                  <a:fillRect l="-158" r="-394" b="-34000"/>
                </a:stretch>
              </a:blipFill>
            </p:spPr>
            <p:txBody>
              <a:bodyPr/>
              <a:lstStyle/>
              <a:p>
                <a:r>
                  <a:rPr lang="en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884223D-5FC6-4824-9863-37B9976BDF77}"/>
                  </a:ext>
                </a:extLst>
              </p:cNvPr>
              <p:cNvSpPr txBox="1"/>
              <p:nvPr/>
            </p:nvSpPr>
            <p:spPr>
              <a:xfrm>
                <a:off x="1065320" y="1958085"/>
                <a:ext cx="288611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⇝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𝑆𝑚𝑎𝑙𝑙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𝑠𝑡𝑒𝑝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𝑜𝑝𝑒𝑟𝑎𝑡𝑖𝑜𝑛</m:t>
                      </m:r>
                    </m:oMath>
                  </m:oMathPara>
                </a14:m>
                <a:endParaRPr lang="en-IL" sz="2000" b="1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884223D-5FC6-4824-9863-37B9976BDF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5320" y="1958085"/>
                <a:ext cx="2886111" cy="307777"/>
              </a:xfrm>
              <a:prstGeom prst="rect">
                <a:avLst/>
              </a:prstGeom>
              <a:blipFill>
                <a:blip r:embed="rId4"/>
                <a:stretch>
                  <a:fillRect l="-846" r="-2537" b="-31373"/>
                </a:stretch>
              </a:blipFill>
            </p:spPr>
            <p:txBody>
              <a:bodyPr/>
              <a:lstStyle/>
              <a:p>
                <a:r>
                  <a:rPr lang="en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3688BDB-0847-4D25-ABEB-73FB0D96B5FA}"/>
                  </a:ext>
                </a:extLst>
              </p:cNvPr>
              <p:cNvSpPr txBox="1"/>
              <p:nvPr/>
            </p:nvSpPr>
            <p:spPr>
              <a:xfrm>
                <a:off x="1065320" y="2363982"/>
                <a:ext cx="651659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𝑇𝑟𝑎𝑛𝑠𝑖𝑡𝑖𝑜𝑛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𝑟𝑒𝑙𝑎𝑡𝑖𝑜𝑛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𝑓𝑜𝑟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𝑔𝑙𝑜𝑏𝑎𝑙𝑠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𝑎𝑛𝑑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𝑏𝑙𝑜𝑐𝑘𝑐h𝑎𝑖𝑛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𝑠𝑡𝑎𝑡𝑒</m:t>
                      </m:r>
                    </m:oMath>
                  </m:oMathPara>
                </a14:m>
                <a:endParaRPr lang="en-IL" sz="2000" b="1" dirty="0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3688BDB-0847-4D25-ABEB-73FB0D96B5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5320" y="2363982"/>
                <a:ext cx="6516592" cy="307777"/>
              </a:xfrm>
              <a:prstGeom prst="rect">
                <a:avLst/>
              </a:prstGeom>
              <a:blipFill>
                <a:blip r:embed="rId5"/>
                <a:stretch>
                  <a:fillRect l="-94" r="-281" b="-34000"/>
                </a:stretch>
              </a:blipFill>
            </p:spPr>
            <p:txBody>
              <a:bodyPr/>
              <a:lstStyle/>
              <a:p>
                <a:r>
                  <a:rPr lang="en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68FE47EA-9A46-4A55-94DE-2EDCB5E0018B}"/>
                  </a:ext>
                </a:extLst>
              </p:cNvPr>
              <p:cNvSpPr txBox="1"/>
              <p:nvPr/>
            </p:nvSpPr>
            <p:spPr>
              <a:xfrm>
                <a:off x="1065320" y="2769879"/>
                <a:ext cx="182037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←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𝐴𝑠𝑠𝑖𝑔𝑛𝑚𝑒𝑛𝑡</m:t>
                      </m:r>
                    </m:oMath>
                  </m:oMathPara>
                </a14:m>
                <a:endParaRPr lang="en-IL" sz="2000" b="1" dirty="0"/>
              </a:p>
            </p:txBody>
          </p:sp>
        </mc:Choice>
        <mc:Fallback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68FE47EA-9A46-4A55-94DE-2EDCB5E001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5320" y="2769879"/>
                <a:ext cx="1820370" cy="307777"/>
              </a:xfrm>
              <a:prstGeom prst="rect">
                <a:avLst/>
              </a:prstGeom>
              <a:blipFill>
                <a:blip r:embed="rId6"/>
                <a:stretch>
                  <a:fillRect r="-3020" b="-31373"/>
                </a:stretch>
              </a:blipFill>
            </p:spPr>
            <p:txBody>
              <a:bodyPr/>
              <a:lstStyle/>
              <a:p>
                <a:r>
                  <a:rPr lang="en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273428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4F4FE4-9C5A-40CF-BF61-E7A5B2DC8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NimbusRomNo9L-Medi"/>
              </a:rPr>
              <a:t>LANGUAGE SEMANTICS</a:t>
            </a:r>
            <a:endParaRPr lang="en-IL" sz="3200" dirty="0">
              <a:latin typeface="NimbusRomNo9L-Medi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CA55E98-F443-41DA-A643-DE590BD5FF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612" y="1690688"/>
            <a:ext cx="5176584" cy="400098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5F24E20-0139-4E81-850A-A4CB6B0732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1292" y="1895962"/>
            <a:ext cx="5312468" cy="3441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8949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4F4FE4-9C5A-40CF-BF61-E7A5B2DC8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NimbusRomNo9L-Medi"/>
              </a:rPr>
              <a:t>Formalizing the Policy Language</a:t>
            </a:r>
            <a:endParaRPr lang="en-IL" sz="3200" dirty="0">
              <a:latin typeface="NimbusRomNo9L-Med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FF311BA-18DA-49F3-BF9E-CDB128920589}"/>
                  </a:ext>
                </a:extLst>
              </p:cNvPr>
              <p:cNvSpPr txBox="1"/>
              <p:nvPr/>
            </p:nvSpPr>
            <p:spPr>
              <a:xfrm>
                <a:off x="1047564" y="1506022"/>
                <a:ext cx="464550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𝑷𝑽𝒂𝒓𝒔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m:rPr>
                          <m:nor/>
                        </m:rPr>
                        <a:rPr lang="en-US" sz="2400"/>
                        <m:t>the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set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of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program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variables</m:t>
                      </m:r>
                    </m:oMath>
                  </m:oMathPara>
                </a14:m>
                <a:endParaRPr lang="en-IL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FF311BA-18DA-49F3-BF9E-CDB1289205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7564" y="1506022"/>
                <a:ext cx="4645502" cy="369332"/>
              </a:xfrm>
              <a:prstGeom prst="rect">
                <a:avLst/>
              </a:prstGeom>
              <a:blipFill>
                <a:blip r:embed="rId3"/>
                <a:stretch>
                  <a:fillRect l="-1181" r="-1050" b="-19672"/>
                </a:stretch>
              </a:blipFill>
            </p:spPr>
            <p:txBody>
              <a:bodyPr/>
              <a:lstStyle/>
              <a:p>
                <a:r>
                  <a:rPr lang="en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22573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4F4FE4-9C5A-40CF-BF61-E7A5B2DC8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NimbusRomNo9L-Medi"/>
              </a:rPr>
              <a:t>Formalizing the Policy Language</a:t>
            </a:r>
            <a:endParaRPr lang="en-IL" sz="3200" dirty="0">
              <a:latin typeface="NimbusRomNo9L-Med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FF311BA-18DA-49F3-BF9E-CDB128920589}"/>
                  </a:ext>
                </a:extLst>
              </p:cNvPr>
              <p:cNvSpPr txBox="1"/>
              <p:nvPr/>
            </p:nvSpPr>
            <p:spPr>
              <a:xfrm>
                <a:off x="1047564" y="1506022"/>
                <a:ext cx="464550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𝑷𝑽𝒂𝒓𝒔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m:rPr>
                          <m:nor/>
                        </m:rPr>
                        <a:rPr lang="en-US" sz="2400"/>
                        <m:t>the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set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of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program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variables</m:t>
                      </m:r>
                    </m:oMath>
                  </m:oMathPara>
                </a14:m>
                <a:endParaRPr lang="en-IL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FF311BA-18DA-49F3-BF9E-CDB1289205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7564" y="1506022"/>
                <a:ext cx="4645502" cy="369332"/>
              </a:xfrm>
              <a:prstGeom prst="rect">
                <a:avLst/>
              </a:prstGeom>
              <a:blipFill>
                <a:blip r:embed="rId3"/>
                <a:stretch>
                  <a:fillRect l="-1181" r="-1050" b="-19672"/>
                </a:stretch>
              </a:blipFill>
            </p:spPr>
            <p:txBody>
              <a:bodyPr/>
              <a:lstStyle/>
              <a:p>
                <a:r>
                  <a:rPr lang="en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2994C9F-0ABD-435C-8BED-FD0900604C2D}"/>
                  </a:ext>
                </a:extLst>
              </p:cNvPr>
              <p:cNvSpPr txBox="1"/>
              <p:nvPr/>
            </p:nvSpPr>
            <p:spPr>
              <a:xfrm>
                <a:off x="1047564" y="1875354"/>
                <a:ext cx="578363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>
                          <a:latin typeface="Cambria Math" panose="02040503050406030204" pitchFamily="18" charset="0"/>
                        </a:rPr>
                        <m:t>𝑭𝒖𝒏𝒄</m:t>
                      </m:r>
                      <m:r>
                        <a:rPr lang="en-US" sz="2400">
                          <a:latin typeface="Cambria Math" panose="02040503050406030204" pitchFamily="18" charset="0"/>
                        </a:rPr>
                        <m:t>:</m:t>
                      </m:r>
                      <m:r>
                        <m:rPr>
                          <m:nor/>
                        </m:rPr>
                        <a:rPr lang="en-US" sz="2400"/>
                        <m:t>the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set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of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function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names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in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a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contract</m:t>
                      </m:r>
                    </m:oMath>
                  </m:oMathPara>
                </a14:m>
                <a:endParaRPr lang="en-IL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2994C9F-0ABD-435C-8BED-FD0900604C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7564" y="1875354"/>
                <a:ext cx="5783635" cy="369332"/>
              </a:xfrm>
              <a:prstGeom prst="rect">
                <a:avLst/>
              </a:prstGeom>
              <a:blipFill>
                <a:blip r:embed="rId4"/>
                <a:stretch>
                  <a:fillRect l="-843" r="-527" b="-10000"/>
                </a:stretch>
              </a:blipFill>
            </p:spPr>
            <p:txBody>
              <a:bodyPr/>
              <a:lstStyle/>
              <a:p>
                <a:r>
                  <a:rPr lang="en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051788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4F4FE4-9C5A-40CF-BF61-E7A5B2DC8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NimbusRomNo9L-Medi"/>
              </a:rPr>
              <a:t>Formalizing the Policy Language</a:t>
            </a:r>
            <a:endParaRPr lang="en-IL" sz="3200" dirty="0">
              <a:latin typeface="NimbusRomNo9L-Med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FF311BA-18DA-49F3-BF9E-CDB128920589}"/>
                  </a:ext>
                </a:extLst>
              </p:cNvPr>
              <p:cNvSpPr txBox="1"/>
              <p:nvPr/>
            </p:nvSpPr>
            <p:spPr>
              <a:xfrm>
                <a:off x="1047564" y="1506022"/>
                <a:ext cx="464550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𝑷𝑽𝒂𝒓𝒔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m:rPr>
                          <m:nor/>
                        </m:rPr>
                        <a:rPr lang="en-US" sz="2400"/>
                        <m:t>the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set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of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program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variables</m:t>
                      </m:r>
                    </m:oMath>
                  </m:oMathPara>
                </a14:m>
                <a:endParaRPr lang="en-IL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FF311BA-18DA-49F3-BF9E-CDB1289205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7564" y="1506022"/>
                <a:ext cx="4645502" cy="369332"/>
              </a:xfrm>
              <a:prstGeom prst="rect">
                <a:avLst/>
              </a:prstGeom>
              <a:blipFill>
                <a:blip r:embed="rId3"/>
                <a:stretch>
                  <a:fillRect l="-1181" r="-1050" b="-19672"/>
                </a:stretch>
              </a:blipFill>
            </p:spPr>
            <p:txBody>
              <a:bodyPr/>
              <a:lstStyle/>
              <a:p>
                <a:r>
                  <a:rPr lang="en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2994C9F-0ABD-435C-8BED-FD0900604C2D}"/>
                  </a:ext>
                </a:extLst>
              </p:cNvPr>
              <p:cNvSpPr txBox="1"/>
              <p:nvPr/>
            </p:nvSpPr>
            <p:spPr>
              <a:xfrm>
                <a:off x="1047564" y="1875354"/>
                <a:ext cx="578363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>
                          <a:latin typeface="Cambria Math" panose="02040503050406030204" pitchFamily="18" charset="0"/>
                        </a:rPr>
                        <m:t>𝑭𝒖𝒏𝒄</m:t>
                      </m:r>
                      <m:r>
                        <a:rPr lang="en-US" sz="2400">
                          <a:latin typeface="Cambria Math" panose="02040503050406030204" pitchFamily="18" charset="0"/>
                        </a:rPr>
                        <m:t>:</m:t>
                      </m:r>
                      <m:r>
                        <m:rPr>
                          <m:nor/>
                        </m:rPr>
                        <a:rPr lang="en-US" sz="2400"/>
                        <m:t>the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set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of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function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names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in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a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contract</m:t>
                      </m:r>
                    </m:oMath>
                  </m:oMathPara>
                </a14:m>
                <a:endParaRPr lang="en-IL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2994C9F-0ABD-435C-8BED-FD0900604C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7564" y="1875354"/>
                <a:ext cx="5783635" cy="369332"/>
              </a:xfrm>
              <a:prstGeom prst="rect">
                <a:avLst/>
              </a:prstGeom>
              <a:blipFill>
                <a:blip r:embed="rId4"/>
                <a:stretch>
                  <a:fillRect l="-843" r="-527" b="-10000"/>
                </a:stretch>
              </a:blipFill>
            </p:spPr>
            <p:txBody>
              <a:bodyPr/>
              <a:lstStyle/>
              <a:p>
                <a:r>
                  <a:rPr lang="en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0265A91-ECDD-4D3A-B75E-77242B4B6113}"/>
                  </a:ext>
                </a:extLst>
              </p:cNvPr>
              <p:cNvSpPr txBox="1"/>
              <p:nvPr/>
            </p:nvSpPr>
            <p:spPr>
              <a:xfrm>
                <a:off x="1047564" y="2244686"/>
                <a:ext cx="513121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>
                          <a:latin typeface="Cambria Math" panose="02040503050406030204" pitchFamily="18" charset="0"/>
                        </a:rPr>
                        <m:t>𝑬𝒙𝒑𝒓</m:t>
                      </m:r>
                      <m:r>
                        <a:rPr lang="en-US" sz="2400">
                          <a:latin typeface="Cambria Math" panose="02040503050406030204" pitchFamily="18" charset="0"/>
                        </a:rPr>
                        <m:t>:</m:t>
                      </m:r>
                      <m:r>
                        <m:rPr>
                          <m:nor/>
                        </m:rPr>
                        <a:rPr lang="en-US" sz="2400"/>
                        <m:t>the</m:t>
                      </m:r>
                      <m:r>
                        <m:rPr>
                          <m:nor/>
                        </m:rPr>
                        <a:rPr lang="en-US" sz="2400" b="0" i="0" smtClean="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set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of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conditional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expressions</m:t>
                      </m:r>
                    </m:oMath>
                  </m:oMathPara>
                </a14:m>
                <a:endParaRPr lang="en-IL" sz="2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0265A91-ECDD-4D3A-B75E-77242B4B61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7564" y="2244686"/>
                <a:ext cx="5131212" cy="369332"/>
              </a:xfrm>
              <a:prstGeom prst="rect">
                <a:avLst/>
              </a:prstGeom>
              <a:blipFill>
                <a:blip r:embed="rId5"/>
                <a:stretch>
                  <a:fillRect l="-1544" r="-1306" b="-32787"/>
                </a:stretch>
              </a:blipFill>
            </p:spPr>
            <p:txBody>
              <a:bodyPr/>
              <a:lstStyle/>
              <a:p>
                <a:r>
                  <a:rPr lang="en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141411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4F4FE4-9C5A-40CF-BF61-E7A5B2DC8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NimbusRomNo9L-Medi"/>
              </a:rPr>
              <a:t>Formalizing the Policy Language</a:t>
            </a:r>
            <a:endParaRPr lang="en-IL" sz="3200" dirty="0">
              <a:latin typeface="NimbusRomNo9L-Med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FF311BA-18DA-49F3-BF9E-CDB128920589}"/>
                  </a:ext>
                </a:extLst>
              </p:cNvPr>
              <p:cNvSpPr txBox="1"/>
              <p:nvPr/>
            </p:nvSpPr>
            <p:spPr>
              <a:xfrm>
                <a:off x="1047564" y="1506022"/>
                <a:ext cx="464550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𝑷𝑽𝒂𝒓𝒔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m:rPr>
                          <m:nor/>
                        </m:rPr>
                        <a:rPr lang="en-US" sz="2400"/>
                        <m:t>the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set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of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program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variables</m:t>
                      </m:r>
                    </m:oMath>
                  </m:oMathPara>
                </a14:m>
                <a:endParaRPr lang="en-IL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FF311BA-18DA-49F3-BF9E-CDB1289205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7564" y="1506022"/>
                <a:ext cx="4645502" cy="369332"/>
              </a:xfrm>
              <a:prstGeom prst="rect">
                <a:avLst/>
              </a:prstGeom>
              <a:blipFill>
                <a:blip r:embed="rId3"/>
                <a:stretch>
                  <a:fillRect l="-1181" r="-1050" b="-19672"/>
                </a:stretch>
              </a:blipFill>
            </p:spPr>
            <p:txBody>
              <a:bodyPr/>
              <a:lstStyle/>
              <a:p>
                <a:r>
                  <a:rPr lang="en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2994C9F-0ABD-435C-8BED-FD0900604C2D}"/>
                  </a:ext>
                </a:extLst>
              </p:cNvPr>
              <p:cNvSpPr txBox="1"/>
              <p:nvPr/>
            </p:nvSpPr>
            <p:spPr>
              <a:xfrm>
                <a:off x="1047564" y="1875354"/>
                <a:ext cx="578363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>
                          <a:latin typeface="Cambria Math" panose="02040503050406030204" pitchFamily="18" charset="0"/>
                        </a:rPr>
                        <m:t>𝑭𝒖𝒏𝒄</m:t>
                      </m:r>
                      <m:r>
                        <a:rPr lang="en-US" sz="2400">
                          <a:latin typeface="Cambria Math" panose="02040503050406030204" pitchFamily="18" charset="0"/>
                        </a:rPr>
                        <m:t>:</m:t>
                      </m:r>
                      <m:r>
                        <m:rPr>
                          <m:nor/>
                        </m:rPr>
                        <a:rPr lang="en-US" sz="2400"/>
                        <m:t>the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set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of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function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names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in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a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contract</m:t>
                      </m:r>
                    </m:oMath>
                  </m:oMathPara>
                </a14:m>
                <a:endParaRPr lang="en-IL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2994C9F-0ABD-435C-8BED-FD0900604C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7564" y="1875354"/>
                <a:ext cx="5783635" cy="369332"/>
              </a:xfrm>
              <a:prstGeom prst="rect">
                <a:avLst/>
              </a:prstGeom>
              <a:blipFill>
                <a:blip r:embed="rId4"/>
                <a:stretch>
                  <a:fillRect l="-843" r="-527" b="-10000"/>
                </a:stretch>
              </a:blipFill>
            </p:spPr>
            <p:txBody>
              <a:bodyPr/>
              <a:lstStyle/>
              <a:p>
                <a:r>
                  <a:rPr lang="en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0265A91-ECDD-4D3A-B75E-77242B4B6113}"/>
                  </a:ext>
                </a:extLst>
              </p:cNvPr>
              <p:cNvSpPr txBox="1"/>
              <p:nvPr/>
            </p:nvSpPr>
            <p:spPr>
              <a:xfrm>
                <a:off x="1047564" y="2244686"/>
                <a:ext cx="513121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>
                          <a:latin typeface="Cambria Math" panose="02040503050406030204" pitchFamily="18" charset="0"/>
                        </a:rPr>
                        <m:t>𝑬𝒙𝒑𝒓</m:t>
                      </m:r>
                      <m:r>
                        <a:rPr lang="en-US" sz="2400">
                          <a:latin typeface="Cambria Math" panose="02040503050406030204" pitchFamily="18" charset="0"/>
                        </a:rPr>
                        <m:t>:</m:t>
                      </m:r>
                      <m:r>
                        <m:rPr>
                          <m:nor/>
                        </m:rPr>
                        <a:rPr lang="en-US" sz="2400"/>
                        <m:t>the</m:t>
                      </m:r>
                      <m:r>
                        <m:rPr>
                          <m:nor/>
                        </m:rPr>
                        <a:rPr lang="en-US" sz="2400" b="0" i="0" smtClean="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set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of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conditional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expressions</m:t>
                      </m:r>
                    </m:oMath>
                  </m:oMathPara>
                </a14:m>
                <a:endParaRPr lang="en-IL" sz="2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0265A91-ECDD-4D3A-B75E-77242B4B61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7564" y="2244686"/>
                <a:ext cx="5131212" cy="369332"/>
              </a:xfrm>
              <a:prstGeom prst="rect">
                <a:avLst/>
              </a:prstGeom>
              <a:blipFill>
                <a:blip r:embed="rId5"/>
                <a:stretch>
                  <a:fillRect l="-1544" r="-1306" b="-32787"/>
                </a:stretch>
              </a:blipFill>
            </p:spPr>
            <p:txBody>
              <a:bodyPr/>
              <a:lstStyle/>
              <a:p>
                <a:r>
                  <a:rPr lang="en-IL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>
            <a:extLst>
              <a:ext uri="{FF2B5EF4-FFF2-40B4-BE49-F238E27FC236}">
                <a16:creationId xmlns:a16="http://schemas.microsoft.com/office/drawing/2014/main" id="{2D57E6FF-5F82-444A-B8B1-9D9717598764}"/>
              </a:ext>
            </a:extLst>
          </p:cNvPr>
          <p:cNvGrpSpPr/>
          <p:nvPr/>
        </p:nvGrpSpPr>
        <p:grpSpPr>
          <a:xfrm>
            <a:off x="1047564" y="3016251"/>
            <a:ext cx="5467589" cy="461665"/>
            <a:chOff x="1047564" y="3016251"/>
            <a:chExt cx="5467589" cy="46166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E92D8B07-FFBA-4A1A-BACF-48E86B44E0F0}"/>
                </a:ext>
              </a:extLst>
            </p:cNvPr>
            <p:cNvSpPr txBox="1"/>
            <p:nvPr/>
          </p:nvSpPr>
          <p:spPr>
            <a:xfrm>
              <a:off x="1047564" y="3016251"/>
              <a:ext cx="26810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latin typeface="NimbusRomNo9L-Regu"/>
                </a:rPr>
                <a:t>P</a:t>
              </a:r>
              <a:r>
                <a:rPr lang="en-US" sz="2400" b="1" i="0" strike="noStrike" baseline="0" dirty="0">
                  <a:latin typeface="NimbusRomNo9L-Regu"/>
                </a:rPr>
                <a:t>olicy specification</a:t>
              </a:r>
              <a:r>
                <a:rPr lang="en-US" sz="2400" b="0" i="0" u="none" strike="noStrike" baseline="0" dirty="0">
                  <a:latin typeface="NimbusRomNo9L-Regu"/>
                </a:rPr>
                <a:t>: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TextBox 3">
                  <a:extLst>
                    <a:ext uri="{FF2B5EF4-FFF2-40B4-BE49-F238E27FC236}">
                      <a16:creationId xmlns:a16="http://schemas.microsoft.com/office/drawing/2014/main" id="{0EDFFA83-09C3-48E1-BDC5-56195C63B116}"/>
                    </a:ext>
                  </a:extLst>
                </p:cNvPr>
                <p:cNvSpPr txBox="1"/>
                <p:nvPr/>
              </p:nvSpPr>
              <p:spPr>
                <a:xfrm>
                  <a:off x="3728621" y="3108583"/>
                  <a:ext cx="2786532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⟨"/>
                            <m:endChr m:val="⟩"/>
                            <m:ctrlPr>
                              <a:rPr lang="en-IL" sz="20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𝑆𝑢𝑏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𝑂𝑏𝑗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𝑂𝑝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𝐶𝑜𝑛𝑑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𝑅𝑒𝑠</m:t>
                            </m:r>
                          </m:e>
                        </m:d>
                      </m:oMath>
                    </m:oMathPara>
                  </a14:m>
                  <a:endParaRPr lang="en-IL" sz="2000" dirty="0"/>
                </a:p>
              </p:txBody>
            </p:sp>
          </mc:Choice>
          <mc:Fallback xmlns="">
            <p:sp>
              <p:nvSpPr>
                <p:cNvPr id="4" name="TextBox 3">
                  <a:extLst>
                    <a:ext uri="{FF2B5EF4-FFF2-40B4-BE49-F238E27FC236}">
                      <a16:creationId xmlns:a16="http://schemas.microsoft.com/office/drawing/2014/main" id="{0EDFFA83-09C3-48E1-BDC5-56195C63B11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28621" y="3108583"/>
                  <a:ext cx="2786532" cy="307777"/>
                </a:xfrm>
                <a:prstGeom prst="rect">
                  <a:avLst/>
                </a:prstGeom>
                <a:blipFill>
                  <a:blip r:embed="rId6"/>
                  <a:stretch>
                    <a:fillRect b="-34000"/>
                  </a:stretch>
                </a:blipFill>
              </p:spPr>
              <p:txBody>
                <a:bodyPr/>
                <a:lstStyle/>
                <a:p>
                  <a:r>
                    <a:rPr lang="en-IL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3992609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4F4FE4-9C5A-40CF-BF61-E7A5B2DC8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NimbusRomNo9L-Medi"/>
              </a:rPr>
              <a:t>Formalizing the Policy Language</a:t>
            </a:r>
            <a:endParaRPr lang="en-IL" sz="3200" dirty="0">
              <a:latin typeface="NimbusRomNo9L-Med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FF311BA-18DA-49F3-BF9E-CDB128920589}"/>
                  </a:ext>
                </a:extLst>
              </p:cNvPr>
              <p:cNvSpPr txBox="1"/>
              <p:nvPr/>
            </p:nvSpPr>
            <p:spPr>
              <a:xfrm>
                <a:off x="1047564" y="1506022"/>
                <a:ext cx="464550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𝑷𝑽𝒂𝒓𝒔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m:rPr>
                          <m:nor/>
                        </m:rPr>
                        <a:rPr lang="en-US" sz="2400"/>
                        <m:t>the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set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of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program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variables</m:t>
                      </m:r>
                    </m:oMath>
                  </m:oMathPara>
                </a14:m>
                <a:endParaRPr lang="en-IL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FF311BA-18DA-49F3-BF9E-CDB1289205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7564" y="1506022"/>
                <a:ext cx="4645502" cy="369332"/>
              </a:xfrm>
              <a:prstGeom prst="rect">
                <a:avLst/>
              </a:prstGeom>
              <a:blipFill>
                <a:blip r:embed="rId3"/>
                <a:stretch>
                  <a:fillRect l="-1181" r="-1050" b="-19672"/>
                </a:stretch>
              </a:blipFill>
            </p:spPr>
            <p:txBody>
              <a:bodyPr/>
              <a:lstStyle/>
              <a:p>
                <a:r>
                  <a:rPr lang="en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2994C9F-0ABD-435C-8BED-FD0900604C2D}"/>
                  </a:ext>
                </a:extLst>
              </p:cNvPr>
              <p:cNvSpPr txBox="1"/>
              <p:nvPr/>
            </p:nvSpPr>
            <p:spPr>
              <a:xfrm>
                <a:off x="1047564" y="1875354"/>
                <a:ext cx="578363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>
                          <a:latin typeface="Cambria Math" panose="02040503050406030204" pitchFamily="18" charset="0"/>
                        </a:rPr>
                        <m:t>𝑭𝒖𝒏𝒄</m:t>
                      </m:r>
                      <m:r>
                        <a:rPr lang="en-US" sz="2400">
                          <a:latin typeface="Cambria Math" panose="02040503050406030204" pitchFamily="18" charset="0"/>
                        </a:rPr>
                        <m:t>:</m:t>
                      </m:r>
                      <m:r>
                        <m:rPr>
                          <m:nor/>
                        </m:rPr>
                        <a:rPr lang="en-US" sz="2400"/>
                        <m:t>the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set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of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function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names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in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a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contract</m:t>
                      </m:r>
                    </m:oMath>
                  </m:oMathPara>
                </a14:m>
                <a:endParaRPr lang="en-IL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2994C9F-0ABD-435C-8BED-FD0900604C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7564" y="1875354"/>
                <a:ext cx="5783635" cy="369332"/>
              </a:xfrm>
              <a:prstGeom prst="rect">
                <a:avLst/>
              </a:prstGeom>
              <a:blipFill>
                <a:blip r:embed="rId4"/>
                <a:stretch>
                  <a:fillRect l="-843" r="-527" b="-10000"/>
                </a:stretch>
              </a:blipFill>
            </p:spPr>
            <p:txBody>
              <a:bodyPr/>
              <a:lstStyle/>
              <a:p>
                <a:r>
                  <a:rPr lang="en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0265A91-ECDD-4D3A-B75E-77242B4B6113}"/>
                  </a:ext>
                </a:extLst>
              </p:cNvPr>
              <p:cNvSpPr txBox="1"/>
              <p:nvPr/>
            </p:nvSpPr>
            <p:spPr>
              <a:xfrm>
                <a:off x="1047564" y="2244686"/>
                <a:ext cx="513121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>
                          <a:latin typeface="Cambria Math" panose="02040503050406030204" pitchFamily="18" charset="0"/>
                        </a:rPr>
                        <m:t>𝑬𝒙𝒑𝒓</m:t>
                      </m:r>
                      <m:r>
                        <a:rPr lang="en-US" sz="2400">
                          <a:latin typeface="Cambria Math" panose="02040503050406030204" pitchFamily="18" charset="0"/>
                        </a:rPr>
                        <m:t>:</m:t>
                      </m:r>
                      <m:r>
                        <m:rPr>
                          <m:nor/>
                        </m:rPr>
                        <a:rPr lang="en-US" sz="2400"/>
                        <m:t>the</m:t>
                      </m:r>
                      <m:r>
                        <m:rPr>
                          <m:nor/>
                        </m:rPr>
                        <a:rPr lang="en-US" sz="2400" b="0" i="0" smtClean="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set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of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conditional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expressions</m:t>
                      </m:r>
                    </m:oMath>
                  </m:oMathPara>
                </a14:m>
                <a:endParaRPr lang="en-IL" sz="2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0265A91-ECDD-4D3A-B75E-77242B4B61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7564" y="2244686"/>
                <a:ext cx="5131212" cy="369332"/>
              </a:xfrm>
              <a:prstGeom prst="rect">
                <a:avLst/>
              </a:prstGeom>
              <a:blipFill>
                <a:blip r:embed="rId5"/>
                <a:stretch>
                  <a:fillRect l="-1544" r="-1306" b="-32787"/>
                </a:stretch>
              </a:blipFill>
            </p:spPr>
            <p:txBody>
              <a:bodyPr/>
              <a:lstStyle/>
              <a:p>
                <a:r>
                  <a:rPr lang="en-IL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>
            <a:extLst>
              <a:ext uri="{FF2B5EF4-FFF2-40B4-BE49-F238E27FC236}">
                <a16:creationId xmlns:a16="http://schemas.microsoft.com/office/drawing/2014/main" id="{2D57E6FF-5F82-444A-B8B1-9D9717598764}"/>
              </a:ext>
            </a:extLst>
          </p:cNvPr>
          <p:cNvGrpSpPr/>
          <p:nvPr/>
        </p:nvGrpSpPr>
        <p:grpSpPr>
          <a:xfrm>
            <a:off x="1047564" y="3016251"/>
            <a:ext cx="5467589" cy="461665"/>
            <a:chOff x="1047564" y="3016251"/>
            <a:chExt cx="5467589" cy="46166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E92D8B07-FFBA-4A1A-BACF-48E86B44E0F0}"/>
                </a:ext>
              </a:extLst>
            </p:cNvPr>
            <p:cNvSpPr txBox="1"/>
            <p:nvPr/>
          </p:nvSpPr>
          <p:spPr>
            <a:xfrm>
              <a:off x="1047564" y="3016251"/>
              <a:ext cx="26810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latin typeface="NimbusRomNo9L-Regu"/>
                </a:rPr>
                <a:t>P</a:t>
              </a:r>
              <a:r>
                <a:rPr lang="en-US" sz="2400" b="1" i="0" strike="noStrike" baseline="0" dirty="0">
                  <a:latin typeface="NimbusRomNo9L-Regu"/>
                </a:rPr>
                <a:t>olicy specification</a:t>
              </a:r>
              <a:r>
                <a:rPr lang="en-US" sz="2400" b="0" i="0" u="none" strike="noStrike" baseline="0" dirty="0">
                  <a:latin typeface="NimbusRomNo9L-Regu"/>
                </a:rPr>
                <a:t>: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TextBox 3">
                  <a:extLst>
                    <a:ext uri="{FF2B5EF4-FFF2-40B4-BE49-F238E27FC236}">
                      <a16:creationId xmlns:a16="http://schemas.microsoft.com/office/drawing/2014/main" id="{0EDFFA83-09C3-48E1-BDC5-56195C63B116}"/>
                    </a:ext>
                  </a:extLst>
                </p:cNvPr>
                <p:cNvSpPr txBox="1"/>
                <p:nvPr/>
              </p:nvSpPr>
              <p:spPr>
                <a:xfrm>
                  <a:off x="3728621" y="3108583"/>
                  <a:ext cx="2786532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⟨"/>
                            <m:endChr m:val="⟩"/>
                            <m:ctrlPr>
                              <a:rPr lang="en-IL" sz="20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𝑆𝑢𝑏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𝑂𝑏𝑗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𝑂𝑝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𝐶𝑜𝑛𝑑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𝑅𝑒𝑠</m:t>
                            </m:r>
                          </m:e>
                        </m:d>
                      </m:oMath>
                    </m:oMathPara>
                  </a14:m>
                  <a:endParaRPr lang="en-IL" sz="2000" dirty="0"/>
                </a:p>
              </p:txBody>
            </p:sp>
          </mc:Choice>
          <mc:Fallback xmlns="">
            <p:sp>
              <p:nvSpPr>
                <p:cNvPr id="4" name="TextBox 3">
                  <a:extLst>
                    <a:ext uri="{FF2B5EF4-FFF2-40B4-BE49-F238E27FC236}">
                      <a16:creationId xmlns:a16="http://schemas.microsoft.com/office/drawing/2014/main" id="{0EDFFA83-09C3-48E1-BDC5-56195C63B11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28621" y="3108583"/>
                  <a:ext cx="2786532" cy="307777"/>
                </a:xfrm>
                <a:prstGeom prst="rect">
                  <a:avLst/>
                </a:prstGeom>
                <a:blipFill>
                  <a:blip r:embed="rId6"/>
                  <a:stretch>
                    <a:fillRect b="-34000"/>
                  </a:stretch>
                </a:blipFill>
              </p:spPr>
              <p:txBody>
                <a:bodyPr/>
                <a:lstStyle/>
                <a:p>
                  <a:r>
                    <a:rPr lang="en-IL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B294FE4-BC1E-4841-97A2-49D2199814D4}"/>
                  </a:ext>
                </a:extLst>
              </p:cNvPr>
              <p:cNvSpPr txBox="1"/>
              <p:nvPr/>
            </p:nvSpPr>
            <p:spPr>
              <a:xfrm>
                <a:off x="1500326" y="3603150"/>
                <a:ext cx="230005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𝑆𝑢𝑏𝑗𝑒𝑐𝑡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𝑆𝑢𝑏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𝑃𝑉𝑎𝑟</m:t>
                      </m:r>
                    </m:oMath>
                  </m:oMathPara>
                </a14:m>
                <a:endParaRPr lang="en-IL" sz="20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B294FE4-BC1E-4841-97A2-49D2199814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0326" y="3603150"/>
                <a:ext cx="2300053" cy="307777"/>
              </a:xfrm>
              <a:prstGeom prst="rect">
                <a:avLst/>
              </a:prstGeom>
              <a:blipFill>
                <a:blip r:embed="rId7"/>
                <a:stretch>
                  <a:fillRect l="-3448" r="-2122" b="-33333"/>
                </a:stretch>
              </a:blipFill>
            </p:spPr>
            <p:txBody>
              <a:bodyPr/>
              <a:lstStyle/>
              <a:p>
                <a:r>
                  <a:rPr lang="en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>
            <a:extLst>
              <a:ext uri="{FF2B5EF4-FFF2-40B4-BE49-F238E27FC236}">
                <a16:creationId xmlns:a16="http://schemas.microsoft.com/office/drawing/2014/main" id="{4061D00A-2707-4D4D-A345-3994750D6609}"/>
              </a:ext>
            </a:extLst>
          </p:cNvPr>
          <p:cNvSpPr/>
          <p:nvPr/>
        </p:nvSpPr>
        <p:spPr>
          <a:xfrm>
            <a:off x="7753166" y="3757038"/>
            <a:ext cx="2749118" cy="1261813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0" i="0" u="none" strike="noStrike" baseline="0" dirty="0">
                <a:solidFill>
                  <a:schemeClr val="tx1"/>
                </a:solidFill>
                <a:latin typeface="NimbusRomNo9L-Regu"/>
              </a:rPr>
              <a:t>The set of </a:t>
            </a:r>
            <a:r>
              <a:rPr lang="en-US" sz="1800" b="1" i="0" u="none" strike="noStrike" baseline="0" dirty="0">
                <a:solidFill>
                  <a:schemeClr val="tx1"/>
                </a:solidFill>
                <a:latin typeface="NimbusRomNo9L-Regu"/>
              </a:rPr>
              <a:t>source variables </a:t>
            </a:r>
            <a:r>
              <a:rPr lang="en-US" sz="1800" b="0" i="0" u="none" strike="noStrike" baseline="0" dirty="0">
                <a:solidFill>
                  <a:schemeClr val="tx1"/>
                </a:solidFill>
                <a:latin typeface="NimbusRomNo9L-Regu"/>
              </a:rPr>
              <a:t>(one or more) that need to be </a:t>
            </a:r>
            <a:r>
              <a:rPr lang="en-US" sz="1800" b="1" i="0" u="none" strike="noStrike" baseline="0" dirty="0">
                <a:solidFill>
                  <a:schemeClr val="tx1"/>
                </a:solidFill>
                <a:latin typeface="NimbusRomNo9L-Regu"/>
              </a:rPr>
              <a:t>tracked</a:t>
            </a:r>
            <a:endParaRPr lang="en-IL" dirty="0">
              <a:solidFill>
                <a:schemeClr val="tx1"/>
              </a:solidFill>
            </a:endParaRPr>
          </a:p>
          <a:p>
            <a:pPr algn="ctr"/>
            <a:endParaRPr lang="en-IL" dirty="0"/>
          </a:p>
        </p:txBody>
      </p:sp>
    </p:spTree>
    <p:extLst>
      <p:ext uri="{BB962C8B-B14F-4D97-AF65-F5344CB8AC3E}">
        <p14:creationId xmlns:p14="http://schemas.microsoft.com/office/powerpoint/2010/main" val="2369048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4F4FE4-9C5A-40CF-BF61-E7A5B2DC8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NimbusRomNo9L-Medi"/>
              </a:rPr>
              <a:t>Formalizing the Policy Language</a:t>
            </a:r>
            <a:endParaRPr lang="en-IL" sz="3200" dirty="0">
              <a:latin typeface="NimbusRomNo9L-Med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FF311BA-18DA-49F3-BF9E-CDB128920589}"/>
                  </a:ext>
                </a:extLst>
              </p:cNvPr>
              <p:cNvSpPr txBox="1"/>
              <p:nvPr/>
            </p:nvSpPr>
            <p:spPr>
              <a:xfrm>
                <a:off x="1047564" y="1506022"/>
                <a:ext cx="464550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𝑷𝑽𝒂𝒓𝒔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m:rPr>
                          <m:nor/>
                        </m:rPr>
                        <a:rPr lang="en-US" sz="2400"/>
                        <m:t>the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set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of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program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variables</m:t>
                      </m:r>
                    </m:oMath>
                  </m:oMathPara>
                </a14:m>
                <a:endParaRPr lang="en-IL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FF311BA-18DA-49F3-BF9E-CDB1289205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7564" y="1506022"/>
                <a:ext cx="4645502" cy="369332"/>
              </a:xfrm>
              <a:prstGeom prst="rect">
                <a:avLst/>
              </a:prstGeom>
              <a:blipFill>
                <a:blip r:embed="rId3"/>
                <a:stretch>
                  <a:fillRect l="-1181" r="-1050" b="-19672"/>
                </a:stretch>
              </a:blipFill>
            </p:spPr>
            <p:txBody>
              <a:bodyPr/>
              <a:lstStyle/>
              <a:p>
                <a:r>
                  <a:rPr lang="en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2994C9F-0ABD-435C-8BED-FD0900604C2D}"/>
                  </a:ext>
                </a:extLst>
              </p:cNvPr>
              <p:cNvSpPr txBox="1"/>
              <p:nvPr/>
            </p:nvSpPr>
            <p:spPr>
              <a:xfrm>
                <a:off x="1047564" y="1875354"/>
                <a:ext cx="578363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>
                          <a:latin typeface="Cambria Math" panose="02040503050406030204" pitchFamily="18" charset="0"/>
                        </a:rPr>
                        <m:t>𝑭𝒖𝒏𝒄</m:t>
                      </m:r>
                      <m:r>
                        <a:rPr lang="en-US" sz="2400">
                          <a:latin typeface="Cambria Math" panose="02040503050406030204" pitchFamily="18" charset="0"/>
                        </a:rPr>
                        <m:t>:</m:t>
                      </m:r>
                      <m:r>
                        <m:rPr>
                          <m:nor/>
                        </m:rPr>
                        <a:rPr lang="en-US" sz="2400"/>
                        <m:t>the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set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of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function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names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in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a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contract</m:t>
                      </m:r>
                    </m:oMath>
                  </m:oMathPara>
                </a14:m>
                <a:endParaRPr lang="en-IL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2994C9F-0ABD-435C-8BED-FD0900604C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7564" y="1875354"/>
                <a:ext cx="5783635" cy="369332"/>
              </a:xfrm>
              <a:prstGeom prst="rect">
                <a:avLst/>
              </a:prstGeom>
              <a:blipFill>
                <a:blip r:embed="rId4"/>
                <a:stretch>
                  <a:fillRect l="-843" r="-527" b="-10000"/>
                </a:stretch>
              </a:blipFill>
            </p:spPr>
            <p:txBody>
              <a:bodyPr/>
              <a:lstStyle/>
              <a:p>
                <a:r>
                  <a:rPr lang="en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0265A91-ECDD-4D3A-B75E-77242B4B6113}"/>
                  </a:ext>
                </a:extLst>
              </p:cNvPr>
              <p:cNvSpPr txBox="1"/>
              <p:nvPr/>
            </p:nvSpPr>
            <p:spPr>
              <a:xfrm>
                <a:off x="1047564" y="2244686"/>
                <a:ext cx="513121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>
                          <a:latin typeface="Cambria Math" panose="02040503050406030204" pitchFamily="18" charset="0"/>
                        </a:rPr>
                        <m:t>𝑬𝒙𝒑𝒓</m:t>
                      </m:r>
                      <m:r>
                        <a:rPr lang="en-US" sz="2400">
                          <a:latin typeface="Cambria Math" panose="02040503050406030204" pitchFamily="18" charset="0"/>
                        </a:rPr>
                        <m:t>:</m:t>
                      </m:r>
                      <m:r>
                        <m:rPr>
                          <m:nor/>
                        </m:rPr>
                        <a:rPr lang="en-US" sz="2400"/>
                        <m:t>the</m:t>
                      </m:r>
                      <m:r>
                        <m:rPr>
                          <m:nor/>
                        </m:rPr>
                        <a:rPr lang="en-US" sz="2400" b="0" i="0" smtClean="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set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of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conditional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expressions</m:t>
                      </m:r>
                    </m:oMath>
                  </m:oMathPara>
                </a14:m>
                <a:endParaRPr lang="en-IL" sz="2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0265A91-ECDD-4D3A-B75E-77242B4B61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7564" y="2244686"/>
                <a:ext cx="5131212" cy="369332"/>
              </a:xfrm>
              <a:prstGeom prst="rect">
                <a:avLst/>
              </a:prstGeom>
              <a:blipFill>
                <a:blip r:embed="rId5"/>
                <a:stretch>
                  <a:fillRect l="-1544" r="-1306" b="-32787"/>
                </a:stretch>
              </a:blipFill>
            </p:spPr>
            <p:txBody>
              <a:bodyPr/>
              <a:lstStyle/>
              <a:p>
                <a:r>
                  <a:rPr lang="en-IL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>
            <a:extLst>
              <a:ext uri="{FF2B5EF4-FFF2-40B4-BE49-F238E27FC236}">
                <a16:creationId xmlns:a16="http://schemas.microsoft.com/office/drawing/2014/main" id="{2D57E6FF-5F82-444A-B8B1-9D9717598764}"/>
              </a:ext>
            </a:extLst>
          </p:cNvPr>
          <p:cNvGrpSpPr/>
          <p:nvPr/>
        </p:nvGrpSpPr>
        <p:grpSpPr>
          <a:xfrm>
            <a:off x="1047564" y="3016251"/>
            <a:ext cx="5467589" cy="461665"/>
            <a:chOff x="1047564" y="3016251"/>
            <a:chExt cx="5467589" cy="46166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E92D8B07-FFBA-4A1A-BACF-48E86B44E0F0}"/>
                </a:ext>
              </a:extLst>
            </p:cNvPr>
            <p:cNvSpPr txBox="1"/>
            <p:nvPr/>
          </p:nvSpPr>
          <p:spPr>
            <a:xfrm>
              <a:off x="1047564" y="3016251"/>
              <a:ext cx="26810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latin typeface="NimbusRomNo9L-Regu"/>
                </a:rPr>
                <a:t>P</a:t>
              </a:r>
              <a:r>
                <a:rPr lang="en-US" sz="2400" b="1" i="0" strike="noStrike" baseline="0" dirty="0">
                  <a:latin typeface="NimbusRomNo9L-Regu"/>
                </a:rPr>
                <a:t>olicy specification</a:t>
              </a:r>
              <a:r>
                <a:rPr lang="en-US" sz="2400" b="0" i="0" u="none" strike="noStrike" baseline="0" dirty="0">
                  <a:latin typeface="NimbusRomNo9L-Regu"/>
                </a:rPr>
                <a:t>: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TextBox 3">
                  <a:extLst>
                    <a:ext uri="{FF2B5EF4-FFF2-40B4-BE49-F238E27FC236}">
                      <a16:creationId xmlns:a16="http://schemas.microsoft.com/office/drawing/2014/main" id="{0EDFFA83-09C3-48E1-BDC5-56195C63B116}"/>
                    </a:ext>
                  </a:extLst>
                </p:cNvPr>
                <p:cNvSpPr txBox="1"/>
                <p:nvPr/>
              </p:nvSpPr>
              <p:spPr>
                <a:xfrm>
                  <a:off x="3728621" y="3108583"/>
                  <a:ext cx="2786532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⟨"/>
                            <m:endChr m:val="⟩"/>
                            <m:ctrlPr>
                              <a:rPr lang="en-IL" sz="20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𝑆𝑢𝑏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𝑂𝑏𝑗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𝑂𝑝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𝐶𝑜𝑛𝑑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𝑅𝑒𝑠</m:t>
                            </m:r>
                          </m:e>
                        </m:d>
                      </m:oMath>
                    </m:oMathPara>
                  </a14:m>
                  <a:endParaRPr lang="en-IL" sz="2000" dirty="0"/>
                </a:p>
              </p:txBody>
            </p:sp>
          </mc:Choice>
          <mc:Fallback xmlns="">
            <p:sp>
              <p:nvSpPr>
                <p:cNvPr id="4" name="TextBox 3">
                  <a:extLst>
                    <a:ext uri="{FF2B5EF4-FFF2-40B4-BE49-F238E27FC236}">
                      <a16:creationId xmlns:a16="http://schemas.microsoft.com/office/drawing/2014/main" id="{0EDFFA83-09C3-48E1-BDC5-56195C63B11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28621" y="3108583"/>
                  <a:ext cx="2786532" cy="307777"/>
                </a:xfrm>
                <a:prstGeom prst="rect">
                  <a:avLst/>
                </a:prstGeom>
                <a:blipFill>
                  <a:blip r:embed="rId6"/>
                  <a:stretch>
                    <a:fillRect b="-34000"/>
                  </a:stretch>
                </a:blipFill>
              </p:spPr>
              <p:txBody>
                <a:bodyPr/>
                <a:lstStyle/>
                <a:p>
                  <a:r>
                    <a:rPr lang="en-IL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B294FE4-BC1E-4841-97A2-49D2199814D4}"/>
                  </a:ext>
                </a:extLst>
              </p:cNvPr>
              <p:cNvSpPr txBox="1"/>
              <p:nvPr/>
            </p:nvSpPr>
            <p:spPr>
              <a:xfrm>
                <a:off x="1500326" y="3603150"/>
                <a:ext cx="230005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𝑆𝑢𝑏𝑗𝑒𝑐𝑡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𝑆𝑢𝑏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𝑃𝑉𝑎𝑟</m:t>
                      </m:r>
                    </m:oMath>
                  </m:oMathPara>
                </a14:m>
                <a:endParaRPr lang="en-IL" sz="20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B294FE4-BC1E-4841-97A2-49D2199814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0326" y="3603150"/>
                <a:ext cx="2300053" cy="307777"/>
              </a:xfrm>
              <a:prstGeom prst="rect">
                <a:avLst/>
              </a:prstGeom>
              <a:blipFill>
                <a:blip r:embed="rId7"/>
                <a:stretch>
                  <a:fillRect l="-3448" r="-2122" b="-33333"/>
                </a:stretch>
              </a:blipFill>
            </p:spPr>
            <p:txBody>
              <a:bodyPr/>
              <a:lstStyle/>
              <a:p>
                <a:r>
                  <a:rPr lang="en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>
            <a:extLst>
              <a:ext uri="{FF2B5EF4-FFF2-40B4-BE49-F238E27FC236}">
                <a16:creationId xmlns:a16="http://schemas.microsoft.com/office/drawing/2014/main" id="{4061D00A-2707-4D4D-A345-3994750D6609}"/>
              </a:ext>
            </a:extLst>
          </p:cNvPr>
          <p:cNvSpPr/>
          <p:nvPr/>
        </p:nvSpPr>
        <p:spPr>
          <a:xfrm>
            <a:off x="7753166" y="3757038"/>
            <a:ext cx="2749118" cy="1261813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dirty="0">
                <a:solidFill>
                  <a:schemeClr val="tx1"/>
                </a:solidFill>
                <a:latin typeface="NimbusRomNo9L-Regu"/>
              </a:rPr>
              <a:t>The set of variables representing </a:t>
            </a:r>
            <a:r>
              <a:rPr lang="en-US" b="1" dirty="0">
                <a:solidFill>
                  <a:schemeClr val="tx1"/>
                </a:solidFill>
                <a:latin typeface="NimbusRomNo9L-Regu"/>
              </a:rPr>
              <a:t>entities</a:t>
            </a:r>
            <a:r>
              <a:rPr lang="en-US" dirty="0">
                <a:solidFill>
                  <a:schemeClr val="tx1"/>
                </a:solidFill>
                <a:latin typeface="NimbusRomNo9L-Regu"/>
              </a:rPr>
              <a:t> with which the </a:t>
            </a:r>
            <a:r>
              <a:rPr lang="en-US" b="1" dirty="0">
                <a:solidFill>
                  <a:schemeClr val="tx1"/>
                </a:solidFill>
                <a:latin typeface="NimbusRomNo9L-Regu"/>
              </a:rPr>
              <a:t>subject interacts</a:t>
            </a:r>
            <a:endParaRPr lang="en-IL" b="1" dirty="0">
              <a:solidFill>
                <a:schemeClr val="tx1"/>
              </a:solidFill>
              <a:latin typeface="NimbusRomNo9L-Regu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9A129B0-57FF-46B4-8813-42FD7B13D4A7}"/>
                  </a:ext>
                </a:extLst>
              </p:cNvPr>
              <p:cNvSpPr txBox="1"/>
              <p:nvPr/>
            </p:nvSpPr>
            <p:spPr>
              <a:xfrm>
                <a:off x="1500325" y="3972481"/>
                <a:ext cx="217053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𝑂𝑏𝑗𝑒𝑐𝑡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𝑂𝑏𝑗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𝑃𝑉𝑎𝑟</m:t>
                      </m:r>
                    </m:oMath>
                  </m:oMathPara>
                </a14:m>
                <a:endParaRPr lang="en-IL" sz="20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9A129B0-57FF-46B4-8813-42FD7B13D4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0325" y="3972481"/>
                <a:ext cx="2170531" cy="307777"/>
              </a:xfrm>
              <a:prstGeom prst="rect">
                <a:avLst/>
              </a:prstGeom>
              <a:blipFill>
                <a:blip r:embed="rId8"/>
                <a:stretch>
                  <a:fillRect l="-3652" r="-2247" b="-34000"/>
                </a:stretch>
              </a:blipFill>
            </p:spPr>
            <p:txBody>
              <a:bodyPr/>
              <a:lstStyle/>
              <a:p>
                <a:r>
                  <a:rPr lang="en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563817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4F4FE4-9C5A-40CF-BF61-E7A5B2DC8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NimbusRomNo9L-Medi"/>
              </a:rPr>
              <a:t>Formalizing the Policy Language</a:t>
            </a:r>
            <a:endParaRPr lang="en-IL" sz="3200" dirty="0">
              <a:latin typeface="NimbusRomNo9L-Med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FF311BA-18DA-49F3-BF9E-CDB128920589}"/>
                  </a:ext>
                </a:extLst>
              </p:cNvPr>
              <p:cNvSpPr txBox="1"/>
              <p:nvPr/>
            </p:nvSpPr>
            <p:spPr>
              <a:xfrm>
                <a:off x="1047564" y="1506022"/>
                <a:ext cx="464550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𝑷𝑽𝒂𝒓𝒔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m:rPr>
                          <m:nor/>
                        </m:rPr>
                        <a:rPr lang="en-US" sz="2400"/>
                        <m:t>the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set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of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program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variables</m:t>
                      </m:r>
                    </m:oMath>
                  </m:oMathPara>
                </a14:m>
                <a:endParaRPr lang="en-IL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FF311BA-18DA-49F3-BF9E-CDB1289205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7564" y="1506022"/>
                <a:ext cx="4645502" cy="369332"/>
              </a:xfrm>
              <a:prstGeom prst="rect">
                <a:avLst/>
              </a:prstGeom>
              <a:blipFill>
                <a:blip r:embed="rId3"/>
                <a:stretch>
                  <a:fillRect l="-1181" r="-1050" b="-19672"/>
                </a:stretch>
              </a:blipFill>
            </p:spPr>
            <p:txBody>
              <a:bodyPr/>
              <a:lstStyle/>
              <a:p>
                <a:r>
                  <a:rPr lang="en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2994C9F-0ABD-435C-8BED-FD0900604C2D}"/>
                  </a:ext>
                </a:extLst>
              </p:cNvPr>
              <p:cNvSpPr txBox="1"/>
              <p:nvPr/>
            </p:nvSpPr>
            <p:spPr>
              <a:xfrm>
                <a:off x="1047564" y="1875354"/>
                <a:ext cx="578363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>
                          <a:latin typeface="Cambria Math" panose="02040503050406030204" pitchFamily="18" charset="0"/>
                        </a:rPr>
                        <m:t>𝑭𝒖𝒏𝒄</m:t>
                      </m:r>
                      <m:r>
                        <a:rPr lang="en-US" sz="2400">
                          <a:latin typeface="Cambria Math" panose="02040503050406030204" pitchFamily="18" charset="0"/>
                        </a:rPr>
                        <m:t>:</m:t>
                      </m:r>
                      <m:r>
                        <m:rPr>
                          <m:nor/>
                        </m:rPr>
                        <a:rPr lang="en-US" sz="2400"/>
                        <m:t>the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set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of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function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names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in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a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contract</m:t>
                      </m:r>
                    </m:oMath>
                  </m:oMathPara>
                </a14:m>
                <a:endParaRPr lang="en-IL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2994C9F-0ABD-435C-8BED-FD0900604C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7564" y="1875354"/>
                <a:ext cx="5783635" cy="369332"/>
              </a:xfrm>
              <a:prstGeom prst="rect">
                <a:avLst/>
              </a:prstGeom>
              <a:blipFill>
                <a:blip r:embed="rId4"/>
                <a:stretch>
                  <a:fillRect l="-843" r="-527" b="-10000"/>
                </a:stretch>
              </a:blipFill>
            </p:spPr>
            <p:txBody>
              <a:bodyPr/>
              <a:lstStyle/>
              <a:p>
                <a:r>
                  <a:rPr lang="en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0265A91-ECDD-4D3A-B75E-77242B4B6113}"/>
                  </a:ext>
                </a:extLst>
              </p:cNvPr>
              <p:cNvSpPr txBox="1"/>
              <p:nvPr/>
            </p:nvSpPr>
            <p:spPr>
              <a:xfrm>
                <a:off x="1047564" y="2244686"/>
                <a:ext cx="513121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>
                          <a:latin typeface="Cambria Math" panose="02040503050406030204" pitchFamily="18" charset="0"/>
                        </a:rPr>
                        <m:t>𝑬𝒙𝒑𝒓</m:t>
                      </m:r>
                      <m:r>
                        <a:rPr lang="en-US" sz="2400">
                          <a:latin typeface="Cambria Math" panose="02040503050406030204" pitchFamily="18" charset="0"/>
                        </a:rPr>
                        <m:t>:</m:t>
                      </m:r>
                      <m:r>
                        <m:rPr>
                          <m:nor/>
                        </m:rPr>
                        <a:rPr lang="en-US" sz="2400"/>
                        <m:t>the</m:t>
                      </m:r>
                      <m:r>
                        <m:rPr>
                          <m:nor/>
                        </m:rPr>
                        <a:rPr lang="en-US" sz="2400" b="0" i="0" smtClean="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set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of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conditional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expressions</m:t>
                      </m:r>
                    </m:oMath>
                  </m:oMathPara>
                </a14:m>
                <a:endParaRPr lang="en-IL" sz="2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0265A91-ECDD-4D3A-B75E-77242B4B61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7564" y="2244686"/>
                <a:ext cx="5131212" cy="369332"/>
              </a:xfrm>
              <a:prstGeom prst="rect">
                <a:avLst/>
              </a:prstGeom>
              <a:blipFill>
                <a:blip r:embed="rId5"/>
                <a:stretch>
                  <a:fillRect l="-1544" r="-1306" b="-32787"/>
                </a:stretch>
              </a:blipFill>
            </p:spPr>
            <p:txBody>
              <a:bodyPr/>
              <a:lstStyle/>
              <a:p>
                <a:r>
                  <a:rPr lang="en-IL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>
            <a:extLst>
              <a:ext uri="{FF2B5EF4-FFF2-40B4-BE49-F238E27FC236}">
                <a16:creationId xmlns:a16="http://schemas.microsoft.com/office/drawing/2014/main" id="{2D57E6FF-5F82-444A-B8B1-9D9717598764}"/>
              </a:ext>
            </a:extLst>
          </p:cNvPr>
          <p:cNvGrpSpPr/>
          <p:nvPr/>
        </p:nvGrpSpPr>
        <p:grpSpPr>
          <a:xfrm>
            <a:off x="1047564" y="3016251"/>
            <a:ext cx="5467589" cy="461665"/>
            <a:chOff x="1047564" y="3016251"/>
            <a:chExt cx="5467589" cy="46166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E92D8B07-FFBA-4A1A-BACF-48E86B44E0F0}"/>
                </a:ext>
              </a:extLst>
            </p:cNvPr>
            <p:cNvSpPr txBox="1"/>
            <p:nvPr/>
          </p:nvSpPr>
          <p:spPr>
            <a:xfrm>
              <a:off x="1047564" y="3016251"/>
              <a:ext cx="26810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latin typeface="NimbusRomNo9L-Regu"/>
                </a:rPr>
                <a:t>P</a:t>
              </a:r>
              <a:r>
                <a:rPr lang="en-US" sz="2400" b="1" i="0" strike="noStrike" baseline="0" dirty="0">
                  <a:latin typeface="NimbusRomNo9L-Regu"/>
                </a:rPr>
                <a:t>olicy specification</a:t>
              </a:r>
              <a:r>
                <a:rPr lang="en-US" sz="2400" b="0" i="0" u="none" strike="noStrike" baseline="0" dirty="0">
                  <a:latin typeface="NimbusRomNo9L-Regu"/>
                </a:rPr>
                <a:t>: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TextBox 3">
                  <a:extLst>
                    <a:ext uri="{FF2B5EF4-FFF2-40B4-BE49-F238E27FC236}">
                      <a16:creationId xmlns:a16="http://schemas.microsoft.com/office/drawing/2014/main" id="{0EDFFA83-09C3-48E1-BDC5-56195C63B116}"/>
                    </a:ext>
                  </a:extLst>
                </p:cNvPr>
                <p:cNvSpPr txBox="1"/>
                <p:nvPr/>
              </p:nvSpPr>
              <p:spPr>
                <a:xfrm>
                  <a:off x="3728621" y="3108583"/>
                  <a:ext cx="2786532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⟨"/>
                            <m:endChr m:val="⟩"/>
                            <m:ctrlPr>
                              <a:rPr lang="en-IL" sz="20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𝑆𝑢𝑏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𝑂𝑏𝑗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𝑂𝑝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𝐶𝑜𝑛𝑑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𝑅𝑒𝑠</m:t>
                            </m:r>
                          </m:e>
                        </m:d>
                      </m:oMath>
                    </m:oMathPara>
                  </a14:m>
                  <a:endParaRPr lang="en-IL" sz="2000" dirty="0"/>
                </a:p>
              </p:txBody>
            </p:sp>
          </mc:Choice>
          <mc:Fallback xmlns="">
            <p:sp>
              <p:nvSpPr>
                <p:cNvPr id="4" name="TextBox 3">
                  <a:extLst>
                    <a:ext uri="{FF2B5EF4-FFF2-40B4-BE49-F238E27FC236}">
                      <a16:creationId xmlns:a16="http://schemas.microsoft.com/office/drawing/2014/main" id="{0EDFFA83-09C3-48E1-BDC5-56195C63B11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28621" y="3108583"/>
                  <a:ext cx="2786532" cy="307777"/>
                </a:xfrm>
                <a:prstGeom prst="rect">
                  <a:avLst/>
                </a:prstGeom>
                <a:blipFill>
                  <a:blip r:embed="rId6"/>
                  <a:stretch>
                    <a:fillRect b="-34000"/>
                  </a:stretch>
                </a:blipFill>
              </p:spPr>
              <p:txBody>
                <a:bodyPr/>
                <a:lstStyle/>
                <a:p>
                  <a:r>
                    <a:rPr lang="en-IL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B294FE4-BC1E-4841-97A2-49D2199814D4}"/>
                  </a:ext>
                </a:extLst>
              </p:cNvPr>
              <p:cNvSpPr txBox="1"/>
              <p:nvPr/>
            </p:nvSpPr>
            <p:spPr>
              <a:xfrm>
                <a:off x="1500326" y="3603150"/>
                <a:ext cx="230005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𝑆𝑢𝑏𝑗𝑒𝑐𝑡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𝑆𝑢𝑏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𝑃𝑉𝑎𝑟</m:t>
                      </m:r>
                    </m:oMath>
                  </m:oMathPara>
                </a14:m>
                <a:endParaRPr lang="en-IL" sz="20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B294FE4-BC1E-4841-97A2-49D2199814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0326" y="3603150"/>
                <a:ext cx="2300053" cy="307777"/>
              </a:xfrm>
              <a:prstGeom prst="rect">
                <a:avLst/>
              </a:prstGeom>
              <a:blipFill>
                <a:blip r:embed="rId7"/>
                <a:stretch>
                  <a:fillRect l="-3448" r="-2122" b="-33333"/>
                </a:stretch>
              </a:blipFill>
            </p:spPr>
            <p:txBody>
              <a:bodyPr/>
              <a:lstStyle/>
              <a:p>
                <a:r>
                  <a:rPr lang="en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>
            <a:extLst>
              <a:ext uri="{FF2B5EF4-FFF2-40B4-BE49-F238E27FC236}">
                <a16:creationId xmlns:a16="http://schemas.microsoft.com/office/drawing/2014/main" id="{4061D00A-2707-4D4D-A345-3994750D6609}"/>
              </a:ext>
            </a:extLst>
          </p:cNvPr>
          <p:cNvSpPr/>
          <p:nvPr/>
        </p:nvSpPr>
        <p:spPr>
          <a:xfrm>
            <a:off x="7753166" y="3757038"/>
            <a:ext cx="2749118" cy="1400888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dirty="0">
                <a:solidFill>
                  <a:schemeClr val="tx1"/>
                </a:solidFill>
                <a:latin typeface="NimbusRomNo9L-Regu"/>
              </a:rPr>
              <a:t>The set of </a:t>
            </a:r>
            <a:r>
              <a:rPr lang="en-US" b="1" dirty="0">
                <a:solidFill>
                  <a:schemeClr val="tx1"/>
                </a:solidFill>
                <a:latin typeface="NimbusRomNo9L-Regu"/>
              </a:rPr>
              <a:t>side-affecting invocations </a:t>
            </a:r>
            <a:r>
              <a:rPr lang="en-US" dirty="0">
                <a:solidFill>
                  <a:schemeClr val="tx1"/>
                </a:solidFill>
                <a:latin typeface="NimbusRomNo9L-Regu"/>
              </a:rPr>
              <a:t>that capture the effects of interaction between the </a:t>
            </a:r>
            <a:r>
              <a:rPr lang="en-US" b="1" dirty="0">
                <a:solidFill>
                  <a:schemeClr val="tx1"/>
                </a:solidFill>
                <a:latin typeface="NimbusRomNo9L-Regu"/>
              </a:rPr>
              <a:t>subject</a:t>
            </a:r>
            <a:r>
              <a:rPr lang="en-US" dirty="0">
                <a:solidFill>
                  <a:schemeClr val="tx1"/>
                </a:solidFill>
                <a:latin typeface="NimbusRomNo9L-Regu"/>
              </a:rPr>
              <a:t> and the </a:t>
            </a:r>
            <a:r>
              <a:rPr lang="en-US" b="1" dirty="0">
                <a:solidFill>
                  <a:schemeClr val="tx1"/>
                </a:solidFill>
                <a:latin typeface="NimbusRomNo9L-Regu"/>
              </a:rPr>
              <a:t>object</a:t>
            </a:r>
            <a:endParaRPr lang="en-IL" b="1" dirty="0">
              <a:solidFill>
                <a:schemeClr val="tx1"/>
              </a:solidFill>
              <a:latin typeface="NimbusRomNo9L-Regu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9A129B0-57FF-46B4-8813-42FD7B13D4A7}"/>
                  </a:ext>
                </a:extLst>
              </p:cNvPr>
              <p:cNvSpPr txBox="1"/>
              <p:nvPr/>
            </p:nvSpPr>
            <p:spPr>
              <a:xfrm>
                <a:off x="1500325" y="3972481"/>
                <a:ext cx="217053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𝑂𝑏𝑗𝑒𝑐𝑡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𝑂𝑏𝑗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𝑃𝑉𝑎𝑟</m:t>
                      </m:r>
                    </m:oMath>
                  </m:oMathPara>
                </a14:m>
                <a:endParaRPr lang="en-IL" sz="20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9A129B0-57FF-46B4-8813-42FD7B13D4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0325" y="3972481"/>
                <a:ext cx="2170531" cy="307777"/>
              </a:xfrm>
              <a:prstGeom prst="rect">
                <a:avLst/>
              </a:prstGeom>
              <a:blipFill>
                <a:blip r:embed="rId8"/>
                <a:stretch>
                  <a:fillRect l="-3652" r="-2247" b="-34000"/>
                </a:stretch>
              </a:blipFill>
            </p:spPr>
            <p:txBody>
              <a:bodyPr/>
              <a:lstStyle/>
              <a:p>
                <a:r>
                  <a:rPr lang="en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E7EDE44-D317-4AFC-9C77-E42BDBDBAEDB}"/>
                  </a:ext>
                </a:extLst>
              </p:cNvPr>
              <p:cNvSpPr txBox="1"/>
              <p:nvPr/>
            </p:nvSpPr>
            <p:spPr>
              <a:xfrm>
                <a:off x="1500325" y="4341812"/>
                <a:ext cx="607429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𝑂𝑝𝑒𝑟𝑎𝑡𝑖𝑜𝑛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𝑂𝑝</m:t>
                      </m:r>
                      <m:box>
                        <m:box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box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≔</m:t>
                          </m:r>
                        </m:e>
                      </m:box>
                      <m:d>
                        <m:dPr>
                          <m:begChr m:val="⟨"/>
                          <m:endChr m:val="⟩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𝑡𝑟𝑖𝑔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𝐹𝑢𝑛𝑐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𝑡𝑟𝑖𝑔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𝑝𝑟𝑒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𝑝𝑜𝑠𝑡</m:t>
                          </m:r>
                        </m:e>
                      </m:d>
                    </m:oMath>
                  </m:oMathPara>
                </a14:m>
                <a:endParaRPr lang="en-IL" sz="20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E7EDE44-D317-4AFC-9C77-E42BDBDBAE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0325" y="4341812"/>
                <a:ext cx="6074292" cy="307777"/>
              </a:xfrm>
              <a:prstGeom prst="rect">
                <a:avLst/>
              </a:prstGeom>
              <a:blipFill>
                <a:blip r:embed="rId9"/>
                <a:stretch>
                  <a:fillRect l="-1003" b="-33333"/>
                </a:stretch>
              </a:blipFill>
            </p:spPr>
            <p:txBody>
              <a:bodyPr/>
              <a:lstStyle/>
              <a:p>
                <a:r>
                  <a:rPr lang="en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3837741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4F4FE4-9C5A-40CF-BF61-E7A5B2DC8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NimbusRomNo9L-Medi"/>
              </a:rPr>
              <a:t>Formalizing the Policy Language</a:t>
            </a:r>
            <a:endParaRPr lang="en-IL" sz="3200" dirty="0">
              <a:latin typeface="NimbusRomNo9L-Med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FF311BA-18DA-49F3-BF9E-CDB128920589}"/>
                  </a:ext>
                </a:extLst>
              </p:cNvPr>
              <p:cNvSpPr txBox="1"/>
              <p:nvPr/>
            </p:nvSpPr>
            <p:spPr>
              <a:xfrm>
                <a:off x="1047564" y="1506022"/>
                <a:ext cx="464550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𝑷𝑽𝒂𝒓𝒔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m:rPr>
                          <m:nor/>
                        </m:rPr>
                        <a:rPr lang="en-US" sz="2400"/>
                        <m:t>the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set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of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program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variables</m:t>
                      </m:r>
                    </m:oMath>
                  </m:oMathPara>
                </a14:m>
                <a:endParaRPr lang="en-IL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FF311BA-18DA-49F3-BF9E-CDB1289205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7564" y="1506022"/>
                <a:ext cx="4645502" cy="369332"/>
              </a:xfrm>
              <a:prstGeom prst="rect">
                <a:avLst/>
              </a:prstGeom>
              <a:blipFill>
                <a:blip r:embed="rId3"/>
                <a:stretch>
                  <a:fillRect l="-1181" r="-1050" b="-19672"/>
                </a:stretch>
              </a:blipFill>
            </p:spPr>
            <p:txBody>
              <a:bodyPr/>
              <a:lstStyle/>
              <a:p>
                <a:r>
                  <a:rPr lang="en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2994C9F-0ABD-435C-8BED-FD0900604C2D}"/>
                  </a:ext>
                </a:extLst>
              </p:cNvPr>
              <p:cNvSpPr txBox="1"/>
              <p:nvPr/>
            </p:nvSpPr>
            <p:spPr>
              <a:xfrm>
                <a:off x="1047564" y="1875354"/>
                <a:ext cx="578363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>
                          <a:latin typeface="Cambria Math" panose="02040503050406030204" pitchFamily="18" charset="0"/>
                        </a:rPr>
                        <m:t>𝑭𝒖𝒏𝒄</m:t>
                      </m:r>
                      <m:r>
                        <a:rPr lang="en-US" sz="2400">
                          <a:latin typeface="Cambria Math" panose="02040503050406030204" pitchFamily="18" charset="0"/>
                        </a:rPr>
                        <m:t>:</m:t>
                      </m:r>
                      <m:r>
                        <m:rPr>
                          <m:nor/>
                        </m:rPr>
                        <a:rPr lang="en-US" sz="2400"/>
                        <m:t>the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set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of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function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names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in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a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contract</m:t>
                      </m:r>
                    </m:oMath>
                  </m:oMathPara>
                </a14:m>
                <a:endParaRPr lang="en-IL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2994C9F-0ABD-435C-8BED-FD0900604C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7564" y="1875354"/>
                <a:ext cx="5783635" cy="369332"/>
              </a:xfrm>
              <a:prstGeom prst="rect">
                <a:avLst/>
              </a:prstGeom>
              <a:blipFill>
                <a:blip r:embed="rId4"/>
                <a:stretch>
                  <a:fillRect l="-843" r="-527" b="-10000"/>
                </a:stretch>
              </a:blipFill>
            </p:spPr>
            <p:txBody>
              <a:bodyPr/>
              <a:lstStyle/>
              <a:p>
                <a:r>
                  <a:rPr lang="en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0265A91-ECDD-4D3A-B75E-77242B4B6113}"/>
                  </a:ext>
                </a:extLst>
              </p:cNvPr>
              <p:cNvSpPr txBox="1"/>
              <p:nvPr/>
            </p:nvSpPr>
            <p:spPr>
              <a:xfrm>
                <a:off x="1047564" y="2244686"/>
                <a:ext cx="513121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>
                          <a:latin typeface="Cambria Math" panose="02040503050406030204" pitchFamily="18" charset="0"/>
                        </a:rPr>
                        <m:t>𝑬𝒙𝒑𝒓</m:t>
                      </m:r>
                      <m:r>
                        <a:rPr lang="en-US" sz="2400">
                          <a:latin typeface="Cambria Math" panose="02040503050406030204" pitchFamily="18" charset="0"/>
                        </a:rPr>
                        <m:t>:</m:t>
                      </m:r>
                      <m:r>
                        <m:rPr>
                          <m:nor/>
                        </m:rPr>
                        <a:rPr lang="en-US" sz="2400"/>
                        <m:t>the</m:t>
                      </m:r>
                      <m:r>
                        <m:rPr>
                          <m:nor/>
                        </m:rPr>
                        <a:rPr lang="en-US" sz="2400" b="0" i="0" smtClean="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set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of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conditional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expressions</m:t>
                      </m:r>
                    </m:oMath>
                  </m:oMathPara>
                </a14:m>
                <a:endParaRPr lang="en-IL" sz="2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0265A91-ECDD-4D3A-B75E-77242B4B61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7564" y="2244686"/>
                <a:ext cx="5131212" cy="369332"/>
              </a:xfrm>
              <a:prstGeom prst="rect">
                <a:avLst/>
              </a:prstGeom>
              <a:blipFill>
                <a:blip r:embed="rId5"/>
                <a:stretch>
                  <a:fillRect l="-1544" r="-1306" b="-32787"/>
                </a:stretch>
              </a:blipFill>
            </p:spPr>
            <p:txBody>
              <a:bodyPr/>
              <a:lstStyle/>
              <a:p>
                <a:r>
                  <a:rPr lang="en-IL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>
            <a:extLst>
              <a:ext uri="{FF2B5EF4-FFF2-40B4-BE49-F238E27FC236}">
                <a16:creationId xmlns:a16="http://schemas.microsoft.com/office/drawing/2014/main" id="{2D57E6FF-5F82-444A-B8B1-9D9717598764}"/>
              </a:ext>
            </a:extLst>
          </p:cNvPr>
          <p:cNvGrpSpPr/>
          <p:nvPr/>
        </p:nvGrpSpPr>
        <p:grpSpPr>
          <a:xfrm>
            <a:off x="1047564" y="3016251"/>
            <a:ext cx="5467589" cy="461665"/>
            <a:chOff x="1047564" y="3016251"/>
            <a:chExt cx="5467589" cy="46166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E92D8B07-FFBA-4A1A-BACF-48E86B44E0F0}"/>
                </a:ext>
              </a:extLst>
            </p:cNvPr>
            <p:cNvSpPr txBox="1"/>
            <p:nvPr/>
          </p:nvSpPr>
          <p:spPr>
            <a:xfrm>
              <a:off x="1047564" y="3016251"/>
              <a:ext cx="26810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latin typeface="NimbusRomNo9L-Regu"/>
                </a:rPr>
                <a:t>P</a:t>
              </a:r>
              <a:r>
                <a:rPr lang="en-US" sz="2400" b="1" i="0" strike="noStrike" baseline="0" dirty="0">
                  <a:latin typeface="NimbusRomNo9L-Regu"/>
                </a:rPr>
                <a:t>olicy specification</a:t>
              </a:r>
              <a:r>
                <a:rPr lang="en-US" sz="2400" b="0" i="0" u="none" strike="noStrike" baseline="0" dirty="0">
                  <a:latin typeface="NimbusRomNo9L-Regu"/>
                </a:rPr>
                <a:t>: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TextBox 3">
                  <a:extLst>
                    <a:ext uri="{FF2B5EF4-FFF2-40B4-BE49-F238E27FC236}">
                      <a16:creationId xmlns:a16="http://schemas.microsoft.com/office/drawing/2014/main" id="{0EDFFA83-09C3-48E1-BDC5-56195C63B116}"/>
                    </a:ext>
                  </a:extLst>
                </p:cNvPr>
                <p:cNvSpPr txBox="1"/>
                <p:nvPr/>
              </p:nvSpPr>
              <p:spPr>
                <a:xfrm>
                  <a:off x="3728621" y="3108583"/>
                  <a:ext cx="2786532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⟨"/>
                            <m:endChr m:val="⟩"/>
                            <m:ctrlPr>
                              <a:rPr lang="en-IL" sz="20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𝑆𝑢𝑏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𝑂𝑏𝑗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𝑂𝑝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𝐶𝑜𝑛𝑑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𝑅𝑒𝑠</m:t>
                            </m:r>
                          </m:e>
                        </m:d>
                      </m:oMath>
                    </m:oMathPara>
                  </a14:m>
                  <a:endParaRPr lang="en-IL" sz="2000" dirty="0"/>
                </a:p>
              </p:txBody>
            </p:sp>
          </mc:Choice>
          <mc:Fallback xmlns="">
            <p:sp>
              <p:nvSpPr>
                <p:cNvPr id="4" name="TextBox 3">
                  <a:extLst>
                    <a:ext uri="{FF2B5EF4-FFF2-40B4-BE49-F238E27FC236}">
                      <a16:creationId xmlns:a16="http://schemas.microsoft.com/office/drawing/2014/main" id="{0EDFFA83-09C3-48E1-BDC5-56195C63B11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28621" y="3108583"/>
                  <a:ext cx="2786532" cy="307777"/>
                </a:xfrm>
                <a:prstGeom prst="rect">
                  <a:avLst/>
                </a:prstGeom>
                <a:blipFill>
                  <a:blip r:embed="rId6"/>
                  <a:stretch>
                    <a:fillRect b="-34000"/>
                  </a:stretch>
                </a:blipFill>
              </p:spPr>
              <p:txBody>
                <a:bodyPr/>
                <a:lstStyle/>
                <a:p>
                  <a:r>
                    <a:rPr lang="en-IL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B294FE4-BC1E-4841-97A2-49D2199814D4}"/>
                  </a:ext>
                </a:extLst>
              </p:cNvPr>
              <p:cNvSpPr txBox="1"/>
              <p:nvPr/>
            </p:nvSpPr>
            <p:spPr>
              <a:xfrm>
                <a:off x="1500326" y="3603150"/>
                <a:ext cx="230005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𝑆𝑢𝑏𝑗𝑒𝑐𝑡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𝑆𝑢𝑏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𝑃𝑉𝑎𝑟</m:t>
                      </m:r>
                    </m:oMath>
                  </m:oMathPara>
                </a14:m>
                <a:endParaRPr lang="en-IL" sz="20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B294FE4-BC1E-4841-97A2-49D2199814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0326" y="3603150"/>
                <a:ext cx="2300053" cy="307777"/>
              </a:xfrm>
              <a:prstGeom prst="rect">
                <a:avLst/>
              </a:prstGeom>
              <a:blipFill>
                <a:blip r:embed="rId7"/>
                <a:stretch>
                  <a:fillRect l="-3448" r="-2122" b="-33333"/>
                </a:stretch>
              </a:blipFill>
            </p:spPr>
            <p:txBody>
              <a:bodyPr/>
              <a:lstStyle/>
              <a:p>
                <a:r>
                  <a:rPr lang="en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>
            <a:extLst>
              <a:ext uri="{FF2B5EF4-FFF2-40B4-BE49-F238E27FC236}">
                <a16:creationId xmlns:a16="http://schemas.microsoft.com/office/drawing/2014/main" id="{4061D00A-2707-4D4D-A345-3994750D6609}"/>
              </a:ext>
            </a:extLst>
          </p:cNvPr>
          <p:cNvSpPr/>
          <p:nvPr/>
        </p:nvSpPr>
        <p:spPr>
          <a:xfrm>
            <a:off x="7753166" y="3757038"/>
            <a:ext cx="2749118" cy="1400888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1800" b="0" i="0" u="none" strike="noStrike" baseline="0" dirty="0">
                <a:solidFill>
                  <a:schemeClr val="tx1"/>
                </a:solidFill>
                <a:latin typeface="NimbusRomNo9L-Regu"/>
              </a:rPr>
              <a:t>The set of </a:t>
            </a:r>
            <a:r>
              <a:rPr lang="en-US" sz="1800" b="1" i="0" u="none" strike="noStrike" baseline="0" dirty="0">
                <a:solidFill>
                  <a:schemeClr val="tx1"/>
                </a:solidFill>
                <a:latin typeface="NimbusRomNo9L-Regu"/>
              </a:rPr>
              <a:t>predicates</a:t>
            </a:r>
            <a:r>
              <a:rPr lang="en-US" sz="1800" b="0" i="0" u="none" strike="noStrike" baseline="0" dirty="0">
                <a:solidFill>
                  <a:schemeClr val="tx1"/>
                </a:solidFill>
                <a:latin typeface="NimbusRomNo9L-Regu"/>
              </a:rPr>
              <a:t> that govern this interaction </a:t>
            </a:r>
            <a:r>
              <a:rPr lang="en-US" sz="1800" b="1" i="0" u="none" strike="noStrike" baseline="0" dirty="0">
                <a:solidFill>
                  <a:schemeClr val="tx1"/>
                </a:solidFill>
                <a:latin typeface="NimbusRomNo9L-Regu"/>
              </a:rPr>
              <a:t>leading to the operation</a:t>
            </a:r>
            <a:endParaRPr lang="en-IL" b="1" dirty="0">
              <a:solidFill>
                <a:schemeClr val="tx1"/>
              </a:solidFill>
              <a:latin typeface="NimbusRomNo9L-Regu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9A129B0-57FF-46B4-8813-42FD7B13D4A7}"/>
                  </a:ext>
                </a:extLst>
              </p:cNvPr>
              <p:cNvSpPr txBox="1"/>
              <p:nvPr/>
            </p:nvSpPr>
            <p:spPr>
              <a:xfrm>
                <a:off x="1500325" y="3972481"/>
                <a:ext cx="217053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𝑂𝑏𝑗𝑒𝑐𝑡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𝑂𝑏𝑗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𝑃𝑉𝑎𝑟</m:t>
                      </m:r>
                    </m:oMath>
                  </m:oMathPara>
                </a14:m>
                <a:endParaRPr lang="en-IL" sz="20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9A129B0-57FF-46B4-8813-42FD7B13D4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0325" y="3972481"/>
                <a:ext cx="2170531" cy="307777"/>
              </a:xfrm>
              <a:prstGeom prst="rect">
                <a:avLst/>
              </a:prstGeom>
              <a:blipFill>
                <a:blip r:embed="rId8"/>
                <a:stretch>
                  <a:fillRect l="-3652" r="-2247" b="-34000"/>
                </a:stretch>
              </a:blipFill>
            </p:spPr>
            <p:txBody>
              <a:bodyPr/>
              <a:lstStyle/>
              <a:p>
                <a:r>
                  <a:rPr lang="en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E7EDE44-D317-4AFC-9C77-E42BDBDBAEDB}"/>
                  </a:ext>
                </a:extLst>
              </p:cNvPr>
              <p:cNvSpPr txBox="1"/>
              <p:nvPr/>
            </p:nvSpPr>
            <p:spPr>
              <a:xfrm>
                <a:off x="1500325" y="4341812"/>
                <a:ext cx="607429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𝑂𝑝𝑒𝑟𝑎𝑡𝑖𝑜𝑛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𝑂𝑝</m:t>
                      </m:r>
                      <m:box>
                        <m:box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box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≔</m:t>
                          </m:r>
                        </m:e>
                      </m:box>
                      <m:d>
                        <m:dPr>
                          <m:begChr m:val="⟨"/>
                          <m:endChr m:val="⟩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𝑡𝑟𝑖𝑔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𝐹𝑢𝑛𝑐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𝑡𝑟𝑖𝑔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𝑝𝑟𝑒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𝑝𝑜𝑠𝑡</m:t>
                          </m:r>
                        </m:e>
                      </m:d>
                    </m:oMath>
                  </m:oMathPara>
                </a14:m>
                <a:endParaRPr lang="en-IL" sz="20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E7EDE44-D317-4AFC-9C77-E42BDBDBAE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0325" y="4341812"/>
                <a:ext cx="6074292" cy="307777"/>
              </a:xfrm>
              <a:prstGeom prst="rect">
                <a:avLst/>
              </a:prstGeom>
              <a:blipFill>
                <a:blip r:embed="rId9"/>
                <a:stretch>
                  <a:fillRect l="-1003" b="-33333"/>
                </a:stretch>
              </a:blipFill>
            </p:spPr>
            <p:txBody>
              <a:bodyPr/>
              <a:lstStyle/>
              <a:p>
                <a:r>
                  <a:rPr lang="en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CCCAF3D-FF72-460A-AB57-E7E83A9A28D6}"/>
                  </a:ext>
                </a:extLst>
              </p:cNvPr>
              <p:cNvSpPr txBox="1"/>
              <p:nvPr/>
            </p:nvSpPr>
            <p:spPr>
              <a:xfrm>
                <a:off x="1500325" y="4711143"/>
                <a:ext cx="271420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𝐶𝑜𝑛𝑑𝑖𝑡𝑖𝑜𝑛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𝐶𝑜𝑛𝑑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𝐸𝑥𝑝𝑟</m:t>
                      </m:r>
                    </m:oMath>
                  </m:oMathPara>
                </a14:m>
                <a:endParaRPr lang="en-IL" sz="20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CCCAF3D-FF72-460A-AB57-E7E83A9A28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0325" y="4711143"/>
                <a:ext cx="2714205" cy="307777"/>
              </a:xfrm>
              <a:prstGeom prst="rect">
                <a:avLst/>
              </a:prstGeom>
              <a:blipFill>
                <a:blip r:embed="rId10"/>
                <a:stretch>
                  <a:fillRect l="-1798" r="-2472" b="-34000"/>
                </a:stretch>
              </a:blipFill>
            </p:spPr>
            <p:txBody>
              <a:bodyPr/>
              <a:lstStyle/>
              <a:p>
                <a:r>
                  <a:rPr lang="en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4564983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4F4FE4-9C5A-40CF-BF61-E7A5B2DC8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NimbusRomNo9L-Medi"/>
              </a:rPr>
              <a:t>Formalizing the Policy Language</a:t>
            </a:r>
            <a:endParaRPr lang="en-IL" sz="3200" dirty="0">
              <a:latin typeface="NimbusRomNo9L-Med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FF311BA-18DA-49F3-BF9E-CDB128920589}"/>
                  </a:ext>
                </a:extLst>
              </p:cNvPr>
              <p:cNvSpPr txBox="1"/>
              <p:nvPr/>
            </p:nvSpPr>
            <p:spPr>
              <a:xfrm>
                <a:off x="1047564" y="1506022"/>
                <a:ext cx="464550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𝑷𝑽𝒂𝒓𝒔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m:rPr>
                          <m:nor/>
                        </m:rPr>
                        <a:rPr lang="en-US" sz="2400"/>
                        <m:t>the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set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of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program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variables</m:t>
                      </m:r>
                    </m:oMath>
                  </m:oMathPara>
                </a14:m>
                <a:endParaRPr lang="en-IL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FF311BA-18DA-49F3-BF9E-CDB1289205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7564" y="1506022"/>
                <a:ext cx="4645502" cy="369332"/>
              </a:xfrm>
              <a:prstGeom prst="rect">
                <a:avLst/>
              </a:prstGeom>
              <a:blipFill>
                <a:blip r:embed="rId3"/>
                <a:stretch>
                  <a:fillRect l="-1181" r="-1050" b="-19672"/>
                </a:stretch>
              </a:blipFill>
            </p:spPr>
            <p:txBody>
              <a:bodyPr/>
              <a:lstStyle/>
              <a:p>
                <a:r>
                  <a:rPr lang="en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2994C9F-0ABD-435C-8BED-FD0900604C2D}"/>
                  </a:ext>
                </a:extLst>
              </p:cNvPr>
              <p:cNvSpPr txBox="1"/>
              <p:nvPr/>
            </p:nvSpPr>
            <p:spPr>
              <a:xfrm>
                <a:off x="1047564" y="1875354"/>
                <a:ext cx="578363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>
                          <a:latin typeface="Cambria Math" panose="02040503050406030204" pitchFamily="18" charset="0"/>
                        </a:rPr>
                        <m:t>𝑭𝒖𝒏𝒄</m:t>
                      </m:r>
                      <m:r>
                        <a:rPr lang="en-US" sz="2400">
                          <a:latin typeface="Cambria Math" panose="02040503050406030204" pitchFamily="18" charset="0"/>
                        </a:rPr>
                        <m:t>:</m:t>
                      </m:r>
                      <m:r>
                        <m:rPr>
                          <m:nor/>
                        </m:rPr>
                        <a:rPr lang="en-US" sz="2400"/>
                        <m:t>the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set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of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function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names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in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a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contract</m:t>
                      </m:r>
                    </m:oMath>
                  </m:oMathPara>
                </a14:m>
                <a:endParaRPr lang="en-IL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2994C9F-0ABD-435C-8BED-FD0900604C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7564" y="1875354"/>
                <a:ext cx="5783635" cy="369332"/>
              </a:xfrm>
              <a:prstGeom prst="rect">
                <a:avLst/>
              </a:prstGeom>
              <a:blipFill>
                <a:blip r:embed="rId4"/>
                <a:stretch>
                  <a:fillRect l="-843" r="-527" b="-10000"/>
                </a:stretch>
              </a:blipFill>
            </p:spPr>
            <p:txBody>
              <a:bodyPr/>
              <a:lstStyle/>
              <a:p>
                <a:r>
                  <a:rPr lang="en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0265A91-ECDD-4D3A-B75E-77242B4B6113}"/>
                  </a:ext>
                </a:extLst>
              </p:cNvPr>
              <p:cNvSpPr txBox="1"/>
              <p:nvPr/>
            </p:nvSpPr>
            <p:spPr>
              <a:xfrm>
                <a:off x="1047564" y="2244686"/>
                <a:ext cx="513121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>
                          <a:latin typeface="Cambria Math" panose="02040503050406030204" pitchFamily="18" charset="0"/>
                        </a:rPr>
                        <m:t>𝑬𝒙𝒑𝒓</m:t>
                      </m:r>
                      <m:r>
                        <a:rPr lang="en-US" sz="2400">
                          <a:latin typeface="Cambria Math" panose="02040503050406030204" pitchFamily="18" charset="0"/>
                        </a:rPr>
                        <m:t>:</m:t>
                      </m:r>
                      <m:r>
                        <m:rPr>
                          <m:nor/>
                        </m:rPr>
                        <a:rPr lang="en-US" sz="2400"/>
                        <m:t>the</m:t>
                      </m:r>
                      <m:r>
                        <m:rPr>
                          <m:nor/>
                        </m:rPr>
                        <a:rPr lang="en-US" sz="2400" b="0" i="0" smtClean="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set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of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conditional</m:t>
                      </m:r>
                      <m:r>
                        <m:rPr>
                          <m:nor/>
                        </m:rPr>
                        <a:rPr lang="en-US" sz="2400"/>
                        <m:t> </m:t>
                      </m:r>
                      <m:r>
                        <m:rPr>
                          <m:nor/>
                        </m:rPr>
                        <a:rPr lang="en-US" sz="2400"/>
                        <m:t>expressions</m:t>
                      </m:r>
                    </m:oMath>
                  </m:oMathPara>
                </a14:m>
                <a:endParaRPr lang="en-IL" sz="2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0265A91-ECDD-4D3A-B75E-77242B4B61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7564" y="2244686"/>
                <a:ext cx="5131212" cy="369332"/>
              </a:xfrm>
              <a:prstGeom prst="rect">
                <a:avLst/>
              </a:prstGeom>
              <a:blipFill>
                <a:blip r:embed="rId5"/>
                <a:stretch>
                  <a:fillRect l="-1544" r="-1306" b="-32787"/>
                </a:stretch>
              </a:blipFill>
            </p:spPr>
            <p:txBody>
              <a:bodyPr/>
              <a:lstStyle/>
              <a:p>
                <a:r>
                  <a:rPr lang="en-IL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>
            <a:extLst>
              <a:ext uri="{FF2B5EF4-FFF2-40B4-BE49-F238E27FC236}">
                <a16:creationId xmlns:a16="http://schemas.microsoft.com/office/drawing/2014/main" id="{2D57E6FF-5F82-444A-B8B1-9D9717598764}"/>
              </a:ext>
            </a:extLst>
          </p:cNvPr>
          <p:cNvGrpSpPr/>
          <p:nvPr/>
        </p:nvGrpSpPr>
        <p:grpSpPr>
          <a:xfrm>
            <a:off x="1047564" y="3016251"/>
            <a:ext cx="5467589" cy="461665"/>
            <a:chOff x="1047564" y="3016251"/>
            <a:chExt cx="5467589" cy="46166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E92D8B07-FFBA-4A1A-BACF-48E86B44E0F0}"/>
                </a:ext>
              </a:extLst>
            </p:cNvPr>
            <p:cNvSpPr txBox="1"/>
            <p:nvPr/>
          </p:nvSpPr>
          <p:spPr>
            <a:xfrm>
              <a:off x="1047564" y="3016251"/>
              <a:ext cx="26810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latin typeface="NimbusRomNo9L-Regu"/>
                </a:rPr>
                <a:t>P</a:t>
              </a:r>
              <a:r>
                <a:rPr lang="en-US" sz="2400" b="1" i="0" strike="noStrike" baseline="0" dirty="0">
                  <a:latin typeface="NimbusRomNo9L-Regu"/>
                </a:rPr>
                <a:t>olicy specification</a:t>
              </a:r>
              <a:r>
                <a:rPr lang="en-US" sz="2400" b="0" i="0" u="none" strike="noStrike" baseline="0" dirty="0">
                  <a:latin typeface="NimbusRomNo9L-Regu"/>
                </a:rPr>
                <a:t>: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TextBox 3">
                  <a:extLst>
                    <a:ext uri="{FF2B5EF4-FFF2-40B4-BE49-F238E27FC236}">
                      <a16:creationId xmlns:a16="http://schemas.microsoft.com/office/drawing/2014/main" id="{0EDFFA83-09C3-48E1-BDC5-56195C63B116}"/>
                    </a:ext>
                  </a:extLst>
                </p:cNvPr>
                <p:cNvSpPr txBox="1"/>
                <p:nvPr/>
              </p:nvSpPr>
              <p:spPr>
                <a:xfrm>
                  <a:off x="3728621" y="3108583"/>
                  <a:ext cx="2786532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⟨"/>
                            <m:endChr m:val="⟩"/>
                            <m:ctrlPr>
                              <a:rPr lang="en-IL" sz="20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𝑆𝑢𝑏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𝑂𝑏𝑗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𝑂𝑝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𝐶𝑜𝑛𝑑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𝑅𝑒𝑠</m:t>
                            </m:r>
                          </m:e>
                        </m:d>
                      </m:oMath>
                    </m:oMathPara>
                  </a14:m>
                  <a:endParaRPr lang="en-IL" sz="2000" dirty="0"/>
                </a:p>
              </p:txBody>
            </p:sp>
          </mc:Choice>
          <mc:Fallback xmlns="">
            <p:sp>
              <p:nvSpPr>
                <p:cNvPr id="4" name="TextBox 3">
                  <a:extLst>
                    <a:ext uri="{FF2B5EF4-FFF2-40B4-BE49-F238E27FC236}">
                      <a16:creationId xmlns:a16="http://schemas.microsoft.com/office/drawing/2014/main" id="{0EDFFA83-09C3-48E1-BDC5-56195C63B11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28621" y="3108583"/>
                  <a:ext cx="2786532" cy="307777"/>
                </a:xfrm>
                <a:prstGeom prst="rect">
                  <a:avLst/>
                </a:prstGeom>
                <a:blipFill>
                  <a:blip r:embed="rId6"/>
                  <a:stretch>
                    <a:fillRect b="-34000"/>
                  </a:stretch>
                </a:blipFill>
              </p:spPr>
              <p:txBody>
                <a:bodyPr/>
                <a:lstStyle/>
                <a:p>
                  <a:r>
                    <a:rPr lang="en-IL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B294FE4-BC1E-4841-97A2-49D2199814D4}"/>
                  </a:ext>
                </a:extLst>
              </p:cNvPr>
              <p:cNvSpPr txBox="1"/>
              <p:nvPr/>
            </p:nvSpPr>
            <p:spPr>
              <a:xfrm>
                <a:off x="1500326" y="3603150"/>
                <a:ext cx="230005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𝑆𝑢𝑏𝑗𝑒𝑐𝑡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𝑆𝑢𝑏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𝑃𝑉𝑎𝑟</m:t>
                      </m:r>
                    </m:oMath>
                  </m:oMathPara>
                </a14:m>
                <a:endParaRPr lang="en-IL" sz="20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B294FE4-BC1E-4841-97A2-49D2199814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0326" y="3603150"/>
                <a:ext cx="2300053" cy="307777"/>
              </a:xfrm>
              <a:prstGeom prst="rect">
                <a:avLst/>
              </a:prstGeom>
              <a:blipFill>
                <a:blip r:embed="rId7"/>
                <a:stretch>
                  <a:fillRect l="-3448" r="-2122" b="-33333"/>
                </a:stretch>
              </a:blipFill>
            </p:spPr>
            <p:txBody>
              <a:bodyPr/>
              <a:lstStyle/>
              <a:p>
                <a:r>
                  <a:rPr lang="en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>
            <a:extLst>
              <a:ext uri="{FF2B5EF4-FFF2-40B4-BE49-F238E27FC236}">
                <a16:creationId xmlns:a16="http://schemas.microsoft.com/office/drawing/2014/main" id="{4061D00A-2707-4D4D-A345-3994750D6609}"/>
              </a:ext>
            </a:extLst>
          </p:cNvPr>
          <p:cNvSpPr/>
          <p:nvPr/>
        </p:nvSpPr>
        <p:spPr>
          <a:xfrm>
            <a:off x="7753166" y="3416360"/>
            <a:ext cx="2749118" cy="1760720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1800" b="0" i="0" u="none" strike="noStrike" baseline="0" dirty="0">
                <a:solidFill>
                  <a:schemeClr val="tx1"/>
                </a:solidFill>
                <a:latin typeface="NimbusRomNo9L-Regu"/>
              </a:rPr>
              <a:t>Indicates </a:t>
            </a:r>
            <a:r>
              <a:rPr lang="en-US" sz="1800" i="0" u="none" strike="noStrike" baseline="0" dirty="0">
                <a:solidFill>
                  <a:schemeClr val="tx1"/>
                </a:solidFill>
                <a:latin typeface="NimbusRomNo9L-Regu"/>
              </a:rPr>
              <a:t>whether the </a:t>
            </a:r>
            <a:r>
              <a:rPr lang="en-US" sz="1800" b="1" i="0" u="none" strike="noStrike" baseline="0" dirty="0">
                <a:solidFill>
                  <a:schemeClr val="tx1"/>
                </a:solidFill>
                <a:latin typeface="NimbusRomNo9L-Regu"/>
              </a:rPr>
              <a:t>interaction</a:t>
            </a:r>
            <a:r>
              <a:rPr lang="en-US" sz="1800" i="0" u="none" strike="noStrike" baseline="0" dirty="0">
                <a:solidFill>
                  <a:schemeClr val="tx1"/>
                </a:solidFill>
                <a:latin typeface="NimbusRomNo9L-Regu"/>
              </a:rPr>
              <a:t> </a:t>
            </a:r>
            <a:r>
              <a:rPr lang="en-US" sz="1800" b="0" i="0" u="none" strike="noStrike" baseline="0" dirty="0">
                <a:solidFill>
                  <a:schemeClr val="tx1"/>
                </a:solidFill>
                <a:latin typeface="NimbusRomNo9L-Regu"/>
              </a:rPr>
              <a:t>between the </a:t>
            </a:r>
            <a:r>
              <a:rPr lang="en-US" sz="1800" b="1" i="0" u="none" strike="noStrike" baseline="0" dirty="0">
                <a:solidFill>
                  <a:schemeClr val="tx1"/>
                </a:solidFill>
                <a:latin typeface="NimbusRomNo9L-Regu"/>
              </a:rPr>
              <a:t>subject</a:t>
            </a:r>
            <a:r>
              <a:rPr lang="en-US" sz="1800" b="0" i="0" u="none" strike="noStrike" baseline="0" dirty="0">
                <a:solidFill>
                  <a:schemeClr val="tx1"/>
                </a:solidFill>
                <a:latin typeface="NimbusRomNo9L-Regu"/>
              </a:rPr>
              <a:t> and </a:t>
            </a:r>
            <a:r>
              <a:rPr lang="en-US" sz="1800" b="1" i="0" u="none" strike="noStrike" baseline="0" dirty="0">
                <a:solidFill>
                  <a:schemeClr val="tx1"/>
                </a:solidFill>
                <a:latin typeface="NimbusRomNo9L-Regu"/>
              </a:rPr>
              <a:t>operation</a:t>
            </a:r>
            <a:r>
              <a:rPr lang="en-US" dirty="0">
                <a:solidFill>
                  <a:schemeClr val="tx1"/>
                </a:solidFill>
                <a:latin typeface="NimbusRomNo9L-Regu"/>
              </a:rPr>
              <a:t> </a:t>
            </a:r>
            <a:r>
              <a:rPr lang="en-US" sz="1800" b="0" i="0" u="none" strike="noStrike" baseline="0" dirty="0">
                <a:solidFill>
                  <a:schemeClr val="tx1"/>
                </a:solidFill>
                <a:latin typeface="NimbusRomNo9L-Regu"/>
              </a:rPr>
              <a:t>as governed by the </a:t>
            </a:r>
            <a:r>
              <a:rPr lang="en-US" sz="1800" b="1" i="0" u="none" strike="noStrike" baseline="0" dirty="0">
                <a:solidFill>
                  <a:schemeClr val="tx1"/>
                </a:solidFill>
                <a:latin typeface="NimbusRomNo9L-Regu"/>
              </a:rPr>
              <a:t>predicates</a:t>
            </a:r>
            <a:r>
              <a:rPr lang="en-US" sz="1800" b="0" i="0" u="none" strike="noStrike" baseline="0" dirty="0">
                <a:solidFill>
                  <a:schemeClr val="tx1"/>
                </a:solidFill>
                <a:latin typeface="NimbusRomNo9L-Regu"/>
              </a:rPr>
              <a:t> is </a:t>
            </a:r>
            <a:r>
              <a:rPr lang="en-US" sz="1800" b="1" i="0" u="none" strike="noStrike" baseline="0" dirty="0">
                <a:solidFill>
                  <a:schemeClr val="tx1"/>
                </a:solidFill>
                <a:latin typeface="NimbusRomNo9L-Regu"/>
              </a:rPr>
              <a:t>permitted</a:t>
            </a:r>
            <a:r>
              <a:rPr lang="en-US" sz="1800" b="0" i="0" u="none" strike="noStrike" baseline="0" dirty="0">
                <a:solidFill>
                  <a:schemeClr val="tx1"/>
                </a:solidFill>
                <a:latin typeface="NimbusRomNo9L-Regu"/>
              </a:rPr>
              <a:t> or constitutes a </a:t>
            </a:r>
            <a:r>
              <a:rPr lang="en-US" sz="1800" b="1" i="0" u="none" strike="noStrike" baseline="0" dirty="0">
                <a:solidFill>
                  <a:schemeClr val="tx1"/>
                </a:solidFill>
                <a:latin typeface="NimbusRomNo9L-Regu"/>
              </a:rPr>
              <a:t>violation</a:t>
            </a:r>
            <a:endParaRPr lang="en-IL" b="1" dirty="0">
              <a:solidFill>
                <a:schemeClr val="tx1"/>
              </a:solidFill>
              <a:latin typeface="NimbusRomNo9L-Regu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9A129B0-57FF-46B4-8813-42FD7B13D4A7}"/>
                  </a:ext>
                </a:extLst>
              </p:cNvPr>
              <p:cNvSpPr txBox="1"/>
              <p:nvPr/>
            </p:nvSpPr>
            <p:spPr>
              <a:xfrm>
                <a:off x="1500325" y="3972481"/>
                <a:ext cx="217053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𝑂𝑏𝑗𝑒𝑐𝑡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𝑂𝑏𝑗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𝑃𝑉𝑎𝑟</m:t>
                      </m:r>
                    </m:oMath>
                  </m:oMathPara>
                </a14:m>
                <a:endParaRPr lang="en-IL" sz="20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9A129B0-57FF-46B4-8813-42FD7B13D4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0325" y="3972481"/>
                <a:ext cx="2170531" cy="307777"/>
              </a:xfrm>
              <a:prstGeom prst="rect">
                <a:avLst/>
              </a:prstGeom>
              <a:blipFill>
                <a:blip r:embed="rId8"/>
                <a:stretch>
                  <a:fillRect l="-3652" r="-2247" b="-34000"/>
                </a:stretch>
              </a:blipFill>
            </p:spPr>
            <p:txBody>
              <a:bodyPr/>
              <a:lstStyle/>
              <a:p>
                <a:r>
                  <a:rPr lang="en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E7EDE44-D317-4AFC-9C77-E42BDBDBAEDB}"/>
                  </a:ext>
                </a:extLst>
              </p:cNvPr>
              <p:cNvSpPr txBox="1"/>
              <p:nvPr/>
            </p:nvSpPr>
            <p:spPr>
              <a:xfrm>
                <a:off x="1500325" y="4341812"/>
                <a:ext cx="607429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𝑂𝑝𝑒𝑟𝑎𝑡𝑖𝑜𝑛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𝑂𝑝</m:t>
                      </m:r>
                      <m:box>
                        <m:box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box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≔</m:t>
                          </m:r>
                        </m:e>
                      </m:box>
                      <m:d>
                        <m:dPr>
                          <m:begChr m:val="⟨"/>
                          <m:endChr m:val="⟩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𝑡𝑟𝑖𝑔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𝐹𝑢𝑛𝑐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𝑡𝑟𝑖𝑔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𝑝𝑟𝑒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𝑝𝑜𝑠𝑡</m:t>
                          </m:r>
                        </m:e>
                      </m:d>
                    </m:oMath>
                  </m:oMathPara>
                </a14:m>
                <a:endParaRPr lang="en-IL" sz="20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E7EDE44-D317-4AFC-9C77-E42BDBDBAE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0325" y="4341812"/>
                <a:ext cx="6074292" cy="307777"/>
              </a:xfrm>
              <a:prstGeom prst="rect">
                <a:avLst/>
              </a:prstGeom>
              <a:blipFill>
                <a:blip r:embed="rId9"/>
                <a:stretch>
                  <a:fillRect l="-1003" b="-33333"/>
                </a:stretch>
              </a:blipFill>
            </p:spPr>
            <p:txBody>
              <a:bodyPr/>
              <a:lstStyle/>
              <a:p>
                <a:r>
                  <a:rPr lang="en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CCCAF3D-FF72-460A-AB57-E7E83A9A28D6}"/>
                  </a:ext>
                </a:extLst>
              </p:cNvPr>
              <p:cNvSpPr txBox="1"/>
              <p:nvPr/>
            </p:nvSpPr>
            <p:spPr>
              <a:xfrm>
                <a:off x="1500325" y="5080474"/>
                <a:ext cx="139384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𝑅𝑒𝑠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</m:e>
                      </m:d>
                    </m:oMath>
                  </m:oMathPara>
                </a14:m>
                <a:endParaRPr lang="en-IL" sz="20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CCCAF3D-FF72-460A-AB57-E7E83A9A28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0325" y="5080474"/>
                <a:ext cx="1393843" cy="307777"/>
              </a:xfrm>
              <a:prstGeom prst="rect">
                <a:avLst/>
              </a:prstGeom>
              <a:blipFill>
                <a:blip r:embed="rId10"/>
                <a:stretch>
                  <a:fillRect l="-3493" b="-5882"/>
                </a:stretch>
              </a:blipFill>
            </p:spPr>
            <p:txBody>
              <a:bodyPr/>
              <a:lstStyle/>
              <a:p>
                <a:r>
                  <a:rPr lang="en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BB5FB91-894A-4489-9BBD-00AD468EC112}"/>
                  </a:ext>
                </a:extLst>
              </p:cNvPr>
              <p:cNvSpPr txBox="1"/>
              <p:nvPr/>
            </p:nvSpPr>
            <p:spPr>
              <a:xfrm>
                <a:off x="1500325" y="4711143"/>
                <a:ext cx="271420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𝐶𝑜𝑛𝑑𝑖𝑡𝑖𝑜𝑛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𝐶𝑜𝑛𝑑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𝐸𝑥𝑝𝑟</m:t>
                      </m:r>
                    </m:oMath>
                  </m:oMathPara>
                </a14:m>
                <a:endParaRPr lang="en-IL" sz="20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BB5FB91-894A-4489-9BBD-00AD468EC1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0325" y="4711143"/>
                <a:ext cx="2714205" cy="307777"/>
              </a:xfrm>
              <a:prstGeom prst="rect">
                <a:avLst/>
              </a:prstGeom>
              <a:blipFill>
                <a:blip r:embed="rId11"/>
                <a:stretch>
                  <a:fillRect l="-1798" r="-2472" b="-34000"/>
                </a:stretch>
              </a:blipFill>
            </p:spPr>
            <p:txBody>
              <a:bodyPr/>
              <a:lstStyle/>
              <a:p>
                <a:r>
                  <a:rPr lang="en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8543606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7CBD0C-6EB0-4728-B165-601B04689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NimbusRomNo9L-Medi"/>
              </a:rPr>
              <a:t>Soundness - proof</a:t>
            </a:r>
            <a:endParaRPr lang="en-IL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B750FA-AB18-4733-AB42-6E23E51E55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>
              <a:lnSpc>
                <a:spcPct val="150000"/>
              </a:lnSpc>
            </a:pPr>
            <a:r>
              <a:rPr lang="en-US" sz="2400" b="0" i="0" u="none" strike="noStrike" baseline="0" dirty="0">
                <a:latin typeface="NimbusRomNo9L-Regu"/>
              </a:rPr>
              <a:t>Transformation from Solidity to abstract language</a:t>
            </a:r>
          </a:p>
          <a:p>
            <a:pPr algn="l">
              <a:lnSpc>
                <a:spcPct val="150000"/>
              </a:lnSpc>
            </a:pPr>
            <a:r>
              <a:rPr lang="en-US" sz="2400" b="0" i="0" u="none" strike="noStrike" baseline="0" dirty="0">
                <a:latin typeface="NimbusRomNo9L-Regu"/>
              </a:rPr>
              <a:t>Effect of Taint analysis on soundness</a:t>
            </a:r>
          </a:p>
          <a:p>
            <a:pPr algn="l">
              <a:lnSpc>
                <a:spcPct val="150000"/>
              </a:lnSpc>
            </a:pPr>
            <a:r>
              <a:rPr lang="en-US" sz="2400" b="0" i="0" u="none" strike="noStrike" baseline="0" dirty="0">
                <a:latin typeface="NimbusRomNo9L-Regu"/>
              </a:rPr>
              <a:t>Semantic interpretation of Policy Confirmation</a:t>
            </a:r>
          </a:p>
          <a:p>
            <a:pPr>
              <a:lnSpc>
                <a:spcPct val="150000"/>
              </a:lnSpc>
            </a:pPr>
            <a:r>
              <a:rPr lang="en-US" sz="2400" b="0" i="0" u="none" strike="noStrike" baseline="0" dirty="0">
                <a:latin typeface="NimbusRomNo9L-Regu"/>
              </a:rPr>
              <a:t>Assertion Safety in a </a:t>
            </a:r>
            <a:r>
              <a:rPr lang="en-US" sz="2400" dirty="0">
                <a:latin typeface="NimbusRomNo9L-Regu"/>
              </a:rPr>
              <a:t>program implies Policy Confirmation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NimbusRomNo9L-Regu"/>
              </a:rPr>
              <a:t>Soundness via over-approximation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NimbusRomNo9L-Regu"/>
              </a:rPr>
              <a:t>Soundness of methodology</a:t>
            </a:r>
          </a:p>
          <a:p>
            <a:pPr algn="l">
              <a:lnSpc>
                <a:spcPct val="150000"/>
              </a:lnSpc>
            </a:pPr>
            <a:endParaRPr lang="en-IL" sz="2400" dirty="0"/>
          </a:p>
        </p:txBody>
      </p:sp>
    </p:spTree>
    <p:extLst>
      <p:ext uri="{BB962C8B-B14F-4D97-AF65-F5344CB8AC3E}">
        <p14:creationId xmlns:p14="http://schemas.microsoft.com/office/powerpoint/2010/main" val="134848987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1B133-BFBB-47CF-A548-587F7037D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0" i="0" u="none" strike="noStrike" baseline="0" dirty="0">
                <a:latin typeface="NimbusRomNo9L-Regu"/>
              </a:rPr>
              <a:t>Transformation from Solidity to abstract</a:t>
            </a:r>
            <a:endParaRPr lang="en-IL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DEC73E-615D-4492-93C1-644F420471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400" b="0" i="0" u="none" strike="noStrike" baseline="0" dirty="0">
                <a:latin typeface="NimbusRomNo9L-Regu"/>
              </a:rPr>
              <a:t>Solidity maps semantically to the abstract language that was presented.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NimbusRomNo9L-Regu"/>
              </a:rPr>
              <a:t>The translation preserves the semantic behavior.</a:t>
            </a:r>
            <a:endParaRPr lang="en-IL" sz="2400" dirty="0"/>
          </a:p>
        </p:txBody>
      </p:sp>
    </p:spTree>
    <p:extLst>
      <p:ext uri="{BB962C8B-B14F-4D97-AF65-F5344CB8AC3E}">
        <p14:creationId xmlns:p14="http://schemas.microsoft.com/office/powerpoint/2010/main" val="371552500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1B133-BFBB-47CF-A548-587F7037D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0" i="0" u="none" strike="noStrike" baseline="0" dirty="0">
                <a:latin typeface="NimbusRomNo9L-Regu"/>
              </a:rPr>
              <a:t>Effect of Taint Analysis on soundness</a:t>
            </a:r>
            <a:endParaRPr lang="en-IL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DEC73E-615D-4492-93C1-644F420471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latin typeface="NimbusRomNo9L-Regu"/>
              </a:rPr>
              <a:t>The Taint Analysis determine the location to put asserts in the code.</a:t>
            </a:r>
            <a:endParaRPr lang="en-US" sz="2400" b="0" i="0" u="none" strike="noStrike" baseline="0" dirty="0">
              <a:latin typeface="NimbusRomNo9L-Regu"/>
            </a:endParaRPr>
          </a:p>
          <a:p>
            <a:pPr>
              <a:lnSpc>
                <a:spcPct val="150000"/>
              </a:lnSpc>
            </a:pPr>
            <a:r>
              <a:rPr lang="en-US" sz="2400" dirty="0">
                <a:latin typeface="NimbusRomNo9L-Regu"/>
              </a:rPr>
              <a:t>Put these asserts may introduce False Positive, but not False Negative</a:t>
            </a:r>
            <a:endParaRPr lang="en-IL" sz="2400" dirty="0"/>
          </a:p>
        </p:txBody>
      </p:sp>
    </p:spTree>
    <p:extLst>
      <p:ext uri="{BB962C8B-B14F-4D97-AF65-F5344CB8AC3E}">
        <p14:creationId xmlns:p14="http://schemas.microsoft.com/office/powerpoint/2010/main" val="328227276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1B133-BFBB-47CF-A548-587F7037D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924713" cy="1325563"/>
          </a:xfrm>
        </p:spPr>
        <p:txBody>
          <a:bodyPr>
            <a:normAutofit/>
          </a:bodyPr>
          <a:lstStyle/>
          <a:p>
            <a:r>
              <a:rPr lang="en-US" sz="3200" b="0" i="0" u="none" strike="noStrike" baseline="0" dirty="0">
                <a:latin typeface="NimbusRomNo9L-Regu"/>
              </a:rPr>
              <a:t>Semantic interpretation of Policy Confirmation</a:t>
            </a:r>
            <a:endParaRPr lang="en-IL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8DEC73E-615D-4492-93C1-644F4204717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algn="l"/>
                <a:r>
                  <a:rPr lang="en-US" sz="2400" dirty="0">
                    <a:latin typeface="NimbusRomNo9L-Regu"/>
                  </a:rPr>
                  <a:t>Policies are restricted to quantifier-free FOL.</a:t>
                </a:r>
              </a:p>
              <a:p>
                <a:pPr algn="l"/>
                <a:r>
                  <a:rPr lang="en-US" sz="2400" dirty="0">
                    <a:latin typeface="NimbusRomNo9L-Regu"/>
                  </a:rPr>
                  <a:t>Policy confirmation can be reduced to a state reachability problem.</a:t>
                </a:r>
              </a:p>
              <a:p>
                <a:r>
                  <a:rPr lang="en-US" sz="2400" dirty="0">
                    <a:latin typeface="NimbusRomNo9L-Regu"/>
                  </a:rPr>
                  <a:t>Formally: a policy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US" sz="2400" dirty="0">
                    <a:latin typeface="NimbusRomNo9L-Regu"/>
                  </a:rPr>
                  <a:t> holds on a program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2400" dirty="0">
                    <a:latin typeface="NimbusRomNo9L-Regu"/>
                  </a:rPr>
                  <a:t>, when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⊨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US" sz="2400" dirty="0">
                    <a:latin typeface="NimbusRomNo9L-Regu"/>
                  </a:rPr>
                  <a:t>, where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2400" dirty="0">
                    <a:latin typeface="NimbusRomNo9L-Regu"/>
                  </a:rPr>
                  <a:t> is formal representation of the program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2400" dirty="0">
                    <a:latin typeface="NimbusRomNo9L-Regu"/>
                  </a:rPr>
                  <a:t> as a state-transitioning finite automation.</a:t>
                </a:r>
              </a:p>
              <a:p>
                <a:pPr marL="0" indent="0" algn="l">
                  <a:buNone/>
                </a:pPr>
                <a:endParaRPr lang="en-IL" sz="2400" dirty="0">
                  <a:latin typeface="NimbusRomNo9L-Regu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8DEC73E-615D-4492-93C1-644F4204717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1961"/>
                </a:stretch>
              </a:blipFill>
            </p:spPr>
            <p:txBody>
              <a:bodyPr/>
              <a:lstStyle/>
              <a:p>
                <a:r>
                  <a:rPr lang="en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0079288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1B133-BFBB-47CF-A548-587F7037D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924713" cy="1325563"/>
          </a:xfrm>
        </p:spPr>
        <p:txBody>
          <a:bodyPr>
            <a:normAutofit/>
          </a:bodyPr>
          <a:lstStyle/>
          <a:p>
            <a:r>
              <a:rPr lang="en-US" sz="3200" b="0" i="0" u="none" strike="noStrike" baseline="0" dirty="0">
                <a:latin typeface="NimbusRomNo9L-Regu"/>
              </a:rPr>
              <a:t>Assertion Safety in a </a:t>
            </a:r>
            <a:r>
              <a:rPr lang="en-US" sz="3200" dirty="0">
                <a:latin typeface="NimbusRomNo9L-Regu"/>
              </a:rPr>
              <a:t>program implies Policy Confirmation</a:t>
            </a:r>
            <a:endParaRPr lang="en-IL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8DEC73E-615D-4492-93C1-644F4204717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2400" dirty="0">
                    <a:latin typeface="NimbusRomNo9L-Regu"/>
                  </a:rPr>
                  <a:t>Consider a program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acc>
                  </m:oMath>
                </a14:m>
                <a:r>
                  <a:rPr lang="en-US" sz="2400" dirty="0">
                    <a:latin typeface="NimbusRomNo9L-Regu"/>
                  </a:rPr>
                  <a:t> to a Solidity program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2400" dirty="0">
                    <a:latin typeface="NimbusRomNo9L-Regu"/>
                  </a:rPr>
                  <a:t> in abstract language without any </a:t>
                </a:r>
                <a:r>
                  <a:rPr lang="en-US" sz="2400" i="1" dirty="0">
                    <a:latin typeface="NimbusRomNo9L-Regu"/>
                  </a:rPr>
                  <a:t>assert</a:t>
                </a:r>
                <a:r>
                  <a:rPr lang="en-US" sz="2400" dirty="0">
                    <a:latin typeface="NimbusRomNo9L-Regu"/>
                  </a:rPr>
                  <a:t>s of </a:t>
                </a:r>
                <a:r>
                  <a:rPr lang="en-US" sz="2400" i="1" dirty="0">
                    <a:latin typeface="NimbusRomNo9L-Regu"/>
                  </a:rPr>
                  <a:t>havoc</a:t>
                </a:r>
                <a:r>
                  <a:rPr lang="en-US" sz="2400" dirty="0">
                    <a:latin typeface="NimbusRomNo9L-Regu"/>
                  </a:rPr>
                  <a:t>s</a:t>
                </a:r>
              </a:p>
              <a:p>
                <a:r>
                  <a:rPr lang="en-US" sz="2400" dirty="0">
                    <a:latin typeface="NimbusRomNo9L-Regu"/>
                  </a:rPr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acc>
                          <m:accPr>
                            <m:chr m:val="̂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</m:acc>
                      </m:sub>
                    </m:sSub>
                  </m:oMath>
                </a14:m>
                <a:r>
                  <a:rPr lang="en-US" sz="2400" dirty="0">
                    <a:latin typeface="NimbusRomNo9L-Regu"/>
                  </a:rPr>
                  <a:t> be the set of behaviors of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acc>
                  </m:oMath>
                </a14:m>
                <a:r>
                  <a:rPr lang="en-US" sz="2400" dirty="0">
                    <a:latin typeface="NimbusRomNo9L-Regu"/>
                  </a:rPr>
                  <a:t>:</a:t>
                </a:r>
              </a:p>
              <a:p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r>
                  <a:rPr lang="en-US" sz="2400" dirty="0">
                    <a:latin typeface="NimbusRomNo9L-Regu"/>
                  </a:rPr>
                  <a:t> is the set of initial states</a:t>
                </a: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𝑅𝑒𝑎𝑐h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>
                    <a:latin typeface="NimbusRomNo9L-Regu"/>
                  </a:rPr>
                  <a:t> is true </a:t>
                </a:r>
                <a:r>
                  <a:rPr lang="en-US" sz="2400" dirty="0" err="1">
                    <a:latin typeface="NimbusRomNo9L-Regu"/>
                  </a:rPr>
                  <a:t>iff</a:t>
                </a:r>
                <a:r>
                  <a:rPr lang="en-US" sz="2400" dirty="0">
                    <a:latin typeface="NimbusRomNo9L-Regu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𝑠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endParaRPr lang="en-US" sz="2400" dirty="0">
                  <a:latin typeface="NimbusRomNo9L-Regu"/>
                </a:endParaRPr>
              </a:p>
              <a:p>
                <a:r>
                  <a:rPr lang="en-US" sz="2400" dirty="0">
                    <a:latin typeface="NimbusRomNo9L-Regu"/>
                  </a:rPr>
                  <a:t>Consider the translation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acc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̂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</m:acc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where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̂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</m:acc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sz="2400" dirty="0">
                    <a:latin typeface="NimbusRomNo9L-Regu"/>
                  </a:rPr>
                  <a:t> has </a:t>
                </a:r>
                <a:r>
                  <a:rPr lang="en-US" sz="2400" i="1" dirty="0">
                    <a:latin typeface="NimbusRomNo9L-Regu"/>
                  </a:rPr>
                  <a:t>assert</a:t>
                </a:r>
                <a:r>
                  <a:rPr lang="en-US" sz="2400" dirty="0">
                    <a:latin typeface="NimbusRomNo9L-Regu"/>
                  </a:rPr>
                  <a:t>s inserted according the rules of the policy</a:t>
                </a:r>
              </a:p>
              <a:p>
                <a:endParaRPr lang="en-IL" sz="2400" dirty="0">
                  <a:latin typeface="NimbusRomNo9L-Regu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8DEC73E-615D-4492-93C1-644F4204717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1681"/>
                </a:stretch>
              </a:blipFill>
            </p:spPr>
            <p:txBody>
              <a:bodyPr/>
              <a:lstStyle/>
              <a:p>
                <a:r>
                  <a:rPr lang="en-IL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3A67A4B2-F5E0-4E75-835E-2FB33B27321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2036" b="15750"/>
          <a:stretch/>
        </p:blipFill>
        <p:spPr>
          <a:xfrm>
            <a:off x="5658711" y="2705878"/>
            <a:ext cx="3907681" cy="279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01463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1B133-BFBB-47CF-A548-587F7037D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924713" cy="1325563"/>
          </a:xfrm>
        </p:spPr>
        <p:txBody>
          <a:bodyPr>
            <a:normAutofit/>
          </a:bodyPr>
          <a:lstStyle/>
          <a:p>
            <a:r>
              <a:rPr lang="en-US" sz="3200" b="0" i="0" u="none" strike="noStrike" baseline="0" dirty="0">
                <a:latin typeface="NimbusRomNo9L-Regu"/>
              </a:rPr>
              <a:t>Assertion Safety in a </a:t>
            </a:r>
            <a:r>
              <a:rPr lang="en-US" sz="3200" dirty="0">
                <a:latin typeface="NimbusRomNo9L-Regu"/>
              </a:rPr>
              <a:t>program implies Policy Confirmation</a:t>
            </a:r>
            <a:endParaRPr lang="en-IL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8DEC73E-615D-4492-93C1-644F4204717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u="sng" dirty="0">
                    <a:latin typeface="NimbusRomNo9L-Regu"/>
                  </a:rPr>
                  <a:t>Lemma</a:t>
                </a:r>
                <a:r>
                  <a:rPr lang="en-US" sz="2400" dirty="0">
                    <a:latin typeface="NimbusRomNo9L-Regu"/>
                  </a:rPr>
                  <a:t>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𝐴𝑠𝑠𝑒𝑟𝑡𝑖𝑜𝑛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𝑠𝑎𝑓𝑒𝑡𝑦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𝑖𝑛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̂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</m:acc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⟺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𝐴𝑠𝑠𝑒𝑟𝑡𝑖𝑜𝑛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𝑠𝑎𝑓𝑒𝑡𝑦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acc>
                  </m:oMath>
                </a14:m>
                <a:endParaRPr lang="en-US" sz="2400" dirty="0">
                  <a:latin typeface="NimbusRomNo9L-Regu"/>
                </a:endParaRPr>
              </a:p>
              <a:p>
                <a:pPr marL="0" indent="0">
                  <a:buNone/>
                </a:pPr>
                <a:endParaRPr lang="en-US" sz="2400" dirty="0">
                  <a:latin typeface="NimbusRomNo9L-Regu"/>
                </a:endParaRPr>
              </a:p>
              <a:p>
                <a:pPr marL="0" indent="0">
                  <a:buNone/>
                </a:pPr>
                <a:r>
                  <a:rPr lang="en-US" sz="2400" u="sng" dirty="0">
                    <a:latin typeface="NimbusRomNo9L-Regu"/>
                  </a:rPr>
                  <a:t>Proof</a:t>
                </a:r>
                <a:r>
                  <a:rPr lang="en-US" sz="2400" dirty="0">
                    <a:latin typeface="NimbusRomNo9L-Regu"/>
                  </a:rPr>
                  <a:t>: The semantic rule for the </a:t>
                </a:r>
                <a:r>
                  <a:rPr lang="en-US" sz="2400" i="1" dirty="0">
                    <a:latin typeface="NimbusRomNo9L-Regu"/>
                  </a:rPr>
                  <a:t>assert </a:t>
                </a:r>
                <a:r>
                  <a:rPr lang="en-US" sz="2400" dirty="0">
                    <a:latin typeface="NimbusRomNo9L-Regu"/>
                  </a:rPr>
                  <a:t>change only the program counter and have no effect on the data state. Thus,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acc>
                          <m:accPr>
                            <m:chr m:val="̂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</m:acc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̂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e>
                            </m:acc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sub>
                    </m:sSub>
                  </m:oMath>
                </a14:m>
                <a:r>
                  <a:rPr lang="en-US" sz="2400" i="1" dirty="0">
                    <a:latin typeface="NimbusRomNo9L-Regu"/>
                  </a:rPr>
                  <a:t>, </a:t>
                </a:r>
                <a:r>
                  <a:rPr lang="en-US" sz="2400" dirty="0">
                    <a:latin typeface="NimbusRomNo9L-Regu"/>
                  </a:rPr>
                  <a:t>which implies the assertion safety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̂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</m:acc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sz="2400" dirty="0">
                    <a:latin typeface="NimbusRomNo9L-Regu"/>
                  </a:rPr>
                  <a:t> and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acc>
                  </m:oMath>
                </a14:m>
                <a:r>
                  <a:rPr lang="en-US" sz="2400" dirty="0">
                    <a:latin typeface="NimbusRomNo9L-Regu"/>
                  </a:rPr>
                  <a:t>.</a:t>
                </a:r>
                <a:endParaRPr lang="en-IL" sz="2400" dirty="0">
                  <a:latin typeface="NimbusRomNo9L-Regu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8DEC73E-615D-4492-93C1-644F4204717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28" t="-1681" r="-2551"/>
                </a:stretch>
              </a:blipFill>
            </p:spPr>
            <p:txBody>
              <a:bodyPr/>
              <a:lstStyle/>
              <a:p>
                <a:r>
                  <a:rPr lang="en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5423379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1B133-BFBB-47CF-A548-587F7037D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924713" cy="1325563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NimbusRomNo9L-Regu"/>
              </a:rPr>
              <a:t>Soundness via over-approximation</a:t>
            </a:r>
            <a:endParaRPr lang="en-IL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8DEC73E-615D-4492-93C1-644F4204717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dirty="0">
                    <a:latin typeface="NimbusRomNo9L-Regu"/>
                  </a:rPr>
                  <a:t>Consider the translation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̂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</m:acc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𝑡𝑜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̂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</m:acc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′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sz="2400" dirty="0">
                    <a:latin typeface="NimbusRomNo9L-Regu"/>
                  </a:rPr>
                  <a:t>, where definition of global variables is replaced by </a:t>
                </a:r>
                <a:r>
                  <a:rPr lang="en-US" sz="2400" i="1" dirty="0">
                    <a:latin typeface="NimbusRomNo9L-Regu"/>
                  </a:rPr>
                  <a:t>havoc</a:t>
                </a:r>
                <a:r>
                  <a:rPr lang="en-US" sz="2400" dirty="0">
                    <a:latin typeface="NimbusRomNo9L-Regu"/>
                  </a:rPr>
                  <a:t> statement.</a:t>
                </a:r>
              </a:p>
              <a:p>
                <a:pPr marL="0" indent="0">
                  <a:buNone/>
                </a:pPr>
                <a:endParaRPr lang="en-US" sz="2400" dirty="0">
                  <a:latin typeface="NimbusRomNo9L-Regu"/>
                </a:endParaRPr>
              </a:p>
              <a:p>
                <a:pPr marL="0" indent="0">
                  <a:buNone/>
                </a:pPr>
                <a:r>
                  <a:rPr lang="en-US" sz="2400" u="sng" dirty="0">
                    <a:latin typeface="NimbusRomNo9L-Regu"/>
                  </a:rPr>
                  <a:t>Lemma</a:t>
                </a:r>
                <a:r>
                  <a:rPr lang="en-US" sz="2400" dirty="0">
                    <a:latin typeface="NimbusRomNo9L-Regu"/>
                  </a:rPr>
                  <a:t>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𝐴𝑠𝑠𝑒𝑟𝑡𝑖𝑜𝑛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𝑠𝑎𝑓𝑒𝑡𝑦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𝑖𝑛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̂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</m:acc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′′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𝐴𝑠𝑠𝑒𝑟𝑡𝑖𝑜𝑛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𝑠𝑎𝑓𝑒𝑡𝑦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̂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</m:acc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endParaRPr lang="en-US" sz="2400" dirty="0">
                  <a:latin typeface="NimbusRomNo9L-Regu"/>
                </a:endParaRPr>
              </a:p>
              <a:p>
                <a:pPr marL="0" indent="0">
                  <a:buNone/>
                </a:pPr>
                <a:endParaRPr lang="en-US" sz="2400" dirty="0">
                  <a:latin typeface="NimbusRomNo9L-Regu"/>
                </a:endParaRPr>
              </a:p>
              <a:p>
                <a:pPr marL="0" indent="0">
                  <a:buNone/>
                </a:pPr>
                <a:r>
                  <a:rPr lang="en-US" sz="2400" u="sng" dirty="0">
                    <a:latin typeface="NimbusRomNo9L-Regu"/>
                  </a:rPr>
                  <a:t>Proof</a:t>
                </a:r>
                <a:r>
                  <a:rPr lang="en-US" sz="2400" dirty="0">
                    <a:latin typeface="NimbusRomNo9L-Regu"/>
                  </a:rPr>
                  <a:t>: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h𝑎𝑣𝑜𝑐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>
                    <a:latin typeface="NimbusRomNo9L-Regu"/>
                  </a:rPr>
                  <a:t> expend the domain of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NimbusRomNo9L-Regu"/>
                  </a:rPr>
                  <a:t>. Thus,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̂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e>
                            </m:acc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sub>
                    </m:sSub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⊆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̂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e>
                            </m:acc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sub>
                    </m:sSub>
                  </m:oMath>
                </a14:m>
                <a:r>
                  <a:rPr lang="en-US" sz="2400" dirty="0">
                    <a:latin typeface="NimbusRomNo9L-Regu"/>
                  </a:rPr>
                  <a:t> which implies the lemma</a:t>
                </a:r>
              </a:p>
              <a:p>
                <a:pPr marL="0" indent="0">
                  <a:buNone/>
                </a:pPr>
                <a:endParaRPr lang="en-US" sz="2400" dirty="0">
                  <a:latin typeface="NimbusRomNo9L-Regu"/>
                </a:endParaRPr>
              </a:p>
              <a:p>
                <a:pPr marL="0" indent="0">
                  <a:buNone/>
                </a:pPr>
                <a:r>
                  <a:rPr lang="en-US" sz="2400" dirty="0">
                    <a:latin typeface="NimbusRomNo9L-Regu"/>
                  </a:rPr>
                  <a:t>From the 2 lemmas we can proof that: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𝐴𝑠𝑠𝑒𝑟𝑡𝑖𝑜𝑛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𝑠𝑎𝑓𝑒𝑡𝑦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𝑖𝑛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′′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𝐴𝑠𝑠𝑒𝑟𝑡𝑖𝑜𝑛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𝑠𝑎𝑓𝑒𝑡𝑦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endParaRPr lang="en-US" sz="2400" dirty="0">
                  <a:latin typeface="NimbusRomNo9L-Regu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8DEC73E-615D-4492-93C1-644F4204717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28" t="-1681"/>
                </a:stretch>
              </a:blipFill>
            </p:spPr>
            <p:txBody>
              <a:bodyPr/>
              <a:lstStyle/>
              <a:p>
                <a:r>
                  <a:rPr lang="en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6751269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1B133-BFBB-47CF-A548-587F7037D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924713" cy="1325563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NimbusRomNo9L-Regu"/>
              </a:rPr>
              <a:t>Soundness of methodology</a:t>
            </a:r>
            <a:endParaRPr lang="en-IL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8DEC73E-615D-4492-93C1-644F4204717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1" y="1497151"/>
                <a:ext cx="10515600" cy="4351338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dirty="0">
                    <a:latin typeface="NimbusRomNo9L-Regu"/>
                  </a:rPr>
                  <a:t>Translate the over-approximate program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′′</m:t>
                        </m:r>
                      </m:sup>
                    </m:sSup>
                  </m:oMath>
                </a14:m>
                <a:r>
                  <a:rPr lang="en-US" sz="2400" dirty="0">
                    <a:latin typeface="NimbusRomNo9L-Regu"/>
                  </a:rPr>
                  <a:t> to LLVM:</a:t>
                </a:r>
              </a:p>
              <a:p>
                <a:pPr marL="0" indent="0">
                  <a:buNone/>
                </a:pPr>
                <a:endParaRPr lang="en-IL" sz="2400" dirty="0">
                  <a:latin typeface="NimbusRomNo9L-Regu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8DEC73E-615D-4492-93C1-644F4204717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1" y="1497151"/>
                <a:ext cx="10515600" cy="4351338"/>
              </a:xfrm>
              <a:blipFill>
                <a:blip r:embed="rId2"/>
                <a:stretch>
                  <a:fillRect l="-928" t="-1964"/>
                </a:stretch>
              </a:blipFill>
            </p:spPr>
            <p:txBody>
              <a:bodyPr/>
              <a:lstStyle/>
              <a:p>
                <a:r>
                  <a:rPr lang="en-IL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B2872F0E-53AE-4650-8D2B-EFE0413355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915" y="2042008"/>
            <a:ext cx="5705845" cy="380648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DA35F62-A8F1-483A-8E7F-21355E0135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4046" y="2588196"/>
            <a:ext cx="5337550" cy="2515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99052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9EF810-9EC6-4BCF-930F-DA52A625D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i="0" u="none" strike="noStrike" baseline="0" dirty="0">
                <a:latin typeface="NimbusRomNo9L-Regu"/>
              </a:rPr>
              <a:t>IMPLEMENTATION</a:t>
            </a:r>
            <a:endParaRPr lang="en-IL" sz="32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C334B3-1D37-43AF-AC6A-9571B24131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400" dirty="0"/>
              <a:t>The policy builder: 500 Lines Of Code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The translator from Solidity to LLVM: 3000 Lines Of Code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The code was written on C++ using the </a:t>
            </a:r>
            <a:r>
              <a:rPr lang="en-US" sz="2400" i="1" dirty="0"/>
              <a:t>Abstract Syntax Tree (AST) </a:t>
            </a:r>
            <a:r>
              <a:rPr lang="en-US" sz="2400" dirty="0"/>
              <a:t>derived from the Solidity compiler </a:t>
            </a:r>
            <a:r>
              <a:rPr lang="en-US" sz="2400" i="1" dirty="0" err="1"/>
              <a:t>solc</a:t>
            </a:r>
            <a:endParaRPr lang="en-US" sz="2400" i="1" dirty="0"/>
          </a:p>
          <a:p>
            <a:pPr>
              <a:lnSpc>
                <a:spcPct val="150000"/>
              </a:lnSpc>
            </a:pPr>
            <a:r>
              <a:rPr lang="en-US" sz="2400" dirty="0"/>
              <a:t>Verifier: Verifiers that are already work with LLVM like SMACK, </a:t>
            </a:r>
            <a:r>
              <a:rPr lang="en-US" sz="2400" dirty="0" err="1"/>
              <a:t>Seahorn</a:t>
            </a:r>
            <a:endParaRPr lang="en-IL" sz="2400" dirty="0"/>
          </a:p>
        </p:txBody>
      </p:sp>
    </p:spTree>
    <p:extLst>
      <p:ext uri="{BB962C8B-B14F-4D97-AF65-F5344CB8AC3E}">
        <p14:creationId xmlns:p14="http://schemas.microsoft.com/office/powerpoint/2010/main" val="424730374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FEE831-536E-4B0E-A718-333C8B431C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>
                <a:latin typeface="NimbusRomNo9L-Regu"/>
              </a:rPr>
              <a:t>End-to-End Example</a:t>
            </a:r>
            <a:endParaRPr lang="en-IL" sz="3200" dirty="0">
              <a:latin typeface="NimbusRomNo9L-Regu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4156FBC-DABB-4A1C-95E5-742E016CB1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9427" y="1690688"/>
            <a:ext cx="5056573" cy="1360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11207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FEE831-536E-4B0E-A718-333C8B431C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>
                <a:latin typeface="NimbusRomNo9L-Regu"/>
              </a:rPr>
              <a:t>End-to-End Example</a:t>
            </a:r>
            <a:endParaRPr lang="en-IL" sz="3200" dirty="0">
              <a:latin typeface="NimbusRomNo9L-Regu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4156FBC-DABB-4A1C-95E5-742E016CB1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9427" y="1690688"/>
            <a:ext cx="5056573" cy="136090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7BA4E33-E220-40A9-A32B-6ED88821C4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7226" y="1512924"/>
            <a:ext cx="5900777" cy="1433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04009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FEE831-536E-4B0E-A718-333C8B431C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>
                <a:latin typeface="NimbusRomNo9L-Regu"/>
              </a:rPr>
              <a:t>End-to-End Example</a:t>
            </a:r>
            <a:endParaRPr lang="en-IL" sz="3200" dirty="0">
              <a:latin typeface="NimbusRomNo9L-Regu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4156FBC-DABB-4A1C-95E5-742E016CB1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9427" y="1690688"/>
            <a:ext cx="5056573" cy="136090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7BA4E33-E220-40A9-A32B-6ED88821C4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7226" y="1512924"/>
            <a:ext cx="5900777" cy="143383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3929032-3047-4A05-B300-06E857B68D21}"/>
                  </a:ext>
                </a:extLst>
              </p:cNvPr>
              <p:cNvSpPr txBox="1"/>
              <p:nvPr/>
            </p:nvSpPr>
            <p:spPr>
              <a:xfrm>
                <a:off x="4365593" y="4197816"/>
                <a:ext cx="4029723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2000" dirty="0">
                    <a:solidFill>
                      <a:srgbClr val="FF5050"/>
                    </a:solidFill>
                    <a:latin typeface="NimbusMonL-Regu"/>
                  </a:rPr>
                  <a:t>havoc </a:t>
                </a:r>
                <a:r>
                  <a:rPr lang="en-US" sz="2000" b="0" i="0" u="none" strike="noStrike" baseline="0" dirty="0">
                    <a:latin typeface="NimbusMonL-Regu"/>
                  </a:rPr>
                  <a:t>balance</a:t>
                </a:r>
              </a:p>
              <a:p>
                <a:pPr algn="l"/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srgbClr val="009999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000" i="1" dirty="0">
                        <a:solidFill>
                          <a:srgbClr val="009999"/>
                        </a:solidFill>
                        <a:latin typeface="Cambria Math" panose="02040503050406030204" pitchFamily="18" charset="0"/>
                      </a:rPr>
                      <m:t>@</m:t>
                    </m:r>
                    <m:r>
                      <a:rPr lang="en-US" sz="2000" i="1">
                        <a:solidFill>
                          <a:srgbClr val="009999"/>
                        </a:solidFill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en-US" sz="2000" b="0" i="0" u="none" strike="noStrike" baseline="0" dirty="0">
                    <a:latin typeface="NimbusMonL-Regu"/>
                  </a:rPr>
                  <a:t>() </a:t>
                </a:r>
                <a:r>
                  <a:rPr lang="en-US" sz="2000" dirty="0">
                    <a:latin typeface="CMSY7"/>
                  </a:rPr>
                  <a:t>{</a:t>
                </a:r>
                <a:endParaRPr lang="en-US" sz="2000" b="0" i="0" u="none" strike="noStrike" baseline="0" dirty="0">
                  <a:latin typeface="CMSY7"/>
                </a:endParaRPr>
              </a:p>
              <a:p>
                <a:pPr algn="l"/>
                <a:r>
                  <a:rPr lang="en-US" sz="2000" dirty="0">
                    <a:latin typeface="NimbusMonL-Regu"/>
                  </a:rPr>
                  <a:t>    </a:t>
                </a:r>
                <a:r>
                  <a:rPr lang="en-US" sz="2000" dirty="0">
                    <a:solidFill>
                      <a:srgbClr val="FF5050"/>
                    </a:solidFill>
                    <a:latin typeface="NimbusMonL-Regu"/>
                  </a:rPr>
                  <a:t>assert</a:t>
                </a:r>
                <a:r>
                  <a:rPr lang="en-US" sz="2000" b="0" i="0" u="none" strike="noStrike" baseline="0" dirty="0">
                    <a:latin typeface="NimbusMonL-Regu"/>
                  </a:rPr>
                  <a:t>(value &lt;= balance)</a:t>
                </a:r>
              </a:p>
              <a:p>
                <a:r>
                  <a:rPr lang="en-US" sz="2000" b="0" i="0" u="none" strike="noStrike" baseline="0" dirty="0">
                    <a:latin typeface="NimbusMonL-Regu"/>
                  </a:rPr>
                  <a:t>    </a:t>
                </a:r>
                <a:r>
                  <a:rPr lang="en-US" sz="2000" dirty="0">
                    <a:solidFill>
                      <a:srgbClr val="FF5050"/>
                    </a:solidFill>
                    <a:latin typeface="NimbusMonL-Regu"/>
                  </a:rPr>
                  <a:t>post</a:t>
                </a:r>
                <a:r>
                  <a:rPr lang="en-US" sz="2000" b="0" i="0" u="none" strike="noStrike" baseline="0" dirty="0">
                    <a:latin typeface="NimbusMonL-Regu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dirty="0" smtClean="0">
                            <a:solidFill>
                              <a:srgbClr val="009999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 dirty="0">
                            <a:solidFill>
                              <a:srgbClr val="009999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p>
                        <m:r>
                          <a:rPr lang="en-US" sz="2000" i="1" dirty="0">
                            <a:solidFill>
                              <a:srgbClr val="009999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000" i="1" dirty="0">
                        <a:solidFill>
                          <a:srgbClr val="009999"/>
                        </a:solidFill>
                        <a:latin typeface="Cambria Math" panose="02040503050406030204" pitchFamily="18" charset="0"/>
                      </a:rPr>
                      <m:t>@</m:t>
                    </m:r>
                    <m:r>
                      <a:rPr lang="en-US" sz="2000" i="1">
                        <a:solidFill>
                          <a:srgbClr val="009999"/>
                        </a:solidFill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en-IL" sz="2000" b="0" i="0" u="none" strike="noStrike" baseline="0" dirty="0">
                    <a:latin typeface="NimbusMonL-Regu"/>
                  </a:rPr>
                  <a:t>()</a:t>
                </a:r>
              </a:p>
              <a:p>
                <a:pPr algn="l"/>
                <a:r>
                  <a:rPr lang="en-US" sz="2000" b="0" i="0" u="none" strike="noStrike" baseline="0" dirty="0">
                    <a:latin typeface="NimbusMonL-Regu"/>
                  </a:rPr>
                  <a:t>    balance = balance - value</a:t>
                </a:r>
              </a:p>
              <a:p>
                <a:pPr algn="l"/>
                <a:r>
                  <a:rPr lang="en-US" sz="2000" dirty="0">
                    <a:latin typeface="CMSY7"/>
                  </a:rPr>
                  <a:t>}</a:t>
                </a:r>
                <a:endParaRPr lang="en-IL" sz="20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3929032-3047-4A05-B300-06E857B68D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5593" y="4197816"/>
                <a:ext cx="4029723" cy="1938992"/>
              </a:xfrm>
              <a:prstGeom prst="rect">
                <a:avLst/>
              </a:prstGeom>
              <a:blipFill>
                <a:blip r:embed="rId5"/>
                <a:stretch>
                  <a:fillRect l="-1513" t="-1887" b="-4717"/>
                </a:stretch>
              </a:blipFill>
            </p:spPr>
            <p:txBody>
              <a:bodyPr/>
              <a:lstStyle/>
              <a:p>
                <a:r>
                  <a:rPr lang="en-I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1C94504-5F1A-4723-8F4F-2E4D4BD08147}"/>
              </a:ext>
            </a:extLst>
          </p:cNvPr>
          <p:cNvCxnSpPr/>
          <p:nvPr/>
        </p:nvCxnSpPr>
        <p:spPr>
          <a:xfrm>
            <a:off x="838200" y="3082769"/>
            <a:ext cx="1108451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Arrow: Down 7">
            <a:extLst>
              <a:ext uri="{FF2B5EF4-FFF2-40B4-BE49-F238E27FC236}">
                <a16:creationId xmlns:a16="http://schemas.microsoft.com/office/drawing/2014/main" id="{5225853D-372C-4788-A094-67272476D698}"/>
              </a:ext>
            </a:extLst>
          </p:cNvPr>
          <p:cNvSpPr/>
          <p:nvPr/>
        </p:nvSpPr>
        <p:spPr>
          <a:xfrm>
            <a:off x="5659883" y="3187604"/>
            <a:ext cx="577049" cy="72729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90299773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FEE831-536E-4B0E-A718-333C8B431C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>
                <a:latin typeface="NimbusRomNo9L-Regu"/>
              </a:rPr>
              <a:t>End-to-End Example</a:t>
            </a:r>
            <a:endParaRPr lang="en-IL" sz="3200" dirty="0">
              <a:latin typeface="NimbusRomNo9L-Regu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56F274B-4F25-464A-8B0E-51681225DB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6000" y="1300092"/>
            <a:ext cx="6916115" cy="5268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0026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FEE831-536E-4B0E-A718-333C8B431C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>
                <a:latin typeface="NimbusRomNo9L-Regu"/>
              </a:rPr>
              <a:t>End-to-End Example</a:t>
            </a:r>
            <a:endParaRPr lang="en-IL" sz="3200" dirty="0">
              <a:latin typeface="NimbusRomNo9L-Regu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56F274B-4F25-464A-8B0E-51681225DB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6000" y="1300092"/>
            <a:ext cx="6916115" cy="5268060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6BDD862B-AB36-4347-A93C-473DBBBBC67A}"/>
              </a:ext>
            </a:extLst>
          </p:cNvPr>
          <p:cNvGrpSpPr/>
          <p:nvPr/>
        </p:nvGrpSpPr>
        <p:grpSpPr>
          <a:xfrm>
            <a:off x="1677880" y="2625655"/>
            <a:ext cx="10138299" cy="392753"/>
            <a:chOff x="1589103" y="3429000"/>
            <a:chExt cx="10138299" cy="392753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63E81BC-B763-4C02-AEE2-E09976E46CCA}"/>
                </a:ext>
              </a:extLst>
            </p:cNvPr>
            <p:cNvSpPr/>
            <p:nvPr/>
          </p:nvSpPr>
          <p:spPr>
            <a:xfrm>
              <a:off x="1589103" y="3511034"/>
              <a:ext cx="4048217" cy="310719"/>
            </a:xfrm>
            <a:prstGeom prst="rect">
              <a:avLst/>
            </a:prstGeom>
            <a:noFill/>
            <a:ln w="381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L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34A627D-F905-400B-ABF9-7013A915AD6B}"/>
                </a:ext>
              </a:extLst>
            </p:cNvPr>
            <p:cNvSpPr txBox="1"/>
            <p:nvPr/>
          </p:nvSpPr>
          <p:spPr>
            <a:xfrm>
              <a:off x="8566951" y="3429000"/>
              <a:ext cx="3160451" cy="369332"/>
            </a:xfrm>
            <a:prstGeom prst="rect">
              <a:avLst/>
            </a:prstGeom>
            <a:ln w="28575"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dirty="0"/>
                <a:t>Check if </a:t>
              </a:r>
              <a:r>
                <a:rPr lang="en-US" dirty="0" err="1"/>
                <a:t>msg.value</a:t>
              </a:r>
              <a:r>
                <a:rPr lang="en-US" dirty="0"/>
                <a:t> &lt;= balance</a:t>
              </a:r>
              <a:endParaRPr lang="en-IL" dirty="0"/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1B7B5E5C-C4D7-43E1-9D29-4BFE3E429DF0}"/>
                </a:ext>
              </a:extLst>
            </p:cNvPr>
            <p:cNvCxnSpPr>
              <a:cxnSpLocks/>
              <a:stCxn id="6" idx="1"/>
              <a:endCxn id="5" idx="3"/>
            </p:cNvCxnSpPr>
            <p:nvPr/>
          </p:nvCxnSpPr>
          <p:spPr>
            <a:xfrm flipH="1">
              <a:off x="5637320" y="3613666"/>
              <a:ext cx="2929631" cy="52728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6895545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FEE831-536E-4B0E-A718-333C8B431C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>
                <a:latin typeface="NimbusRomNo9L-Regu"/>
              </a:rPr>
              <a:t>End-to-End Example</a:t>
            </a:r>
            <a:endParaRPr lang="en-IL" sz="3200" dirty="0">
              <a:latin typeface="NimbusRomNo9L-Regu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56F274B-4F25-464A-8B0E-51681225DB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6000" y="1300092"/>
            <a:ext cx="6916115" cy="5268060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81C32EC9-1711-4481-9A44-C2DB0403D2A0}"/>
              </a:ext>
            </a:extLst>
          </p:cNvPr>
          <p:cNvGrpSpPr/>
          <p:nvPr/>
        </p:nvGrpSpPr>
        <p:grpSpPr>
          <a:xfrm>
            <a:off x="1286000" y="3357979"/>
            <a:ext cx="10609487" cy="885548"/>
            <a:chOff x="1117915" y="3429000"/>
            <a:chExt cx="10609487" cy="885548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527CB090-505B-4147-9ECA-42B6B25F163D}"/>
                </a:ext>
              </a:extLst>
            </p:cNvPr>
            <p:cNvSpPr/>
            <p:nvPr/>
          </p:nvSpPr>
          <p:spPr>
            <a:xfrm>
              <a:off x="1117915" y="3429000"/>
              <a:ext cx="6694435" cy="885548"/>
            </a:xfrm>
            <a:prstGeom prst="rect">
              <a:avLst/>
            </a:prstGeom>
            <a:noFill/>
            <a:ln w="381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L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924B8BF-8ECA-4AD2-9C54-DA10BB8303CA}"/>
                </a:ext>
              </a:extLst>
            </p:cNvPr>
            <p:cNvSpPr txBox="1"/>
            <p:nvPr/>
          </p:nvSpPr>
          <p:spPr>
            <a:xfrm>
              <a:off x="8566951" y="3429000"/>
              <a:ext cx="3160451" cy="646331"/>
            </a:xfrm>
            <a:prstGeom prst="rect">
              <a:avLst/>
            </a:prstGeom>
            <a:ln w="28575"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b="1" dirty="0"/>
                <a:t>Assert call</a:t>
              </a:r>
              <a:r>
                <a:rPr lang="en-US" dirty="0"/>
                <a:t> failure is make a call to the </a:t>
              </a:r>
              <a:r>
                <a:rPr lang="en-US" b="1" dirty="0"/>
                <a:t>verifier error function</a:t>
              </a:r>
              <a:endParaRPr lang="en-IL" b="1" dirty="0"/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8906B41E-5C94-402A-898A-28C8133E25C6}"/>
                </a:ext>
              </a:extLst>
            </p:cNvPr>
            <p:cNvCxnSpPr>
              <a:cxnSpLocks/>
              <a:stCxn id="6" idx="1"/>
              <a:endCxn id="5" idx="3"/>
            </p:cNvCxnSpPr>
            <p:nvPr/>
          </p:nvCxnSpPr>
          <p:spPr>
            <a:xfrm flipH="1">
              <a:off x="7812350" y="3752166"/>
              <a:ext cx="754601" cy="119608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7515726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FEE831-536E-4B0E-A718-333C8B431C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NimbusRomNo9L-Regu"/>
              </a:rPr>
              <a:t>LIMITATIONS</a:t>
            </a:r>
            <a:endParaRPr lang="en-IL" sz="3200" dirty="0">
              <a:latin typeface="NimbusRomNo9L-Regu"/>
            </a:endParaRPr>
          </a:p>
        </p:txBody>
      </p:sp>
    </p:spTree>
    <p:extLst>
      <p:ext uri="{BB962C8B-B14F-4D97-AF65-F5344CB8AC3E}">
        <p14:creationId xmlns:p14="http://schemas.microsoft.com/office/powerpoint/2010/main" val="260545138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213482-2441-4161-BD17-F58E6F8FA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NimbusRomNo9L-Regu"/>
              </a:rPr>
              <a:t>LIMITATIONS</a:t>
            </a:r>
            <a:endParaRPr lang="en-IL" sz="3200" dirty="0">
              <a:latin typeface="NimbusRomNo9L-Regu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FFA5F-80F5-491B-867F-7BB69EF1DF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0" i="0" u="none" strike="noStrike" baseline="0" dirty="0">
                <a:latin typeface="NimbusRomNo9L-Regu"/>
              </a:rPr>
              <a:t>Fairness properties involving mathematical formulae are harder to check</a:t>
            </a:r>
          </a:p>
          <a:p>
            <a:pPr lvl="1"/>
            <a:r>
              <a:rPr lang="en-US" b="0" i="0" u="none" strike="noStrike" baseline="0" dirty="0">
                <a:latin typeface="NimbusRomNo9L-Regu"/>
              </a:rPr>
              <a:t>ZEUS depends on the user to give appropriate policy</a:t>
            </a:r>
            <a:endParaRPr lang="en-IL" dirty="0"/>
          </a:p>
        </p:txBody>
      </p:sp>
    </p:spTree>
    <p:extLst>
      <p:ext uri="{BB962C8B-B14F-4D97-AF65-F5344CB8AC3E}">
        <p14:creationId xmlns:p14="http://schemas.microsoft.com/office/powerpoint/2010/main" val="22127871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213482-2441-4161-BD17-F58E6F8FA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NimbusRomNo9L-Regu"/>
              </a:rPr>
              <a:t>LIMITATIONS</a:t>
            </a:r>
            <a:endParaRPr lang="en-IL" sz="3200" dirty="0">
              <a:latin typeface="NimbusRomNo9L-Regu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FFA5F-80F5-491B-867F-7BB69EF1DF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0" i="0" u="none" strike="noStrike" baseline="0" dirty="0">
                <a:latin typeface="NimbusRomNo9L-Regu"/>
              </a:rPr>
              <a:t>Fairness properties involving mathematical formulae are harder to check</a:t>
            </a:r>
          </a:p>
          <a:p>
            <a:pPr lvl="1"/>
            <a:r>
              <a:rPr lang="en-US" b="0" i="0" u="none" strike="noStrike" baseline="0" dirty="0">
                <a:latin typeface="NimbusRomNo9L-Regu"/>
              </a:rPr>
              <a:t>ZEUS depends on the user to give appropriate policy</a:t>
            </a:r>
          </a:p>
          <a:p>
            <a:r>
              <a:rPr lang="en-US" sz="2400" dirty="0">
                <a:latin typeface="NimbusRomNo9L-Regu"/>
              </a:rPr>
              <a:t>Zeus is not faithful exactly to Solidity syntax</a:t>
            </a:r>
          </a:p>
          <a:p>
            <a:pPr lvl="1"/>
            <a:r>
              <a:rPr lang="en-US" i="1" dirty="0">
                <a:latin typeface="NimbusRomNo9L-Regu"/>
              </a:rPr>
              <a:t>throw</a:t>
            </a:r>
            <a:r>
              <a:rPr lang="en-US" dirty="0">
                <a:latin typeface="NimbusRomNo9L-Regu"/>
              </a:rPr>
              <a:t> and </a:t>
            </a:r>
            <a:r>
              <a:rPr lang="en-US" i="1" dirty="0" err="1">
                <a:latin typeface="NimbusRomNo9L-Regu"/>
              </a:rPr>
              <a:t>selfdestruct</a:t>
            </a:r>
            <a:r>
              <a:rPr lang="en-US" dirty="0">
                <a:latin typeface="NimbusRomNo9L-Regu"/>
              </a:rPr>
              <a:t> are modeled as program exit</a:t>
            </a:r>
          </a:p>
          <a:p>
            <a:pPr lvl="1"/>
            <a:endParaRPr lang="en-US" dirty="0">
              <a:latin typeface="NimbusRomNo9L-Regu"/>
            </a:endParaRPr>
          </a:p>
          <a:p>
            <a:pPr marL="457200" lvl="1" indent="0">
              <a:buNone/>
            </a:pPr>
            <a:endParaRPr lang="en-US" dirty="0">
              <a:latin typeface="NimbusRomNo9L-Regu"/>
            </a:endParaRPr>
          </a:p>
        </p:txBody>
      </p:sp>
    </p:spTree>
    <p:extLst>
      <p:ext uri="{BB962C8B-B14F-4D97-AF65-F5344CB8AC3E}">
        <p14:creationId xmlns:p14="http://schemas.microsoft.com/office/powerpoint/2010/main" val="346736983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213482-2441-4161-BD17-F58E6F8FA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NimbusRomNo9L-Regu"/>
              </a:rPr>
              <a:t>LIMITATIONS</a:t>
            </a:r>
            <a:endParaRPr lang="en-IL" sz="3200" dirty="0">
              <a:latin typeface="NimbusRomNo9L-Regu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FFA5F-80F5-491B-867F-7BB69EF1DF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0" i="0" u="none" strike="noStrike" baseline="0" dirty="0">
                <a:latin typeface="NimbusRomNo9L-Regu"/>
              </a:rPr>
              <a:t>Fairness properties involving mathematical formulae are harder to check</a:t>
            </a:r>
          </a:p>
          <a:p>
            <a:pPr lvl="1"/>
            <a:r>
              <a:rPr lang="en-US" b="0" i="0" u="none" strike="noStrike" baseline="0" dirty="0">
                <a:latin typeface="NimbusRomNo9L-Regu"/>
              </a:rPr>
              <a:t>ZEUS depends on the user to give appropriate policy</a:t>
            </a:r>
          </a:p>
          <a:p>
            <a:r>
              <a:rPr lang="en-US" sz="2400" dirty="0">
                <a:latin typeface="NimbusRomNo9L-Regu"/>
              </a:rPr>
              <a:t>Zeus is not faithful exactly to Solidity syntax</a:t>
            </a:r>
          </a:p>
          <a:p>
            <a:pPr lvl="1"/>
            <a:r>
              <a:rPr lang="en-US" i="1" dirty="0">
                <a:latin typeface="NimbusRomNo9L-Regu"/>
              </a:rPr>
              <a:t>throw</a:t>
            </a:r>
            <a:r>
              <a:rPr lang="en-US" dirty="0">
                <a:latin typeface="NimbusRomNo9L-Regu"/>
              </a:rPr>
              <a:t> and </a:t>
            </a:r>
            <a:r>
              <a:rPr lang="en-US" i="1" dirty="0" err="1">
                <a:latin typeface="NimbusRomNo9L-Regu"/>
              </a:rPr>
              <a:t>selfdestruct</a:t>
            </a:r>
            <a:r>
              <a:rPr lang="en-US" dirty="0">
                <a:latin typeface="NimbusRomNo9L-Regu"/>
              </a:rPr>
              <a:t> are modeled as program exit</a:t>
            </a:r>
          </a:p>
          <a:p>
            <a:r>
              <a:rPr lang="en-US" sz="2400" dirty="0">
                <a:latin typeface="NimbusRomNo9L-Regu"/>
              </a:rPr>
              <a:t>Zeus does not explicitly account for runtime EVM parameters such as </a:t>
            </a:r>
            <a:r>
              <a:rPr lang="en-US" sz="2400" i="1" dirty="0">
                <a:latin typeface="NimbusRomNo9L-Regu"/>
              </a:rPr>
              <a:t>gas</a:t>
            </a:r>
          </a:p>
          <a:p>
            <a:pPr lvl="1"/>
            <a:endParaRPr lang="en-US" dirty="0">
              <a:latin typeface="NimbusRomNo9L-Regu"/>
            </a:endParaRPr>
          </a:p>
          <a:p>
            <a:pPr marL="457200" lvl="1" indent="0">
              <a:buNone/>
            </a:pPr>
            <a:endParaRPr lang="en-US" dirty="0">
              <a:latin typeface="NimbusRomNo9L-Regu"/>
            </a:endParaRPr>
          </a:p>
        </p:txBody>
      </p:sp>
    </p:spTree>
    <p:extLst>
      <p:ext uri="{BB962C8B-B14F-4D97-AF65-F5344CB8AC3E}">
        <p14:creationId xmlns:p14="http://schemas.microsoft.com/office/powerpoint/2010/main" val="342149767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213482-2441-4161-BD17-F58E6F8FA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NimbusRomNo9L-Regu"/>
              </a:rPr>
              <a:t>LIMITATIONS</a:t>
            </a:r>
            <a:endParaRPr lang="en-IL" sz="3200" dirty="0">
              <a:latin typeface="NimbusRomNo9L-Regu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FFA5F-80F5-491B-867F-7BB69EF1DF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0" i="0" u="none" strike="noStrike" baseline="0" dirty="0">
                <a:latin typeface="NimbusRomNo9L-Regu"/>
              </a:rPr>
              <a:t>Fairness properties involving mathematical formulae are harder to check</a:t>
            </a:r>
          </a:p>
          <a:p>
            <a:pPr lvl="1"/>
            <a:r>
              <a:rPr lang="en-US" b="0" i="0" u="none" strike="noStrike" baseline="0" dirty="0">
                <a:latin typeface="NimbusRomNo9L-Regu"/>
              </a:rPr>
              <a:t>ZEUS depends on the user to give appropriate policy</a:t>
            </a:r>
          </a:p>
          <a:p>
            <a:r>
              <a:rPr lang="en-US" sz="2400" dirty="0">
                <a:latin typeface="NimbusRomNo9L-Regu"/>
              </a:rPr>
              <a:t>Zeus is not faithful exactly to Solidity syntax</a:t>
            </a:r>
          </a:p>
          <a:p>
            <a:pPr lvl="1"/>
            <a:r>
              <a:rPr lang="en-US" i="1" dirty="0">
                <a:latin typeface="NimbusRomNo9L-Regu"/>
              </a:rPr>
              <a:t>throw</a:t>
            </a:r>
            <a:r>
              <a:rPr lang="en-US" dirty="0">
                <a:latin typeface="NimbusRomNo9L-Regu"/>
              </a:rPr>
              <a:t> and </a:t>
            </a:r>
            <a:r>
              <a:rPr lang="en-US" i="1" dirty="0" err="1">
                <a:latin typeface="NimbusRomNo9L-Regu"/>
              </a:rPr>
              <a:t>selfdestruct</a:t>
            </a:r>
            <a:r>
              <a:rPr lang="en-US" dirty="0">
                <a:latin typeface="NimbusRomNo9L-Regu"/>
              </a:rPr>
              <a:t> are modeled as program exit</a:t>
            </a:r>
          </a:p>
          <a:p>
            <a:r>
              <a:rPr lang="en-US" sz="2400" dirty="0">
                <a:latin typeface="NimbusRomNo9L-Regu"/>
              </a:rPr>
              <a:t>Zeus does not explicitly account for runtime EVM parameters such as </a:t>
            </a:r>
            <a:r>
              <a:rPr lang="en-US" sz="2400" i="1" dirty="0">
                <a:latin typeface="NimbusRomNo9L-Regu"/>
              </a:rPr>
              <a:t>gas</a:t>
            </a:r>
          </a:p>
          <a:p>
            <a:pPr algn="l"/>
            <a:r>
              <a:rPr lang="en-US" sz="2400" dirty="0">
                <a:latin typeface="NimbusRomNo9L-Regu"/>
              </a:rPr>
              <a:t>Zeus does not support virtual functions in contract hierarchy (</a:t>
            </a:r>
            <a:r>
              <a:rPr lang="en-US" sz="2400" i="1" dirty="0">
                <a:latin typeface="NimbusRomNo9L-Regu"/>
              </a:rPr>
              <a:t>super</a:t>
            </a:r>
            <a:r>
              <a:rPr lang="en-US" sz="2400" dirty="0">
                <a:latin typeface="NimbusRomNo9L-Regu"/>
              </a:rPr>
              <a:t> keyword)</a:t>
            </a:r>
          </a:p>
          <a:p>
            <a:pPr lvl="1"/>
            <a:endParaRPr lang="en-US" dirty="0">
              <a:latin typeface="NimbusRomNo9L-Regu"/>
            </a:endParaRPr>
          </a:p>
          <a:p>
            <a:pPr marL="457200" lvl="1" indent="0">
              <a:buNone/>
            </a:pPr>
            <a:endParaRPr lang="en-US" dirty="0">
              <a:latin typeface="NimbusRomNo9L-Regu"/>
            </a:endParaRPr>
          </a:p>
        </p:txBody>
      </p:sp>
    </p:spTree>
    <p:extLst>
      <p:ext uri="{BB962C8B-B14F-4D97-AF65-F5344CB8AC3E}">
        <p14:creationId xmlns:p14="http://schemas.microsoft.com/office/powerpoint/2010/main" val="59875998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213482-2441-4161-BD17-F58E6F8FA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NimbusRomNo9L-Regu"/>
              </a:rPr>
              <a:t>LIMITATIONS</a:t>
            </a:r>
            <a:endParaRPr lang="en-IL" sz="3200" dirty="0">
              <a:latin typeface="NimbusRomNo9L-Regu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FFA5F-80F5-491B-867F-7BB69EF1DF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0" i="0" u="none" strike="noStrike" baseline="0" dirty="0">
                <a:latin typeface="NimbusRomNo9L-Regu"/>
              </a:rPr>
              <a:t>Fairness properties involving mathematical formulae are harder to check</a:t>
            </a:r>
          </a:p>
          <a:p>
            <a:pPr lvl="1"/>
            <a:r>
              <a:rPr lang="en-US" b="0" i="0" u="none" strike="noStrike" baseline="0" dirty="0">
                <a:latin typeface="NimbusRomNo9L-Regu"/>
              </a:rPr>
              <a:t>ZEUS depends on the user to give appropriate policy</a:t>
            </a:r>
          </a:p>
          <a:p>
            <a:r>
              <a:rPr lang="en-US" sz="2400" dirty="0">
                <a:latin typeface="NimbusRomNo9L-Regu"/>
              </a:rPr>
              <a:t>Zeus is not faithful exactly to Solidity syntax</a:t>
            </a:r>
          </a:p>
          <a:p>
            <a:pPr lvl="1"/>
            <a:r>
              <a:rPr lang="en-US" i="1" dirty="0">
                <a:latin typeface="NimbusRomNo9L-Regu"/>
              </a:rPr>
              <a:t>throw</a:t>
            </a:r>
            <a:r>
              <a:rPr lang="en-US" dirty="0">
                <a:latin typeface="NimbusRomNo9L-Regu"/>
              </a:rPr>
              <a:t> and </a:t>
            </a:r>
            <a:r>
              <a:rPr lang="en-US" i="1" dirty="0" err="1">
                <a:latin typeface="NimbusRomNo9L-Regu"/>
              </a:rPr>
              <a:t>selfdestruct</a:t>
            </a:r>
            <a:r>
              <a:rPr lang="en-US" dirty="0">
                <a:latin typeface="NimbusRomNo9L-Regu"/>
              </a:rPr>
              <a:t> are modeled as program exit</a:t>
            </a:r>
          </a:p>
          <a:p>
            <a:r>
              <a:rPr lang="en-US" sz="2400" dirty="0">
                <a:latin typeface="NimbusRomNo9L-Regu"/>
              </a:rPr>
              <a:t>Zeus does not explicitly account for runtime EVM parameters such as </a:t>
            </a:r>
            <a:r>
              <a:rPr lang="en-US" sz="2400" i="1" dirty="0">
                <a:latin typeface="NimbusRomNo9L-Regu"/>
              </a:rPr>
              <a:t>gas</a:t>
            </a:r>
          </a:p>
          <a:p>
            <a:pPr algn="l"/>
            <a:r>
              <a:rPr lang="en-US" sz="2400" dirty="0">
                <a:latin typeface="NimbusRomNo9L-Regu"/>
              </a:rPr>
              <a:t>Zeus does not support virtual functions in contract hierarchy (</a:t>
            </a:r>
            <a:r>
              <a:rPr lang="en-US" sz="2400" i="1" dirty="0">
                <a:latin typeface="NimbusRomNo9L-Regu"/>
              </a:rPr>
              <a:t>super</a:t>
            </a:r>
            <a:r>
              <a:rPr lang="en-US" sz="2400" dirty="0">
                <a:latin typeface="NimbusRomNo9L-Regu"/>
              </a:rPr>
              <a:t> keyword)</a:t>
            </a:r>
          </a:p>
          <a:p>
            <a:r>
              <a:rPr lang="en-US" sz="2400" dirty="0">
                <a:latin typeface="NimbusRomNo9L-Regu"/>
              </a:rPr>
              <a:t>Zeus does not analyze contracts with an </a:t>
            </a:r>
            <a:r>
              <a:rPr lang="en-US" sz="2400" i="1" dirty="0">
                <a:latin typeface="NimbusRomNo9L-Regu"/>
              </a:rPr>
              <a:t>assembly</a:t>
            </a:r>
            <a:r>
              <a:rPr lang="en-US" sz="2400" dirty="0">
                <a:latin typeface="NimbusRomNo9L-Regu"/>
              </a:rPr>
              <a:t> block</a:t>
            </a:r>
          </a:p>
          <a:p>
            <a:pPr marL="457200" lvl="1" indent="0">
              <a:buNone/>
            </a:pPr>
            <a:endParaRPr lang="en-US" dirty="0">
              <a:latin typeface="NimbusRomNo9L-Regu"/>
            </a:endParaRPr>
          </a:p>
        </p:txBody>
      </p:sp>
    </p:spTree>
    <p:extLst>
      <p:ext uri="{BB962C8B-B14F-4D97-AF65-F5344CB8AC3E}">
        <p14:creationId xmlns:p14="http://schemas.microsoft.com/office/powerpoint/2010/main" val="209007518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213482-2441-4161-BD17-F58E6F8FA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NimbusRomNo9L-Regu"/>
              </a:rPr>
              <a:t>LIMITATIONS</a:t>
            </a:r>
            <a:endParaRPr lang="en-IL" sz="3200" dirty="0">
              <a:latin typeface="NimbusRomNo9L-Regu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FFA5F-80F5-491B-867F-7BB69EF1DF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0" i="0" u="none" strike="noStrike" baseline="0" dirty="0">
                <a:latin typeface="NimbusRomNo9L-Regu"/>
              </a:rPr>
              <a:t>Fairness properties involving mathematical formulae are harder to check</a:t>
            </a:r>
          </a:p>
          <a:p>
            <a:pPr lvl="1"/>
            <a:r>
              <a:rPr lang="en-US" b="0" i="0" u="none" strike="noStrike" baseline="0" dirty="0">
                <a:latin typeface="NimbusRomNo9L-Regu"/>
              </a:rPr>
              <a:t>ZEUS depends on the user to give appropriate policy</a:t>
            </a:r>
          </a:p>
          <a:p>
            <a:r>
              <a:rPr lang="en-US" sz="2400" dirty="0">
                <a:latin typeface="NimbusRomNo9L-Regu"/>
              </a:rPr>
              <a:t>Zeus is not faithful exactly to Solidity syntax</a:t>
            </a:r>
          </a:p>
          <a:p>
            <a:pPr lvl="1"/>
            <a:r>
              <a:rPr lang="en-US" i="1" dirty="0">
                <a:latin typeface="NimbusRomNo9L-Regu"/>
              </a:rPr>
              <a:t>throw</a:t>
            </a:r>
            <a:r>
              <a:rPr lang="en-US" dirty="0">
                <a:latin typeface="NimbusRomNo9L-Regu"/>
              </a:rPr>
              <a:t> and </a:t>
            </a:r>
            <a:r>
              <a:rPr lang="en-US" i="1" dirty="0" err="1">
                <a:latin typeface="NimbusRomNo9L-Regu"/>
              </a:rPr>
              <a:t>selfdestruct</a:t>
            </a:r>
            <a:r>
              <a:rPr lang="en-US" dirty="0">
                <a:latin typeface="NimbusRomNo9L-Regu"/>
              </a:rPr>
              <a:t> are modeled as program exit</a:t>
            </a:r>
          </a:p>
          <a:p>
            <a:r>
              <a:rPr lang="en-US" sz="2400" dirty="0">
                <a:latin typeface="NimbusRomNo9L-Regu"/>
              </a:rPr>
              <a:t>Zeus does not explicitly account for runtime EVM parameters such as </a:t>
            </a:r>
            <a:r>
              <a:rPr lang="en-US" sz="2400" i="1" dirty="0">
                <a:latin typeface="NimbusRomNo9L-Regu"/>
              </a:rPr>
              <a:t>gas</a:t>
            </a:r>
          </a:p>
          <a:p>
            <a:pPr algn="l"/>
            <a:r>
              <a:rPr lang="en-US" sz="2400" dirty="0">
                <a:latin typeface="NimbusRomNo9L-Regu"/>
              </a:rPr>
              <a:t>Zeus does not support virtual functions in contract hierarchy (</a:t>
            </a:r>
            <a:r>
              <a:rPr lang="en-US" sz="2400" i="1" dirty="0">
                <a:latin typeface="NimbusRomNo9L-Regu"/>
              </a:rPr>
              <a:t>super</a:t>
            </a:r>
            <a:r>
              <a:rPr lang="en-US" sz="2400" dirty="0">
                <a:latin typeface="NimbusRomNo9L-Regu"/>
              </a:rPr>
              <a:t> keyword)</a:t>
            </a:r>
          </a:p>
          <a:p>
            <a:r>
              <a:rPr lang="en-US" sz="2400" dirty="0">
                <a:latin typeface="NimbusRomNo9L-Regu"/>
              </a:rPr>
              <a:t>Zeus does not analyze contracts with an </a:t>
            </a:r>
            <a:r>
              <a:rPr lang="en-US" sz="2400" i="1" dirty="0">
                <a:latin typeface="NimbusRomNo9L-Regu"/>
              </a:rPr>
              <a:t>assembly</a:t>
            </a:r>
            <a:r>
              <a:rPr lang="en-US" sz="2400" dirty="0">
                <a:latin typeface="NimbusRomNo9L-Regu"/>
              </a:rPr>
              <a:t> block</a:t>
            </a:r>
          </a:p>
          <a:p>
            <a:pPr algn="l"/>
            <a:r>
              <a:rPr lang="en-US" sz="2400" dirty="0">
                <a:latin typeface="NimbusRomNo9L-Regu"/>
              </a:rPr>
              <a:t>ZEUS supports verification of safety properties </a:t>
            </a:r>
          </a:p>
          <a:p>
            <a:pPr lvl="1"/>
            <a:r>
              <a:rPr lang="en-US" dirty="0">
                <a:latin typeface="NimbusRomNo9L-Regu"/>
              </a:rPr>
              <a:t>Quantifier-free logic with integer linear arithmetic</a:t>
            </a:r>
          </a:p>
        </p:txBody>
      </p:sp>
    </p:spTree>
    <p:extLst>
      <p:ext uri="{BB962C8B-B14F-4D97-AF65-F5344CB8AC3E}">
        <p14:creationId xmlns:p14="http://schemas.microsoft.com/office/powerpoint/2010/main" val="177130068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9EF810-9EC6-4BCF-930F-DA52A625D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i="0" u="none" strike="noStrike" baseline="0" dirty="0">
                <a:latin typeface="NimbusRomNo9L-Regu"/>
              </a:rPr>
              <a:t>EVALUATION</a:t>
            </a:r>
            <a:endParaRPr lang="en-IL" sz="32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C334B3-1D37-43AF-AC6A-9571B24131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400" dirty="0"/>
              <a:t>1524 unique contracts (out of 22,493 contracts)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Classified Contract: DAO, Game, Token, Wallet, Misc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AF2FEC-4585-4323-91BD-21740A6677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5349" y="3429000"/>
            <a:ext cx="7721301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93727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9EF810-9EC6-4BCF-930F-DA52A625D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i="0" u="none" strike="noStrike" baseline="0" dirty="0">
                <a:latin typeface="NimbusRomNo9L-Regu"/>
              </a:rPr>
              <a:t>EVALUATION</a:t>
            </a:r>
            <a:endParaRPr lang="en-IL" sz="3200" b="1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2AC596E-8239-483F-8709-A495CF1C14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32698"/>
            <a:ext cx="12192000" cy="2027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15878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9EF810-9EC6-4BCF-930F-DA52A625D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i="0" u="none" strike="noStrike" baseline="0" dirty="0">
                <a:latin typeface="NimbusRomNo9L-Regu"/>
              </a:rPr>
              <a:t>EVALUATION</a:t>
            </a:r>
            <a:endParaRPr lang="en-IL" sz="3200" b="1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CE41A3A-628B-492E-AD47-BB8B68BAB63F}"/>
              </a:ext>
            </a:extLst>
          </p:cNvPr>
          <p:cNvGrpSpPr/>
          <p:nvPr/>
        </p:nvGrpSpPr>
        <p:grpSpPr>
          <a:xfrm>
            <a:off x="0" y="2032698"/>
            <a:ext cx="12192000" cy="2027494"/>
            <a:chOff x="0" y="2032698"/>
            <a:chExt cx="12192000" cy="2027494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C2AC596E-8239-483F-8709-A495CF1C14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2032698"/>
              <a:ext cx="12192000" cy="2027494"/>
            </a:xfrm>
            <a:prstGeom prst="rect">
              <a:avLst/>
            </a:prstGeom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AA38E8F-7666-4B74-BA6D-D790ED384D5B}"/>
                </a:ext>
              </a:extLst>
            </p:cNvPr>
            <p:cNvSpPr/>
            <p:nvPr/>
          </p:nvSpPr>
          <p:spPr>
            <a:xfrm>
              <a:off x="5095784" y="2263806"/>
              <a:ext cx="736846" cy="1722268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L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7ACFAB5-209D-44DD-9216-156251123C5A}"/>
                </a:ext>
              </a:extLst>
            </p:cNvPr>
            <p:cNvSpPr/>
            <p:nvPr/>
          </p:nvSpPr>
          <p:spPr>
            <a:xfrm>
              <a:off x="10512643" y="2256408"/>
              <a:ext cx="736846" cy="1722268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L"/>
            </a:p>
          </p:txBody>
        </p:sp>
      </p:grpSp>
    </p:spTree>
    <p:extLst>
      <p:ext uri="{BB962C8B-B14F-4D97-AF65-F5344CB8AC3E}">
        <p14:creationId xmlns:p14="http://schemas.microsoft.com/office/powerpoint/2010/main" val="292198259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9EF810-9EC6-4BCF-930F-DA52A625D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i="0" u="none" strike="noStrike" baseline="0" dirty="0">
                <a:latin typeface="NimbusRomNo9L-Regu"/>
              </a:rPr>
              <a:t>EVALUATION</a:t>
            </a:r>
            <a:endParaRPr lang="en-IL" sz="3200" b="1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CE41A3A-628B-492E-AD47-BB8B68BAB63F}"/>
              </a:ext>
            </a:extLst>
          </p:cNvPr>
          <p:cNvGrpSpPr/>
          <p:nvPr/>
        </p:nvGrpSpPr>
        <p:grpSpPr>
          <a:xfrm>
            <a:off x="0" y="2032698"/>
            <a:ext cx="12192000" cy="2027494"/>
            <a:chOff x="0" y="2032698"/>
            <a:chExt cx="12192000" cy="2027494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C2AC596E-8239-483F-8709-A495CF1C14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2032698"/>
              <a:ext cx="12192000" cy="2027494"/>
            </a:xfrm>
            <a:prstGeom prst="rect">
              <a:avLst/>
            </a:prstGeom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AA38E8F-7666-4B74-BA6D-D790ED384D5B}"/>
                </a:ext>
              </a:extLst>
            </p:cNvPr>
            <p:cNvSpPr/>
            <p:nvPr/>
          </p:nvSpPr>
          <p:spPr>
            <a:xfrm>
              <a:off x="4296794" y="2257888"/>
              <a:ext cx="736846" cy="1722268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L"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7ACFAB5-209D-44DD-9216-156251123C5A}"/>
                </a:ext>
              </a:extLst>
            </p:cNvPr>
            <p:cNvSpPr/>
            <p:nvPr/>
          </p:nvSpPr>
          <p:spPr>
            <a:xfrm>
              <a:off x="9687020" y="2257888"/>
              <a:ext cx="736846" cy="1722268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L"/>
            </a:p>
          </p:txBody>
        </p:sp>
      </p:grpSp>
    </p:spTree>
    <p:extLst>
      <p:ext uri="{BB962C8B-B14F-4D97-AF65-F5344CB8AC3E}">
        <p14:creationId xmlns:p14="http://schemas.microsoft.com/office/powerpoint/2010/main" val="209526103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9EF810-9EC6-4BCF-930F-DA52A625D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i="0" u="none" strike="noStrike" baseline="0" dirty="0">
                <a:latin typeface="NimbusRomNo9L-Regu"/>
              </a:rPr>
              <a:t>EVALUATION</a:t>
            </a:r>
            <a:endParaRPr lang="en-IL" sz="3200" b="1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BA51B64-51A6-447B-B2B8-50463DE924B5}"/>
              </a:ext>
            </a:extLst>
          </p:cNvPr>
          <p:cNvGrpSpPr/>
          <p:nvPr/>
        </p:nvGrpSpPr>
        <p:grpSpPr>
          <a:xfrm>
            <a:off x="1727192" y="1966927"/>
            <a:ext cx="8737616" cy="3110868"/>
            <a:chOff x="1255469" y="1966927"/>
            <a:chExt cx="8737616" cy="3110868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0BB9DCE8-8DDD-47EE-B6BE-2BA222EA22C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55469" y="1966927"/>
              <a:ext cx="4224082" cy="3103128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7A53C9A6-0F9E-47BB-837C-0D0381BB35E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479550" y="1966927"/>
              <a:ext cx="4513535" cy="311086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213145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9EF810-9EC6-4BCF-930F-DA52A625D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i="0" u="none" strike="noStrike" baseline="0" dirty="0">
                <a:latin typeface="NimbusRomNo9L-Regu"/>
              </a:rPr>
              <a:t>CONCLUSION</a:t>
            </a:r>
            <a:endParaRPr lang="en-IL" sz="32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C334B3-1D37-43AF-AC6A-9571B24131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400" dirty="0"/>
              <a:t>94.6% of 22.4K contracts are vulnerable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ZEUS is sound (zero false negative)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Low false positive rate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ZEUS is fast (less than 1 min to verify 97% of the contracts)</a:t>
            </a:r>
          </a:p>
        </p:txBody>
      </p:sp>
    </p:spTree>
    <p:extLst>
      <p:ext uri="{BB962C8B-B14F-4D97-AF65-F5344CB8AC3E}">
        <p14:creationId xmlns:p14="http://schemas.microsoft.com/office/powerpoint/2010/main" val="367434887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9EF810-9EC6-4BCF-930F-DA52A625D9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3620" y="2583814"/>
            <a:ext cx="5024760" cy="1690372"/>
          </a:xfrm>
        </p:spPr>
        <p:txBody>
          <a:bodyPr>
            <a:normAutofit/>
          </a:bodyPr>
          <a:lstStyle/>
          <a:p>
            <a:r>
              <a:rPr lang="en-US" b="1" i="0" strike="noStrike" baseline="0" dirty="0">
                <a:latin typeface="NimbusRomNo9L-Regu"/>
              </a:rPr>
              <a:t>Thanks For Listening</a:t>
            </a:r>
            <a:endParaRPr lang="en-IL" b="1" dirty="0"/>
          </a:p>
        </p:txBody>
      </p:sp>
    </p:spTree>
    <p:extLst>
      <p:ext uri="{BB962C8B-B14F-4D97-AF65-F5344CB8AC3E}">
        <p14:creationId xmlns:p14="http://schemas.microsoft.com/office/powerpoint/2010/main" val="26656653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915</TotalTime>
  <Words>2099</Words>
  <Application>Microsoft Office PowerPoint</Application>
  <PresentationFormat>Widescreen</PresentationFormat>
  <Paragraphs>335</Paragraphs>
  <Slides>65</Slides>
  <Notes>36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65</vt:i4>
      </vt:variant>
    </vt:vector>
  </HeadingPairs>
  <TitlesOfParts>
    <vt:vector size="76" baseType="lpstr">
      <vt:lpstr>Arial</vt:lpstr>
      <vt:lpstr>Calibri</vt:lpstr>
      <vt:lpstr>Calibri Light</vt:lpstr>
      <vt:lpstr>Cambria Math</vt:lpstr>
      <vt:lpstr>CMSY7</vt:lpstr>
      <vt:lpstr>NimbusMonL-Regu</vt:lpstr>
      <vt:lpstr>NimbusRomNo9L-Medi</vt:lpstr>
      <vt:lpstr>NimbusRomNo9L-Regu</vt:lpstr>
      <vt:lpstr>NimbusRomNo9L-ReguItal</vt:lpstr>
      <vt:lpstr>rtxmi</vt:lpstr>
      <vt:lpstr>Office Theme</vt:lpstr>
      <vt:lpstr>ZEUS: Analyzing Safety of Smart Contracts</vt:lpstr>
      <vt:lpstr>ZEUS: Analyzing Safety of Smart Contracts</vt:lpstr>
      <vt:lpstr>INTRODUCTION</vt:lpstr>
      <vt:lpstr>The DAO Attack</vt:lpstr>
      <vt:lpstr>Example</vt:lpstr>
      <vt:lpstr>Example</vt:lpstr>
      <vt:lpstr>Example</vt:lpstr>
      <vt:lpstr>Example</vt:lpstr>
      <vt:lpstr>Example</vt:lpstr>
      <vt:lpstr>Example</vt:lpstr>
      <vt:lpstr>Example - Fix</vt:lpstr>
      <vt:lpstr>Auction House</vt:lpstr>
      <vt:lpstr>Unfair Auction House Contract</vt:lpstr>
      <vt:lpstr>Unfair Auction House Contract</vt:lpstr>
      <vt:lpstr>ZEUS</vt:lpstr>
      <vt:lpstr>ZEUS</vt:lpstr>
      <vt:lpstr>ZEUS</vt:lpstr>
      <vt:lpstr>ZEUS</vt:lpstr>
      <vt:lpstr>ZEUS</vt:lpstr>
      <vt:lpstr>Formalizing Solidity Semantics</vt:lpstr>
      <vt:lpstr>Formalizing Solidity Semantics</vt:lpstr>
      <vt:lpstr>Formalizing Solidity Semantics</vt:lpstr>
      <vt:lpstr>Formalizing Solidity Semantics</vt:lpstr>
      <vt:lpstr>LANGUAGE SEMANTICS</vt:lpstr>
      <vt:lpstr>LANGUAGE SEMANTICS</vt:lpstr>
      <vt:lpstr>LANGUAGE SEMANTICS</vt:lpstr>
      <vt:lpstr>LANGUAGE SEMANTICS</vt:lpstr>
      <vt:lpstr>Formalizing the Policy Language</vt:lpstr>
      <vt:lpstr>Formalizing the Policy Language</vt:lpstr>
      <vt:lpstr>Formalizing the Policy Language</vt:lpstr>
      <vt:lpstr>Formalizing the Policy Language</vt:lpstr>
      <vt:lpstr>Formalizing the Policy Language</vt:lpstr>
      <vt:lpstr>Formalizing the Policy Language</vt:lpstr>
      <vt:lpstr>Formalizing the Policy Language</vt:lpstr>
      <vt:lpstr>Formalizing the Policy Language</vt:lpstr>
      <vt:lpstr>Formalizing the Policy Language</vt:lpstr>
      <vt:lpstr>Soundness - proof</vt:lpstr>
      <vt:lpstr>Transformation from Solidity to abstract</vt:lpstr>
      <vt:lpstr>Effect of Taint Analysis on soundness</vt:lpstr>
      <vt:lpstr>Semantic interpretation of Policy Confirmation</vt:lpstr>
      <vt:lpstr>Assertion Safety in a program implies Policy Confirmation</vt:lpstr>
      <vt:lpstr>Assertion Safety in a program implies Policy Confirmation</vt:lpstr>
      <vt:lpstr>Soundness via over-approximation</vt:lpstr>
      <vt:lpstr>Soundness of methodology</vt:lpstr>
      <vt:lpstr>IMPLEMENTATION</vt:lpstr>
      <vt:lpstr>End-to-End Example</vt:lpstr>
      <vt:lpstr>End-to-End Example</vt:lpstr>
      <vt:lpstr>End-to-End Example</vt:lpstr>
      <vt:lpstr>End-to-End Example</vt:lpstr>
      <vt:lpstr>End-to-End Example</vt:lpstr>
      <vt:lpstr>End-to-End Example</vt:lpstr>
      <vt:lpstr>LIMITATIONS</vt:lpstr>
      <vt:lpstr>LIMITATIONS</vt:lpstr>
      <vt:lpstr>LIMITATIONS</vt:lpstr>
      <vt:lpstr>LIMITATIONS</vt:lpstr>
      <vt:lpstr>LIMITATIONS</vt:lpstr>
      <vt:lpstr>LIMITATIONS</vt:lpstr>
      <vt:lpstr>LIMITATIONS</vt:lpstr>
      <vt:lpstr>EVALUATION</vt:lpstr>
      <vt:lpstr>EVALUATION</vt:lpstr>
      <vt:lpstr>EVALUATION</vt:lpstr>
      <vt:lpstr>EVALUATION</vt:lpstr>
      <vt:lpstr>EVALUATION</vt:lpstr>
      <vt:lpstr>CONCLUSION</vt:lpstr>
      <vt:lpstr>Thanks For Listening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ZEUS: Analyzing Safety of Smart Contracts</dc:title>
  <dc:creator>מרינה קגנוביץ</dc:creator>
  <cp:lastModifiedBy>מרינה קגנוביץ</cp:lastModifiedBy>
  <cp:revision>27</cp:revision>
  <dcterms:created xsi:type="dcterms:W3CDTF">2021-11-27T11:04:27Z</dcterms:created>
  <dcterms:modified xsi:type="dcterms:W3CDTF">2021-12-11T18:04:02Z</dcterms:modified>
</cp:coreProperties>
</file>