
<file path=[Content_Types].xml><?xml version="1.0" encoding="utf-8"?>
<Types xmlns="http://schemas.openxmlformats.org/package/2006/content-types">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70" r:id="rId1"/>
  </p:sldMasterIdLst>
  <p:notesMasterIdLst>
    <p:notesMasterId r:id="rId63"/>
  </p:notesMasterIdLst>
  <p:sldIdLst>
    <p:sldId id="256" r:id="rId2"/>
    <p:sldId id="257" r:id="rId3"/>
    <p:sldId id="258" r:id="rId4"/>
    <p:sldId id="263" r:id="rId5"/>
    <p:sldId id="267" r:id="rId6"/>
    <p:sldId id="268" r:id="rId7"/>
    <p:sldId id="269" r:id="rId8"/>
    <p:sldId id="270" r:id="rId9"/>
    <p:sldId id="265" r:id="rId10"/>
    <p:sldId id="271" r:id="rId11"/>
    <p:sldId id="324" r:id="rId12"/>
    <p:sldId id="317" r:id="rId13"/>
    <p:sldId id="262" r:id="rId14"/>
    <p:sldId id="273" r:id="rId15"/>
    <p:sldId id="274" r:id="rId16"/>
    <p:sldId id="275" r:id="rId17"/>
    <p:sldId id="266" r:id="rId18"/>
    <p:sldId id="318" r:id="rId19"/>
    <p:sldId id="277" r:id="rId20"/>
    <p:sldId id="278" r:id="rId21"/>
    <p:sldId id="279" r:id="rId22"/>
    <p:sldId id="280" r:id="rId23"/>
    <p:sldId id="281" r:id="rId24"/>
    <p:sldId id="282" r:id="rId25"/>
    <p:sldId id="283" r:id="rId26"/>
    <p:sldId id="264" r:id="rId27"/>
    <p:sldId id="325" r:id="rId28"/>
    <p:sldId id="319" r:id="rId29"/>
    <p:sldId id="296" r:id="rId30"/>
    <p:sldId id="307" r:id="rId31"/>
    <p:sldId id="287" r:id="rId32"/>
    <p:sldId id="288" r:id="rId33"/>
    <p:sldId id="320" r:id="rId34"/>
    <p:sldId id="284" r:id="rId35"/>
    <p:sldId id="285" r:id="rId36"/>
    <p:sldId id="286" r:id="rId37"/>
    <p:sldId id="289" r:id="rId38"/>
    <p:sldId id="290" r:id="rId39"/>
    <p:sldId id="291" r:id="rId40"/>
    <p:sldId id="292" r:id="rId41"/>
    <p:sldId id="293" r:id="rId42"/>
    <p:sldId id="321" r:id="rId43"/>
    <p:sldId id="294" r:id="rId44"/>
    <p:sldId id="295" r:id="rId45"/>
    <p:sldId id="299" r:id="rId46"/>
    <p:sldId id="308" r:id="rId47"/>
    <p:sldId id="309" r:id="rId48"/>
    <p:sldId id="322" r:id="rId49"/>
    <p:sldId id="310" r:id="rId50"/>
    <p:sldId id="311" r:id="rId51"/>
    <p:sldId id="312" r:id="rId52"/>
    <p:sldId id="313" r:id="rId53"/>
    <p:sldId id="323" r:id="rId54"/>
    <p:sldId id="316" r:id="rId55"/>
    <p:sldId id="314" r:id="rId56"/>
    <p:sldId id="315" r:id="rId57"/>
    <p:sldId id="300" r:id="rId58"/>
    <p:sldId id="301" r:id="rId59"/>
    <p:sldId id="304" r:id="rId60"/>
    <p:sldId id="305" r:id="rId61"/>
    <p:sldId id="306" r:id="rId62"/>
  </p:sldIdLst>
  <p:sldSz cx="9144000" cy="6858000" type="screen4x3"/>
  <p:notesSz cx="6858000" cy="9144000"/>
  <p:defaultTextStyle>
    <a:defPPr>
      <a:defRPr lang="en-I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2">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A22E2E"/>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989" autoAdjust="0"/>
    <p:restoredTop sz="94660"/>
  </p:normalViewPr>
  <p:slideViewPr>
    <p:cSldViewPr snapToGrid="0">
      <p:cViewPr varScale="1">
        <p:scale>
          <a:sx n="161" d="100"/>
          <a:sy n="161" d="100"/>
        </p:scale>
        <p:origin x="1772" y="100"/>
      </p:cViewPr>
      <p:guideLst>
        <p:guide orient="horz" pos="2162"/>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notesMaster" Target="notesMasters/notesMaster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theme" Target="theme/theme1.xml"/><Relationship Id="rId5" Type="http://schemas.openxmlformats.org/officeDocument/2006/relationships/slide" Target="slides/slide4.xml"/><Relationship Id="rId61" Type="http://schemas.openxmlformats.org/officeDocument/2006/relationships/slide" Target="slides/slide60.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tableStyles" Target="tableStyle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2971800" cy="458788"/>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9pPr>
          </a:lstStyle>
          <a:p>
            <a:endParaRPr/>
          </a:p>
        </p:txBody>
      </p:sp>
      <p:sp>
        <p:nvSpPr>
          <p:cNvPr id="4" name="Google Shape;4;n"/>
          <p:cNvSpPr txBox="1">
            <a:spLocks noGrp="1"/>
          </p:cNvSpPr>
          <p:nvPr>
            <p:ph type="dt" idx="10"/>
          </p:nvPr>
        </p:nvSpPr>
        <p:spPr>
          <a:xfrm>
            <a:off x="3884613" y="0"/>
            <a:ext cx="2971800" cy="458788"/>
          </a:xfrm>
          <a:prstGeom prst="rect">
            <a:avLst/>
          </a:prstGeom>
          <a:noFill/>
          <a:ln>
            <a:noFill/>
          </a:ln>
        </p:spPr>
        <p:txBody>
          <a:bodyPr spcFirstLastPara="1" wrap="square" lIns="91425" tIns="45700" rIns="91425" bIns="45700" anchor="t" anchorCtr="0">
            <a:noAutofit/>
          </a:bodyPr>
          <a:lstStyle>
            <a:lvl1pPr marR="0" lvl="0" algn="r"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9pPr>
          </a:lstStyle>
          <a:p>
            <a:endParaRPr/>
          </a:p>
        </p:txBody>
      </p:sp>
      <p:sp>
        <p:nvSpPr>
          <p:cNvPr id="5" name="Google Shape;5;n"/>
          <p:cNvSpPr>
            <a:spLocks noGrp="1" noRot="1" noChangeAspect="1"/>
          </p:cNvSpPr>
          <p:nvPr>
            <p:ph type="sldImg" idx="3"/>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Google Shape;6;n"/>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lvl1pPr marL="457200" marR="0" lvl="0"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L="914400" marR="0" lvl="1"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2pPr>
            <a:lvl3pPr marL="1371600" marR="0" lvl="2"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3pPr>
            <a:lvl4pPr marL="1828800" marR="0" lvl="3"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4pPr>
            <a:lvl5pPr marL="2286000" marR="0" lvl="4"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5pPr>
            <a:lvl6pPr marL="2743200" marR="0" lvl="5"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6pPr>
            <a:lvl7pPr marL="3200400" marR="0" lvl="6"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7pPr>
            <a:lvl8pPr marL="3657600" marR="0" lvl="7"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8pPr>
            <a:lvl9pPr marL="4114800" marR="0" lvl="8"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9pPr>
          </a:lstStyle>
          <a:p>
            <a:endParaRPr/>
          </a:p>
        </p:txBody>
      </p:sp>
      <p:sp>
        <p:nvSpPr>
          <p:cNvPr id="7" name="Google Shape;7;n"/>
          <p:cNvSpPr txBox="1">
            <a:spLocks noGrp="1"/>
          </p:cNvSpPr>
          <p:nvPr>
            <p:ph type="ftr" idx="11"/>
          </p:nvPr>
        </p:nvSpPr>
        <p:spPr>
          <a:xfrm>
            <a:off x="0" y="8685213"/>
            <a:ext cx="2971800" cy="458787"/>
          </a:xfrm>
          <a:prstGeom prst="rect">
            <a:avLst/>
          </a:prstGeom>
          <a:noFill/>
          <a:ln>
            <a:noFill/>
          </a:ln>
        </p:spPr>
        <p:txBody>
          <a:bodyPr spcFirstLastPara="1" wrap="square" lIns="91425" tIns="45700" rIns="91425" bIns="45700" anchor="b"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9pPr>
          </a:lstStyle>
          <a:p>
            <a:endParaRPr/>
          </a:p>
        </p:txBody>
      </p:sp>
      <p:sp>
        <p:nvSpPr>
          <p:cNvPr id="8" name="Google Shape;8;n"/>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US" sz="1200" b="0" i="0" u="none" strike="noStrike" cap="none">
                <a:solidFill>
                  <a:schemeClr val="dk1"/>
                </a:solidFill>
                <a:latin typeface="Arial"/>
                <a:ea typeface="Arial"/>
                <a:cs typeface="Arial"/>
                <a:sym typeface="Arial"/>
              </a:rPr>
              <a:t>‹#›</a:t>
            </a:fld>
            <a:endParaRPr sz="1200" b="0" i="0" u="none" strike="noStrike" cap="none">
              <a:solidFill>
                <a:schemeClr val="dk1"/>
              </a:solidFill>
              <a:latin typeface="Arial"/>
              <a:ea typeface="Arial"/>
              <a:cs typeface="Arial"/>
              <a:sym typeface="Arial"/>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2"/>
        <p:cNvGrpSpPr/>
        <p:nvPr/>
      </p:nvGrpSpPr>
      <p:grpSpPr>
        <a:xfrm>
          <a:off x="0" y="0"/>
          <a:ext cx="0" cy="0"/>
          <a:chOff x="0" y="0"/>
          <a:chExt cx="0" cy="0"/>
        </a:xfrm>
      </p:grpSpPr>
      <p:sp>
        <p:nvSpPr>
          <p:cNvPr id="123" name="Google Shape;123;p1: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24" name="Google Shape;124;p1: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9"/>
        <p:cNvGrpSpPr/>
        <p:nvPr/>
      </p:nvGrpSpPr>
      <p:grpSpPr>
        <a:xfrm>
          <a:off x="0" y="0"/>
          <a:ext cx="0" cy="0"/>
          <a:chOff x="0" y="0"/>
          <a:chExt cx="0" cy="0"/>
        </a:xfrm>
      </p:grpSpPr>
      <p:sp>
        <p:nvSpPr>
          <p:cNvPr id="130" name="Google Shape;130;p2: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31" name="Google Shape;131;p2: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32" name="Google Shape;132;p2: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2</a:t>
            </a:fld>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7"/>
        <p:cNvGrpSpPr/>
        <p:nvPr/>
      </p:nvGrpSpPr>
      <p:grpSpPr>
        <a:xfrm>
          <a:off x="0" y="0"/>
          <a:ext cx="0" cy="0"/>
          <a:chOff x="0" y="0"/>
          <a:chExt cx="0" cy="0"/>
        </a:xfrm>
      </p:grpSpPr>
      <p:sp>
        <p:nvSpPr>
          <p:cNvPr id="138" name="Google Shape;138;p3: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39" name="Google Shape;139;p3: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40" name="Google Shape;140;p3: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3</a:t>
            </a:fld>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2"/>
        <p:cNvGrpSpPr/>
        <p:nvPr/>
      </p:nvGrpSpPr>
      <p:grpSpPr>
        <a:xfrm>
          <a:off x="0" y="0"/>
          <a:ext cx="0" cy="0"/>
          <a:chOff x="0" y="0"/>
          <a:chExt cx="0" cy="0"/>
        </a:xfrm>
      </p:grpSpPr>
      <p:sp>
        <p:nvSpPr>
          <p:cNvPr id="183" name="Google Shape;183;g2224bab1cca_1_68: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84" name="Google Shape;184;g2224bab1cca_1_68: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85" name="Google Shape;185;g2224bab1cca_1_68: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4</a:t>
            </a:fld>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8"/>
        <p:cNvGrpSpPr/>
        <p:nvPr/>
      </p:nvGrpSpPr>
      <p:grpSpPr>
        <a:xfrm>
          <a:off x="0" y="0"/>
          <a:ext cx="0" cy="0"/>
          <a:chOff x="0" y="0"/>
          <a:chExt cx="0" cy="0"/>
        </a:xfrm>
      </p:grpSpPr>
      <p:sp>
        <p:nvSpPr>
          <p:cNvPr id="219" name="Google Shape;219;p4: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dirty="0"/>
          </a:p>
        </p:txBody>
      </p:sp>
      <p:sp>
        <p:nvSpPr>
          <p:cNvPr id="220" name="Google Shape;220;p4: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7"/>
        <p:cNvGrpSpPr/>
        <p:nvPr/>
      </p:nvGrpSpPr>
      <p:grpSpPr>
        <a:xfrm>
          <a:off x="0" y="0"/>
          <a:ext cx="0" cy="0"/>
          <a:chOff x="0" y="0"/>
          <a:chExt cx="0" cy="0"/>
        </a:xfrm>
      </p:grpSpPr>
      <p:sp>
        <p:nvSpPr>
          <p:cNvPr id="228" name="Google Shape;228;p5: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dirty="0"/>
          </a:p>
        </p:txBody>
      </p:sp>
      <p:sp>
        <p:nvSpPr>
          <p:cNvPr id="229" name="Google Shape;229;p5: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4"/>
        <p:cNvGrpSpPr/>
        <p:nvPr/>
      </p:nvGrpSpPr>
      <p:grpSpPr>
        <a:xfrm>
          <a:off x="0" y="0"/>
          <a:ext cx="0" cy="0"/>
          <a:chOff x="0" y="0"/>
          <a:chExt cx="0" cy="0"/>
        </a:xfrm>
      </p:grpSpPr>
      <p:sp>
        <p:nvSpPr>
          <p:cNvPr id="235" name="Google Shape;235;p6: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236" name="Google Shape;236;p6: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1"/>
        <p:cNvGrpSpPr/>
        <p:nvPr/>
      </p:nvGrpSpPr>
      <p:grpSpPr>
        <a:xfrm>
          <a:off x="0" y="0"/>
          <a:ext cx="0" cy="0"/>
          <a:chOff x="0" y="0"/>
          <a:chExt cx="0" cy="0"/>
        </a:xfrm>
      </p:grpSpPr>
      <p:sp>
        <p:nvSpPr>
          <p:cNvPr id="242" name="Google Shape;242;p7: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243" name="Google Shape;243;p7: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0"/>
        <p:cNvGrpSpPr/>
        <p:nvPr/>
      </p:nvGrpSpPr>
      <p:grpSpPr>
        <a:xfrm>
          <a:off x="0" y="0"/>
          <a:ext cx="0" cy="0"/>
          <a:chOff x="0" y="0"/>
          <a:chExt cx="0" cy="0"/>
        </a:xfrm>
      </p:grpSpPr>
      <p:sp>
        <p:nvSpPr>
          <p:cNvPr id="201" name="Google Shape;201;g2224bab1cca_1_87: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02" name="Google Shape;202;g2224bab1cca_1_87: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203" name="Google Shape;203;g2224bab1cca_1_87: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9</a:t>
            </a:fld>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2"/>
        <p:cNvGrpSpPr/>
        <p:nvPr/>
      </p:nvGrpSpPr>
      <p:grpSpPr>
        <a:xfrm>
          <a:off x="0" y="0"/>
          <a:ext cx="0" cy="0"/>
          <a:chOff x="0" y="0"/>
          <a:chExt cx="0" cy="0"/>
        </a:xfrm>
      </p:grpSpPr>
      <p:sp>
        <p:nvSpPr>
          <p:cNvPr id="253" name="Google Shape;253;p8: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254" name="Google Shape;254;p8: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2"/>
        <p:cNvGrpSpPr/>
        <p:nvPr/>
      </p:nvGrpSpPr>
      <p:grpSpPr>
        <a:xfrm>
          <a:off x="0" y="0"/>
          <a:ext cx="0" cy="0"/>
          <a:chOff x="0" y="0"/>
          <a:chExt cx="0" cy="0"/>
        </a:xfrm>
      </p:grpSpPr>
      <p:sp>
        <p:nvSpPr>
          <p:cNvPr id="253" name="Google Shape;253;p8: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254" name="Google Shape;254;p8: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348344097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9"/>
        <p:cNvGrpSpPr/>
        <p:nvPr/>
      </p:nvGrpSpPr>
      <p:grpSpPr>
        <a:xfrm>
          <a:off x="0" y="0"/>
          <a:ext cx="0" cy="0"/>
          <a:chOff x="0" y="0"/>
          <a:chExt cx="0" cy="0"/>
        </a:xfrm>
      </p:grpSpPr>
      <p:sp>
        <p:nvSpPr>
          <p:cNvPr id="260" name="Google Shape;260;p9: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261" name="Google Shape;261;p9: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88860073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3"/>
        <p:cNvGrpSpPr/>
        <p:nvPr/>
      </p:nvGrpSpPr>
      <p:grpSpPr>
        <a:xfrm>
          <a:off x="0" y="0"/>
          <a:ext cx="0" cy="0"/>
          <a:chOff x="0" y="0"/>
          <a:chExt cx="0" cy="0"/>
        </a:xfrm>
      </p:grpSpPr>
      <p:sp>
        <p:nvSpPr>
          <p:cNvPr id="174" name="Google Shape;174;g2224bab1cca_1_59: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75" name="Google Shape;175;g2224bab1cca_1_59: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76" name="Google Shape;176;g2224bab1cca_1_59: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13</a:t>
            </a:fld>
            <a:endParaRPr/>
          </a:p>
        </p:txBody>
      </p:sp>
    </p:spTree>
    <p:extLst>
      <p:ext uri="{BB962C8B-B14F-4D97-AF65-F5344CB8AC3E}">
        <p14:creationId xmlns:p14="http://schemas.microsoft.com/office/powerpoint/2010/main" val="220654314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6"/>
        <p:cNvGrpSpPr/>
        <p:nvPr/>
      </p:nvGrpSpPr>
      <p:grpSpPr>
        <a:xfrm>
          <a:off x="0" y="0"/>
          <a:ext cx="0" cy="0"/>
          <a:chOff x="0" y="0"/>
          <a:chExt cx="0" cy="0"/>
        </a:xfrm>
      </p:grpSpPr>
      <p:sp>
        <p:nvSpPr>
          <p:cNvPr id="267" name="Google Shape;267;p10: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268" name="Google Shape;268;p10: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5"/>
        <p:cNvGrpSpPr/>
        <p:nvPr/>
      </p:nvGrpSpPr>
      <p:grpSpPr>
        <a:xfrm>
          <a:off x="0" y="0"/>
          <a:ext cx="0" cy="0"/>
          <a:chOff x="0" y="0"/>
          <a:chExt cx="0" cy="0"/>
        </a:xfrm>
      </p:grpSpPr>
      <p:sp>
        <p:nvSpPr>
          <p:cNvPr id="276" name="Google Shape;276;p11: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277" name="Google Shape;277;p11: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0"/>
        <p:cNvGrpSpPr/>
        <p:nvPr/>
      </p:nvGrpSpPr>
      <p:grpSpPr>
        <a:xfrm>
          <a:off x="0" y="0"/>
          <a:ext cx="0" cy="0"/>
          <a:chOff x="0" y="0"/>
          <a:chExt cx="0" cy="0"/>
        </a:xfrm>
      </p:grpSpPr>
      <p:sp>
        <p:nvSpPr>
          <p:cNvPr id="291" name="Google Shape;291;p12: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292" name="Google Shape;292;p12: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9"/>
        <p:cNvGrpSpPr/>
        <p:nvPr/>
      </p:nvGrpSpPr>
      <p:grpSpPr>
        <a:xfrm>
          <a:off x="0" y="0"/>
          <a:ext cx="0" cy="0"/>
          <a:chOff x="0" y="0"/>
          <a:chExt cx="0" cy="0"/>
        </a:xfrm>
      </p:grpSpPr>
      <p:sp>
        <p:nvSpPr>
          <p:cNvPr id="210" name="Google Shape;210;g2224bab1cca_1_96: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11" name="Google Shape;211;g2224bab1cca_1_96: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212" name="Google Shape;212;g2224bab1cca_1_96: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17</a:t>
            </a:fld>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8"/>
        <p:cNvGrpSpPr/>
        <p:nvPr/>
      </p:nvGrpSpPr>
      <p:grpSpPr>
        <a:xfrm>
          <a:off x="0" y="0"/>
          <a:ext cx="0" cy="0"/>
          <a:chOff x="0" y="0"/>
          <a:chExt cx="0" cy="0"/>
        </a:xfrm>
      </p:grpSpPr>
      <p:sp>
        <p:nvSpPr>
          <p:cNvPr id="219" name="Google Shape;219;p4: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220" name="Google Shape;220;p4: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376723208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2"/>
        <p:cNvGrpSpPr/>
        <p:nvPr/>
      </p:nvGrpSpPr>
      <p:grpSpPr>
        <a:xfrm>
          <a:off x="0" y="0"/>
          <a:ext cx="0" cy="0"/>
          <a:chOff x="0" y="0"/>
          <a:chExt cx="0" cy="0"/>
        </a:xfrm>
      </p:grpSpPr>
      <p:sp>
        <p:nvSpPr>
          <p:cNvPr id="313" name="Google Shape;313;p14: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314" name="Google Shape;314;p14: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8"/>
        <p:cNvGrpSpPr/>
        <p:nvPr/>
      </p:nvGrpSpPr>
      <p:grpSpPr>
        <a:xfrm>
          <a:off x="0" y="0"/>
          <a:ext cx="0" cy="0"/>
          <a:chOff x="0" y="0"/>
          <a:chExt cx="0" cy="0"/>
        </a:xfrm>
      </p:grpSpPr>
      <p:sp>
        <p:nvSpPr>
          <p:cNvPr id="329" name="Google Shape;329;p15: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330" name="Google Shape;330;p15: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0"/>
        <p:cNvGrpSpPr/>
        <p:nvPr/>
      </p:nvGrpSpPr>
      <p:grpSpPr>
        <a:xfrm>
          <a:off x="0" y="0"/>
          <a:ext cx="0" cy="0"/>
          <a:chOff x="0" y="0"/>
          <a:chExt cx="0" cy="0"/>
        </a:xfrm>
      </p:grpSpPr>
      <p:sp>
        <p:nvSpPr>
          <p:cNvPr id="341" name="Google Shape;341;p16: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342" name="Google Shape;342;p16: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8"/>
        <p:cNvGrpSpPr/>
        <p:nvPr/>
      </p:nvGrpSpPr>
      <p:grpSpPr>
        <a:xfrm>
          <a:off x="0" y="0"/>
          <a:ext cx="0" cy="0"/>
          <a:chOff x="0" y="0"/>
          <a:chExt cx="0" cy="0"/>
        </a:xfrm>
      </p:grpSpPr>
      <p:sp>
        <p:nvSpPr>
          <p:cNvPr id="349" name="Google Shape;349;p17: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350" name="Google Shape;350;p17: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59"/>
        <p:cNvGrpSpPr/>
        <p:nvPr/>
      </p:nvGrpSpPr>
      <p:grpSpPr>
        <a:xfrm>
          <a:off x="0" y="0"/>
          <a:ext cx="0" cy="0"/>
          <a:chOff x="0" y="0"/>
          <a:chExt cx="0" cy="0"/>
        </a:xfrm>
      </p:grpSpPr>
      <p:sp>
        <p:nvSpPr>
          <p:cNvPr id="360" name="Google Shape;360;p18: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361" name="Google Shape;361;p18: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71"/>
        <p:cNvGrpSpPr/>
        <p:nvPr/>
      </p:nvGrpSpPr>
      <p:grpSpPr>
        <a:xfrm>
          <a:off x="0" y="0"/>
          <a:ext cx="0" cy="0"/>
          <a:chOff x="0" y="0"/>
          <a:chExt cx="0" cy="0"/>
        </a:xfrm>
      </p:grpSpPr>
      <p:sp>
        <p:nvSpPr>
          <p:cNvPr id="372" name="Google Shape;372;p19: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373" name="Google Shape;373;p19: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88"/>
        <p:cNvGrpSpPr/>
        <p:nvPr/>
      </p:nvGrpSpPr>
      <p:grpSpPr>
        <a:xfrm>
          <a:off x="0" y="0"/>
          <a:ext cx="0" cy="0"/>
          <a:chOff x="0" y="0"/>
          <a:chExt cx="0" cy="0"/>
        </a:xfrm>
      </p:grpSpPr>
      <p:sp>
        <p:nvSpPr>
          <p:cNvPr id="389" name="Google Shape;389;p20: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390" name="Google Shape;390;p20: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1"/>
        <p:cNvGrpSpPr/>
        <p:nvPr/>
      </p:nvGrpSpPr>
      <p:grpSpPr>
        <a:xfrm>
          <a:off x="0" y="0"/>
          <a:ext cx="0" cy="0"/>
          <a:chOff x="0" y="0"/>
          <a:chExt cx="0" cy="0"/>
        </a:xfrm>
      </p:grpSpPr>
      <p:sp>
        <p:nvSpPr>
          <p:cNvPr id="192" name="Google Shape;192;g2224bab1cca_1_77: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93" name="Google Shape;193;g2224bab1cca_1_77: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94" name="Google Shape;194;g2224bab1cca_1_77: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26</a:t>
            </a:fld>
            <a:endParaRPr/>
          </a:p>
        </p:txBody>
      </p:sp>
    </p:spTree>
    <p:extLst>
      <p:ext uri="{BB962C8B-B14F-4D97-AF65-F5344CB8AC3E}">
        <p14:creationId xmlns:p14="http://schemas.microsoft.com/office/powerpoint/2010/main" val="1309528803"/>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1"/>
        <p:cNvGrpSpPr/>
        <p:nvPr/>
      </p:nvGrpSpPr>
      <p:grpSpPr>
        <a:xfrm>
          <a:off x="0" y="0"/>
          <a:ext cx="0" cy="0"/>
          <a:chOff x="0" y="0"/>
          <a:chExt cx="0" cy="0"/>
        </a:xfrm>
      </p:grpSpPr>
      <p:sp>
        <p:nvSpPr>
          <p:cNvPr id="192" name="Google Shape;192;g2224bab1cca_1_77: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93" name="Google Shape;193;g2224bab1cca_1_77: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94" name="Google Shape;194;g2224bab1cca_1_77: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27</a:t>
            </a:fld>
            <a:endParaRPr/>
          </a:p>
        </p:txBody>
      </p:sp>
    </p:spTree>
    <p:extLst>
      <p:ext uri="{BB962C8B-B14F-4D97-AF65-F5344CB8AC3E}">
        <p14:creationId xmlns:p14="http://schemas.microsoft.com/office/powerpoint/2010/main" val="3699387382"/>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8"/>
        <p:cNvGrpSpPr/>
        <p:nvPr/>
      </p:nvGrpSpPr>
      <p:grpSpPr>
        <a:xfrm>
          <a:off x="0" y="0"/>
          <a:ext cx="0" cy="0"/>
          <a:chOff x="0" y="0"/>
          <a:chExt cx="0" cy="0"/>
        </a:xfrm>
      </p:grpSpPr>
      <p:sp>
        <p:nvSpPr>
          <p:cNvPr id="219" name="Google Shape;219;p4: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220" name="Google Shape;220;p4: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4049134902"/>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90"/>
        <p:cNvGrpSpPr/>
        <p:nvPr/>
      </p:nvGrpSpPr>
      <p:grpSpPr>
        <a:xfrm>
          <a:off x="0" y="0"/>
          <a:ext cx="0" cy="0"/>
          <a:chOff x="0" y="0"/>
          <a:chExt cx="0" cy="0"/>
        </a:xfrm>
      </p:grpSpPr>
      <p:sp>
        <p:nvSpPr>
          <p:cNvPr id="591" name="Google Shape;591;p33: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592" name="Google Shape;592;p33: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3178366932"/>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90"/>
        <p:cNvGrpSpPr/>
        <p:nvPr/>
      </p:nvGrpSpPr>
      <p:grpSpPr>
        <a:xfrm>
          <a:off x="0" y="0"/>
          <a:ext cx="0" cy="0"/>
          <a:chOff x="0" y="0"/>
          <a:chExt cx="0" cy="0"/>
        </a:xfrm>
      </p:grpSpPr>
      <p:sp>
        <p:nvSpPr>
          <p:cNvPr id="591" name="Google Shape;591;p33: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592" name="Google Shape;592;p33: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1350772048"/>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36"/>
        <p:cNvGrpSpPr/>
        <p:nvPr/>
      </p:nvGrpSpPr>
      <p:grpSpPr>
        <a:xfrm>
          <a:off x="0" y="0"/>
          <a:ext cx="0" cy="0"/>
          <a:chOff x="0" y="0"/>
          <a:chExt cx="0" cy="0"/>
        </a:xfrm>
      </p:grpSpPr>
      <p:sp>
        <p:nvSpPr>
          <p:cNvPr id="437" name="Google Shape;437;p24: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438" name="Google Shape;438;p24: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2041253329"/>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47"/>
        <p:cNvGrpSpPr/>
        <p:nvPr/>
      </p:nvGrpSpPr>
      <p:grpSpPr>
        <a:xfrm>
          <a:off x="0" y="0"/>
          <a:ext cx="0" cy="0"/>
          <a:chOff x="0" y="0"/>
          <a:chExt cx="0" cy="0"/>
        </a:xfrm>
      </p:grpSpPr>
      <p:sp>
        <p:nvSpPr>
          <p:cNvPr id="448" name="Google Shape;448;p25: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449" name="Google Shape;449;p25: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87510902"/>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8"/>
        <p:cNvGrpSpPr/>
        <p:nvPr/>
      </p:nvGrpSpPr>
      <p:grpSpPr>
        <a:xfrm>
          <a:off x="0" y="0"/>
          <a:ext cx="0" cy="0"/>
          <a:chOff x="0" y="0"/>
          <a:chExt cx="0" cy="0"/>
        </a:xfrm>
      </p:grpSpPr>
      <p:sp>
        <p:nvSpPr>
          <p:cNvPr id="219" name="Google Shape;219;p4: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220" name="Google Shape;220;p4: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3906672635"/>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05"/>
        <p:cNvGrpSpPr/>
        <p:nvPr/>
      </p:nvGrpSpPr>
      <p:grpSpPr>
        <a:xfrm>
          <a:off x="0" y="0"/>
          <a:ext cx="0" cy="0"/>
          <a:chOff x="0" y="0"/>
          <a:chExt cx="0" cy="0"/>
        </a:xfrm>
      </p:grpSpPr>
      <p:sp>
        <p:nvSpPr>
          <p:cNvPr id="406" name="Google Shape;406;p21: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407" name="Google Shape;407;p21: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16"/>
        <p:cNvGrpSpPr/>
        <p:nvPr/>
      </p:nvGrpSpPr>
      <p:grpSpPr>
        <a:xfrm>
          <a:off x="0" y="0"/>
          <a:ext cx="0" cy="0"/>
          <a:chOff x="0" y="0"/>
          <a:chExt cx="0" cy="0"/>
        </a:xfrm>
      </p:grpSpPr>
      <p:sp>
        <p:nvSpPr>
          <p:cNvPr id="417" name="Google Shape;417;p22: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418" name="Google Shape;418;p22: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25"/>
        <p:cNvGrpSpPr/>
        <p:nvPr/>
      </p:nvGrpSpPr>
      <p:grpSpPr>
        <a:xfrm>
          <a:off x="0" y="0"/>
          <a:ext cx="0" cy="0"/>
          <a:chOff x="0" y="0"/>
          <a:chExt cx="0" cy="0"/>
        </a:xfrm>
      </p:grpSpPr>
      <p:sp>
        <p:nvSpPr>
          <p:cNvPr id="426" name="Google Shape;426;p23: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427" name="Google Shape;427;p23: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64"/>
        <p:cNvGrpSpPr/>
        <p:nvPr/>
      </p:nvGrpSpPr>
      <p:grpSpPr>
        <a:xfrm>
          <a:off x="0" y="0"/>
          <a:ext cx="0" cy="0"/>
          <a:chOff x="0" y="0"/>
          <a:chExt cx="0" cy="0"/>
        </a:xfrm>
      </p:grpSpPr>
      <p:sp>
        <p:nvSpPr>
          <p:cNvPr id="465" name="Google Shape;465;p26: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466" name="Google Shape;466;p26: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77"/>
        <p:cNvGrpSpPr/>
        <p:nvPr/>
      </p:nvGrpSpPr>
      <p:grpSpPr>
        <a:xfrm>
          <a:off x="0" y="0"/>
          <a:ext cx="0" cy="0"/>
          <a:chOff x="0" y="0"/>
          <a:chExt cx="0" cy="0"/>
        </a:xfrm>
      </p:grpSpPr>
      <p:sp>
        <p:nvSpPr>
          <p:cNvPr id="478" name="Google Shape;478;p27: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479" name="Google Shape;479;p27: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16"/>
        <p:cNvGrpSpPr/>
        <p:nvPr/>
      </p:nvGrpSpPr>
      <p:grpSpPr>
        <a:xfrm>
          <a:off x="0" y="0"/>
          <a:ext cx="0" cy="0"/>
          <a:chOff x="0" y="0"/>
          <a:chExt cx="0" cy="0"/>
        </a:xfrm>
      </p:grpSpPr>
      <p:sp>
        <p:nvSpPr>
          <p:cNvPr id="517" name="Google Shape;517;p28: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518" name="Google Shape;518;p28: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37"/>
        <p:cNvGrpSpPr/>
        <p:nvPr/>
      </p:nvGrpSpPr>
      <p:grpSpPr>
        <a:xfrm>
          <a:off x="0" y="0"/>
          <a:ext cx="0" cy="0"/>
          <a:chOff x="0" y="0"/>
          <a:chExt cx="0" cy="0"/>
        </a:xfrm>
      </p:grpSpPr>
      <p:sp>
        <p:nvSpPr>
          <p:cNvPr id="538" name="Google Shape;538;p29: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539" name="Google Shape;539;p29: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50"/>
        <p:cNvGrpSpPr/>
        <p:nvPr/>
      </p:nvGrpSpPr>
      <p:grpSpPr>
        <a:xfrm>
          <a:off x="0" y="0"/>
          <a:ext cx="0" cy="0"/>
          <a:chOff x="0" y="0"/>
          <a:chExt cx="0" cy="0"/>
        </a:xfrm>
      </p:grpSpPr>
      <p:sp>
        <p:nvSpPr>
          <p:cNvPr id="551" name="Google Shape;551;p30: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552" name="Google Shape;552;p30: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8"/>
        <p:cNvGrpSpPr/>
        <p:nvPr/>
      </p:nvGrpSpPr>
      <p:grpSpPr>
        <a:xfrm>
          <a:off x="0" y="0"/>
          <a:ext cx="0" cy="0"/>
          <a:chOff x="0" y="0"/>
          <a:chExt cx="0" cy="0"/>
        </a:xfrm>
      </p:grpSpPr>
      <p:sp>
        <p:nvSpPr>
          <p:cNvPr id="219" name="Google Shape;219;p4: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220" name="Google Shape;220;p4: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683076874"/>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64"/>
        <p:cNvGrpSpPr/>
        <p:nvPr/>
      </p:nvGrpSpPr>
      <p:grpSpPr>
        <a:xfrm>
          <a:off x="0" y="0"/>
          <a:ext cx="0" cy="0"/>
          <a:chOff x="0" y="0"/>
          <a:chExt cx="0" cy="0"/>
        </a:xfrm>
      </p:grpSpPr>
      <p:sp>
        <p:nvSpPr>
          <p:cNvPr id="565" name="Google Shape;565;p31: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566" name="Google Shape;566;p31: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78"/>
        <p:cNvGrpSpPr/>
        <p:nvPr/>
      </p:nvGrpSpPr>
      <p:grpSpPr>
        <a:xfrm>
          <a:off x="0" y="0"/>
          <a:ext cx="0" cy="0"/>
          <a:chOff x="0" y="0"/>
          <a:chExt cx="0" cy="0"/>
        </a:xfrm>
      </p:grpSpPr>
      <p:sp>
        <p:nvSpPr>
          <p:cNvPr id="579" name="Google Shape;579;p32: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580" name="Google Shape;580;p32: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13"/>
        <p:cNvGrpSpPr/>
        <p:nvPr/>
      </p:nvGrpSpPr>
      <p:grpSpPr>
        <a:xfrm>
          <a:off x="0" y="0"/>
          <a:ext cx="0" cy="0"/>
          <a:chOff x="0" y="0"/>
          <a:chExt cx="0" cy="0"/>
        </a:xfrm>
      </p:grpSpPr>
      <p:sp>
        <p:nvSpPr>
          <p:cNvPr id="614" name="Google Shape;614;p35: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615" name="Google Shape;615;p35: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59"/>
        <p:cNvGrpSpPr/>
        <p:nvPr/>
      </p:nvGrpSpPr>
      <p:grpSpPr>
        <a:xfrm>
          <a:off x="0" y="0"/>
          <a:ext cx="0" cy="0"/>
          <a:chOff x="0" y="0"/>
          <a:chExt cx="0" cy="0"/>
        </a:xfrm>
      </p:grpSpPr>
      <p:sp>
        <p:nvSpPr>
          <p:cNvPr id="360" name="Google Shape;360;p18: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361" name="Google Shape;361;p18: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532697369"/>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59"/>
        <p:cNvGrpSpPr/>
        <p:nvPr/>
      </p:nvGrpSpPr>
      <p:grpSpPr>
        <a:xfrm>
          <a:off x="0" y="0"/>
          <a:ext cx="0" cy="0"/>
          <a:chOff x="0" y="0"/>
          <a:chExt cx="0" cy="0"/>
        </a:xfrm>
      </p:grpSpPr>
      <p:sp>
        <p:nvSpPr>
          <p:cNvPr id="360" name="Google Shape;360;p18: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361" name="Google Shape;361;p18: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1666904981"/>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8"/>
        <p:cNvGrpSpPr/>
        <p:nvPr/>
      </p:nvGrpSpPr>
      <p:grpSpPr>
        <a:xfrm>
          <a:off x="0" y="0"/>
          <a:ext cx="0" cy="0"/>
          <a:chOff x="0" y="0"/>
          <a:chExt cx="0" cy="0"/>
        </a:xfrm>
      </p:grpSpPr>
      <p:sp>
        <p:nvSpPr>
          <p:cNvPr id="219" name="Google Shape;219;p4: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220" name="Google Shape;220;p4: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3475860874"/>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31"/>
        <p:cNvGrpSpPr/>
        <p:nvPr/>
      </p:nvGrpSpPr>
      <p:grpSpPr>
        <a:xfrm>
          <a:off x="0" y="0"/>
          <a:ext cx="0" cy="0"/>
          <a:chOff x="0" y="0"/>
          <a:chExt cx="0" cy="0"/>
        </a:xfrm>
      </p:grpSpPr>
      <p:sp>
        <p:nvSpPr>
          <p:cNvPr id="632" name="Google Shape;632;p38: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633" name="Google Shape;633;p38: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1782641910"/>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59"/>
        <p:cNvGrpSpPr/>
        <p:nvPr/>
      </p:nvGrpSpPr>
      <p:grpSpPr>
        <a:xfrm>
          <a:off x="0" y="0"/>
          <a:ext cx="0" cy="0"/>
          <a:chOff x="0" y="0"/>
          <a:chExt cx="0" cy="0"/>
        </a:xfrm>
      </p:grpSpPr>
      <p:sp>
        <p:nvSpPr>
          <p:cNvPr id="360" name="Google Shape;360;p18: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361" name="Google Shape;361;p18: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170505581"/>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59"/>
        <p:cNvGrpSpPr/>
        <p:nvPr/>
      </p:nvGrpSpPr>
      <p:grpSpPr>
        <a:xfrm>
          <a:off x="0" y="0"/>
          <a:ext cx="0" cy="0"/>
          <a:chOff x="0" y="0"/>
          <a:chExt cx="0" cy="0"/>
        </a:xfrm>
      </p:grpSpPr>
      <p:sp>
        <p:nvSpPr>
          <p:cNvPr id="360" name="Google Shape;360;p18: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361" name="Google Shape;361;p18: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53395351"/>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59"/>
        <p:cNvGrpSpPr/>
        <p:nvPr/>
      </p:nvGrpSpPr>
      <p:grpSpPr>
        <a:xfrm>
          <a:off x="0" y="0"/>
          <a:ext cx="0" cy="0"/>
          <a:chOff x="0" y="0"/>
          <a:chExt cx="0" cy="0"/>
        </a:xfrm>
      </p:grpSpPr>
      <p:sp>
        <p:nvSpPr>
          <p:cNvPr id="360" name="Google Shape;360;p18: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361" name="Google Shape;361;p18: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347774146"/>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8"/>
        <p:cNvGrpSpPr/>
        <p:nvPr/>
      </p:nvGrpSpPr>
      <p:grpSpPr>
        <a:xfrm>
          <a:off x="0" y="0"/>
          <a:ext cx="0" cy="0"/>
          <a:chOff x="0" y="0"/>
          <a:chExt cx="0" cy="0"/>
        </a:xfrm>
      </p:grpSpPr>
      <p:sp>
        <p:nvSpPr>
          <p:cNvPr id="219" name="Google Shape;219;p4: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220" name="Google Shape;220;p4: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4243264025"/>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37"/>
        <p:cNvGrpSpPr/>
        <p:nvPr/>
      </p:nvGrpSpPr>
      <p:grpSpPr>
        <a:xfrm>
          <a:off x="0" y="0"/>
          <a:ext cx="0" cy="0"/>
          <a:chOff x="0" y="0"/>
          <a:chExt cx="0" cy="0"/>
        </a:xfrm>
      </p:grpSpPr>
      <p:sp>
        <p:nvSpPr>
          <p:cNvPr id="638" name="Google Shape;638;p39: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639" name="Google Shape;639;p39: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3166126161"/>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59"/>
        <p:cNvGrpSpPr/>
        <p:nvPr/>
      </p:nvGrpSpPr>
      <p:grpSpPr>
        <a:xfrm>
          <a:off x="0" y="0"/>
          <a:ext cx="0" cy="0"/>
          <a:chOff x="0" y="0"/>
          <a:chExt cx="0" cy="0"/>
        </a:xfrm>
      </p:grpSpPr>
      <p:sp>
        <p:nvSpPr>
          <p:cNvPr id="360" name="Google Shape;360;p18: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361" name="Google Shape;361;p18: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1731555469"/>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59"/>
        <p:cNvGrpSpPr/>
        <p:nvPr/>
      </p:nvGrpSpPr>
      <p:grpSpPr>
        <a:xfrm>
          <a:off x="0" y="0"/>
          <a:ext cx="0" cy="0"/>
          <a:chOff x="0" y="0"/>
          <a:chExt cx="0" cy="0"/>
        </a:xfrm>
      </p:grpSpPr>
      <p:sp>
        <p:nvSpPr>
          <p:cNvPr id="360" name="Google Shape;360;p18: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361" name="Google Shape;361;p18: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3813642416"/>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19"/>
        <p:cNvGrpSpPr/>
        <p:nvPr/>
      </p:nvGrpSpPr>
      <p:grpSpPr>
        <a:xfrm>
          <a:off x="0" y="0"/>
          <a:ext cx="0" cy="0"/>
          <a:chOff x="0" y="0"/>
          <a:chExt cx="0" cy="0"/>
        </a:xfrm>
      </p:grpSpPr>
      <p:sp>
        <p:nvSpPr>
          <p:cNvPr id="620" name="Google Shape;620;p36: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621" name="Google Shape;621;p36: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25"/>
        <p:cNvGrpSpPr/>
        <p:nvPr/>
      </p:nvGrpSpPr>
      <p:grpSpPr>
        <a:xfrm>
          <a:off x="0" y="0"/>
          <a:ext cx="0" cy="0"/>
          <a:chOff x="0" y="0"/>
          <a:chExt cx="0" cy="0"/>
        </a:xfrm>
      </p:grpSpPr>
      <p:sp>
        <p:nvSpPr>
          <p:cNvPr id="626" name="Google Shape;626;p37: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627" name="Google Shape;627;p37: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43"/>
        <p:cNvGrpSpPr/>
        <p:nvPr/>
      </p:nvGrpSpPr>
      <p:grpSpPr>
        <a:xfrm>
          <a:off x="0" y="0"/>
          <a:ext cx="0" cy="0"/>
          <a:chOff x="0" y="0"/>
          <a:chExt cx="0" cy="0"/>
        </a:xfrm>
      </p:grpSpPr>
      <p:sp>
        <p:nvSpPr>
          <p:cNvPr id="644" name="Google Shape;644;p40: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645" name="Google Shape;645;p40: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49"/>
        <p:cNvGrpSpPr/>
        <p:nvPr/>
      </p:nvGrpSpPr>
      <p:grpSpPr>
        <a:xfrm>
          <a:off x="0" y="0"/>
          <a:ext cx="0" cy="0"/>
          <a:chOff x="0" y="0"/>
          <a:chExt cx="0" cy="0"/>
        </a:xfrm>
      </p:grpSpPr>
      <p:sp>
        <p:nvSpPr>
          <p:cNvPr id="650" name="Google Shape;650;g2224bab1cca_1_22: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651" name="Google Shape;651;g2224bab1cca_1_22: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55"/>
        <p:cNvGrpSpPr/>
        <p:nvPr/>
      </p:nvGrpSpPr>
      <p:grpSpPr>
        <a:xfrm>
          <a:off x="0" y="0"/>
          <a:ext cx="0" cy="0"/>
          <a:chOff x="0" y="0"/>
          <a:chExt cx="0" cy="0"/>
        </a:xfrm>
      </p:grpSpPr>
      <p:sp>
        <p:nvSpPr>
          <p:cNvPr id="656" name="Google Shape;656;p41: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657" name="Google Shape;657;p41: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FA5DA8-2F6E-EA0B-FCAD-6F5D4370A9C1}"/>
              </a:ext>
            </a:extLst>
          </p:cNvPr>
          <p:cNvSpPr>
            <a:spLocks noGrp="1"/>
          </p:cNvSpPr>
          <p:nvPr>
            <p:ph type="ctrTitle"/>
          </p:nvPr>
        </p:nvSpPr>
        <p:spPr>
          <a:xfrm>
            <a:off x="1143000" y="1122363"/>
            <a:ext cx="6858000" cy="2387600"/>
          </a:xfrm>
        </p:spPr>
        <p:txBody>
          <a:bodyPr anchor="b"/>
          <a:lstStyle>
            <a:lvl1pPr algn="ctr">
              <a:defRPr sz="4500"/>
            </a:lvl1pPr>
          </a:lstStyle>
          <a:p>
            <a:r>
              <a:rPr lang="en-US"/>
              <a:t>Click to edit Master title style</a:t>
            </a:r>
            <a:endParaRPr lang="en-IL"/>
          </a:p>
        </p:txBody>
      </p:sp>
      <p:sp>
        <p:nvSpPr>
          <p:cNvPr id="3" name="Subtitle 2">
            <a:extLst>
              <a:ext uri="{FF2B5EF4-FFF2-40B4-BE49-F238E27FC236}">
                <a16:creationId xmlns:a16="http://schemas.microsoft.com/office/drawing/2014/main" id="{74862ECA-C1AE-10E2-B591-9FAD5AC04729}"/>
              </a:ext>
            </a:extLst>
          </p:cNvPr>
          <p:cNvSpPr>
            <a:spLocks noGrp="1"/>
          </p:cNvSpPr>
          <p:nvPr>
            <p:ph type="subTitle" idx="1"/>
          </p:nvPr>
        </p:nvSpPr>
        <p:spPr>
          <a:xfrm>
            <a:off x="1143000" y="3602038"/>
            <a:ext cx="6858000" cy="165576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endParaRPr lang="en-IL"/>
          </a:p>
        </p:txBody>
      </p:sp>
      <p:sp>
        <p:nvSpPr>
          <p:cNvPr id="4" name="Date Placeholder 3">
            <a:extLst>
              <a:ext uri="{FF2B5EF4-FFF2-40B4-BE49-F238E27FC236}">
                <a16:creationId xmlns:a16="http://schemas.microsoft.com/office/drawing/2014/main" id="{CB4B21D5-4574-C3D3-B67C-80D4D5A8CEAE}"/>
              </a:ext>
            </a:extLst>
          </p:cNvPr>
          <p:cNvSpPr>
            <a:spLocks noGrp="1"/>
          </p:cNvSpPr>
          <p:nvPr>
            <p:ph type="dt" sz="half" idx="10"/>
          </p:nvPr>
        </p:nvSpPr>
        <p:spPr/>
        <p:txBody>
          <a:bodyPr/>
          <a:lstStyle/>
          <a:p>
            <a:r>
              <a:rPr lang="en-IL"/>
              <a:t>Itay Etelis, Dor Huri 2023</a:t>
            </a:r>
          </a:p>
        </p:txBody>
      </p:sp>
      <p:sp>
        <p:nvSpPr>
          <p:cNvPr id="5" name="Footer Placeholder 4">
            <a:extLst>
              <a:ext uri="{FF2B5EF4-FFF2-40B4-BE49-F238E27FC236}">
                <a16:creationId xmlns:a16="http://schemas.microsoft.com/office/drawing/2014/main" id="{7DECC4DF-EA21-BF4C-491F-73D045AC9D06}"/>
              </a:ext>
            </a:extLst>
          </p:cNvPr>
          <p:cNvSpPr>
            <a:spLocks noGrp="1"/>
          </p:cNvSpPr>
          <p:nvPr>
            <p:ph type="ftr" sz="quarter" idx="11"/>
          </p:nvPr>
        </p:nvSpPr>
        <p:spPr/>
        <p:txBody>
          <a:bodyPr/>
          <a:lstStyle/>
          <a:p>
            <a:endParaRPr lang="en-IL"/>
          </a:p>
        </p:txBody>
      </p:sp>
      <p:sp>
        <p:nvSpPr>
          <p:cNvPr id="6" name="Slide Number Placeholder 5">
            <a:extLst>
              <a:ext uri="{FF2B5EF4-FFF2-40B4-BE49-F238E27FC236}">
                <a16:creationId xmlns:a16="http://schemas.microsoft.com/office/drawing/2014/main" id="{89A2A236-15DA-19D6-1409-1EFFD9797699}"/>
              </a:ext>
            </a:extLst>
          </p:cNvPr>
          <p:cNvSpPr>
            <a:spLocks noGrp="1"/>
          </p:cNvSpPr>
          <p:nvPr>
            <p:ph type="sldNum" sz="quarter" idx="12"/>
          </p:nvPr>
        </p:nvSpPr>
        <p:spPr/>
        <p:txBody>
          <a:bodyPr/>
          <a:lstStyle/>
          <a:p>
            <a:fld id="{B636978B-DF13-455F-9442-4C8BAB97B602}" type="slidenum">
              <a:rPr lang="en-IL" smtClean="0"/>
              <a:t>‹#›</a:t>
            </a:fld>
            <a:endParaRPr lang="en-IL"/>
          </a:p>
        </p:txBody>
      </p:sp>
    </p:spTree>
    <p:extLst>
      <p:ext uri="{BB962C8B-B14F-4D97-AF65-F5344CB8AC3E}">
        <p14:creationId xmlns:p14="http://schemas.microsoft.com/office/powerpoint/2010/main" val="388215581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0B34AE-E58B-457D-3DD0-35171571D023}"/>
              </a:ext>
            </a:extLst>
          </p:cNvPr>
          <p:cNvSpPr>
            <a:spLocks noGrp="1"/>
          </p:cNvSpPr>
          <p:nvPr>
            <p:ph type="title"/>
          </p:nvPr>
        </p:nvSpPr>
        <p:spPr/>
        <p:txBody>
          <a:bodyPr/>
          <a:lstStyle/>
          <a:p>
            <a:r>
              <a:rPr lang="en-US"/>
              <a:t>Click to edit Master title style</a:t>
            </a:r>
            <a:endParaRPr lang="en-IL"/>
          </a:p>
        </p:txBody>
      </p:sp>
      <p:sp>
        <p:nvSpPr>
          <p:cNvPr id="3" name="Content Placeholder 2">
            <a:extLst>
              <a:ext uri="{FF2B5EF4-FFF2-40B4-BE49-F238E27FC236}">
                <a16:creationId xmlns:a16="http://schemas.microsoft.com/office/drawing/2014/main" id="{A129FC87-58F7-D623-5136-FFB74284282B}"/>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L"/>
          </a:p>
        </p:txBody>
      </p:sp>
      <p:sp>
        <p:nvSpPr>
          <p:cNvPr id="4" name="Date Placeholder 3">
            <a:extLst>
              <a:ext uri="{FF2B5EF4-FFF2-40B4-BE49-F238E27FC236}">
                <a16:creationId xmlns:a16="http://schemas.microsoft.com/office/drawing/2014/main" id="{023B689A-3ACA-1976-0B72-7469EEEC9758}"/>
              </a:ext>
            </a:extLst>
          </p:cNvPr>
          <p:cNvSpPr>
            <a:spLocks noGrp="1"/>
          </p:cNvSpPr>
          <p:nvPr>
            <p:ph type="dt" sz="half" idx="10"/>
          </p:nvPr>
        </p:nvSpPr>
        <p:spPr/>
        <p:txBody>
          <a:bodyPr/>
          <a:lstStyle/>
          <a:p>
            <a:r>
              <a:rPr lang="en-IL"/>
              <a:t>Itay Etelis, Dor Huri 2023</a:t>
            </a:r>
          </a:p>
        </p:txBody>
      </p:sp>
      <p:sp>
        <p:nvSpPr>
          <p:cNvPr id="5" name="Footer Placeholder 4">
            <a:extLst>
              <a:ext uri="{FF2B5EF4-FFF2-40B4-BE49-F238E27FC236}">
                <a16:creationId xmlns:a16="http://schemas.microsoft.com/office/drawing/2014/main" id="{2A8A22E0-A6D8-8442-3D10-3748466D001E}"/>
              </a:ext>
            </a:extLst>
          </p:cNvPr>
          <p:cNvSpPr>
            <a:spLocks noGrp="1"/>
          </p:cNvSpPr>
          <p:nvPr>
            <p:ph type="ftr" sz="quarter" idx="11"/>
          </p:nvPr>
        </p:nvSpPr>
        <p:spPr/>
        <p:txBody>
          <a:bodyPr/>
          <a:lstStyle/>
          <a:p>
            <a:endParaRPr lang="en-IL"/>
          </a:p>
        </p:txBody>
      </p:sp>
      <p:sp>
        <p:nvSpPr>
          <p:cNvPr id="6" name="Slide Number Placeholder 5">
            <a:extLst>
              <a:ext uri="{FF2B5EF4-FFF2-40B4-BE49-F238E27FC236}">
                <a16:creationId xmlns:a16="http://schemas.microsoft.com/office/drawing/2014/main" id="{0CE5408D-DE75-B0AE-9FD0-4C987B677D6A}"/>
              </a:ext>
            </a:extLst>
          </p:cNvPr>
          <p:cNvSpPr>
            <a:spLocks noGrp="1"/>
          </p:cNvSpPr>
          <p:nvPr>
            <p:ph type="sldNum" sz="quarter" idx="12"/>
          </p:nvPr>
        </p:nvSpPr>
        <p:spPr/>
        <p:txBody>
          <a:bodyPr/>
          <a:lstStyle/>
          <a:p>
            <a:fld id="{B636978B-DF13-455F-9442-4C8BAB97B602}" type="slidenum">
              <a:rPr lang="en-IL" smtClean="0"/>
              <a:t>‹#›</a:t>
            </a:fld>
            <a:endParaRPr lang="en-IL"/>
          </a:p>
        </p:txBody>
      </p:sp>
    </p:spTree>
    <p:extLst>
      <p:ext uri="{BB962C8B-B14F-4D97-AF65-F5344CB8AC3E}">
        <p14:creationId xmlns:p14="http://schemas.microsoft.com/office/powerpoint/2010/main" val="24585740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F3C5D6-FC00-7B5F-76F2-0F2718A8AD5C}"/>
              </a:ext>
            </a:extLst>
          </p:cNvPr>
          <p:cNvSpPr>
            <a:spLocks noGrp="1"/>
          </p:cNvSpPr>
          <p:nvPr>
            <p:ph type="title"/>
          </p:nvPr>
        </p:nvSpPr>
        <p:spPr>
          <a:xfrm>
            <a:off x="623888" y="1709739"/>
            <a:ext cx="7886700" cy="2852737"/>
          </a:xfrm>
        </p:spPr>
        <p:txBody>
          <a:bodyPr anchor="b"/>
          <a:lstStyle>
            <a:lvl1pPr>
              <a:defRPr sz="4500"/>
            </a:lvl1pPr>
          </a:lstStyle>
          <a:p>
            <a:r>
              <a:rPr lang="en-US"/>
              <a:t>Click to edit Master title style</a:t>
            </a:r>
            <a:endParaRPr lang="en-IL"/>
          </a:p>
        </p:txBody>
      </p:sp>
      <p:sp>
        <p:nvSpPr>
          <p:cNvPr id="3" name="Text Placeholder 2">
            <a:extLst>
              <a:ext uri="{FF2B5EF4-FFF2-40B4-BE49-F238E27FC236}">
                <a16:creationId xmlns:a16="http://schemas.microsoft.com/office/drawing/2014/main" id="{37962414-4D54-C96A-1BDF-18B61B31CE58}"/>
              </a:ext>
            </a:extLst>
          </p:cNvPr>
          <p:cNvSpPr>
            <a:spLocks noGrp="1"/>
          </p:cNvSpPr>
          <p:nvPr>
            <p:ph type="body" idx="1"/>
          </p:nvPr>
        </p:nvSpPr>
        <p:spPr>
          <a:xfrm>
            <a:off x="623888" y="4589464"/>
            <a:ext cx="7886700" cy="1500187"/>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B116DFD4-4869-787F-8DD2-4BA289D3AC9A}"/>
              </a:ext>
            </a:extLst>
          </p:cNvPr>
          <p:cNvSpPr>
            <a:spLocks noGrp="1"/>
          </p:cNvSpPr>
          <p:nvPr>
            <p:ph type="dt" sz="half" idx="10"/>
          </p:nvPr>
        </p:nvSpPr>
        <p:spPr/>
        <p:txBody>
          <a:bodyPr/>
          <a:lstStyle/>
          <a:p>
            <a:r>
              <a:rPr lang="en-IL"/>
              <a:t>Itay Etelis, Dor Huri 2023</a:t>
            </a:r>
          </a:p>
        </p:txBody>
      </p:sp>
      <p:sp>
        <p:nvSpPr>
          <p:cNvPr id="5" name="Footer Placeholder 4">
            <a:extLst>
              <a:ext uri="{FF2B5EF4-FFF2-40B4-BE49-F238E27FC236}">
                <a16:creationId xmlns:a16="http://schemas.microsoft.com/office/drawing/2014/main" id="{70B3511D-4C98-370D-2294-6EFC8F884CF9}"/>
              </a:ext>
            </a:extLst>
          </p:cNvPr>
          <p:cNvSpPr>
            <a:spLocks noGrp="1"/>
          </p:cNvSpPr>
          <p:nvPr>
            <p:ph type="ftr" sz="quarter" idx="11"/>
          </p:nvPr>
        </p:nvSpPr>
        <p:spPr/>
        <p:txBody>
          <a:bodyPr/>
          <a:lstStyle/>
          <a:p>
            <a:endParaRPr lang="en-IL"/>
          </a:p>
        </p:txBody>
      </p:sp>
      <p:sp>
        <p:nvSpPr>
          <p:cNvPr id="6" name="Slide Number Placeholder 5">
            <a:extLst>
              <a:ext uri="{FF2B5EF4-FFF2-40B4-BE49-F238E27FC236}">
                <a16:creationId xmlns:a16="http://schemas.microsoft.com/office/drawing/2014/main" id="{650E760A-BEC4-CE2C-B483-10B4656DFBD8}"/>
              </a:ext>
            </a:extLst>
          </p:cNvPr>
          <p:cNvSpPr>
            <a:spLocks noGrp="1"/>
          </p:cNvSpPr>
          <p:nvPr>
            <p:ph type="sldNum" sz="quarter" idx="12"/>
          </p:nvPr>
        </p:nvSpPr>
        <p:spPr/>
        <p:txBody>
          <a:bodyPr/>
          <a:lstStyle/>
          <a:p>
            <a:fld id="{B636978B-DF13-455F-9442-4C8BAB97B602}" type="slidenum">
              <a:rPr lang="en-IL" smtClean="0"/>
              <a:t>‹#›</a:t>
            </a:fld>
            <a:endParaRPr lang="en-IL"/>
          </a:p>
        </p:txBody>
      </p:sp>
    </p:spTree>
    <p:extLst>
      <p:ext uri="{BB962C8B-B14F-4D97-AF65-F5344CB8AC3E}">
        <p14:creationId xmlns:p14="http://schemas.microsoft.com/office/powerpoint/2010/main" val="201521502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972F68-48D4-C862-CDB8-D9F91D191414}"/>
              </a:ext>
            </a:extLst>
          </p:cNvPr>
          <p:cNvSpPr>
            <a:spLocks noGrp="1"/>
          </p:cNvSpPr>
          <p:nvPr>
            <p:ph type="title"/>
          </p:nvPr>
        </p:nvSpPr>
        <p:spPr/>
        <p:txBody>
          <a:bodyPr/>
          <a:lstStyle/>
          <a:p>
            <a:r>
              <a:rPr lang="en-US"/>
              <a:t>Click to edit Master title style</a:t>
            </a:r>
            <a:endParaRPr lang="en-IL"/>
          </a:p>
        </p:txBody>
      </p:sp>
      <p:sp>
        <p:nvSpPr>
          <p:cNvPr id="3" name="Content Placeholder 2">
            <a:extLst>
              <a:ext uri="{FF2B5EF4-FFF2-40B4-BE49-F238E27FC236}">
                <a16:creationId xmlns:a16="http://schemas.microsoft.com/office/drawing/2014/main" id="{F02ED2D3-5DC3-5CC3-A498-B015878FB961}"/>
              </a:ext>
            </a:extLst>
          </p:cNvPr>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L"/>
          </a:p>
        </p:txBody>
      </p:sp>
      <p:sp>
        <p:nvSpPr>
          <p:cNvPr id="4" name="Content Placeholder 3">
            <a:extLst>
              <a:ext uri="{FF2B5EF4-FFF2-40B4-BE49-F238E27FC236}">
                <a16:creationId xmlns:a16="http://schemas.microsoft.com/office/drawing/2014/main" id="{A41C1D4C-B2F7-B7DC-1B6D-DAC87EA20368}"/>
              </a:ext>
            </a:extLst>
          </p:cNvPr>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L"/>
          </a:p>
        </p:txBody>
      </p:sp>
      <p:sp>
        <p:nvSpPr>
          <p:cNvPr id="5" name="Date Placeholder 4">
            <a:extLst>
              <a:ext uri="{FF2B5EF4-FFF2-40B4-BE49-F238E27FC236}">
                <a16:creationId xmlns:a16="http://schemas.microsoft.com/office/drawing/2014/main" id="{BDAF2123-8095-78C2-50E0-A43C557E3E3E}"/>
              </a:ext>
            </a:extLst>
          </p:cNvPr>
          <p:cNvSpPr>
            <a:spLocks noGrp="1"/>
          </p:cNvSpPr>
          <p:nvPr>
            <p:ph type="dt" sz="half" idx="10"/>
          </p:nvPr>
        </p:nvSpPr>
        <p:spPr/>
        <p:txBody>
          <a:bodyPr/>
          <a:lstStyle/>
          <a:p>
            <a:r>
              <a:rPr lang="en-IL"/>
              <a:t>Itay Etelis, Dor Huri 2023</a:t>
            </a:r>
          </a:p>
        </p:txBody>
      </p:sp>
      <p:sp>
        <p:nvSpPr>
          <p:cNvPr id="6" name="Footer Placeholder 5">
            <a:extLst>
              <a:ext uri="{FF2B5EF4-FFF2-40B4-BE49-F238E27FC236}">
                <a16:creationId xmlns:a16="http://schemas.microsoft.com/office/drawing/2014/main" id="{54CD0539-DBE6-7611-8F74-391FF2A78B1F}"/>
              </a:ext>
            </a:extLst>
          </p:cNvPr>
          <p:cNvSpPr>
            <a:spLocks noGrp="1"/>
          </p:cNvSpPr>
          <p:nvPr>
            <p:ph type="ftr" sz="quarter" idx="11"/>
          </p:nvPr>
        </p:nvSpPr>
        <p:spPr/>
        <p:txBody>
          <a:bodyPr/>
          <a:lstStyle/>
          <a:p>
            <a:endParaRPr lang="en-IL"/>
          </a:p>
        </p:txBody>
      </p:sp>
      <p:sp>
        <p:nvSpPr>
          <p:cNvPr id="7" name="Slide Number Placeholder 6">
            <a:extLst>
              <a:ext uri="{FF2B5EF4-FFF2-40B4-BE49-F238E27FC236}">
                <a16:creationId xmlns:a16="http://schemas.microsoft.com/office/drawing/2014/main" id="{0426CC60-D3C2-1784-DDE0-0408E985F8BE}"/>
              </a:ext>
            </a:extLst>
          </p:cNvPr>
          <p:cNvSpPr>
            <a:spLocks noGrp="1"/>
          </p:cNvSpPr>
          <p:nvPr>
            <p:ph type="sldNum" sz="quarter" idx="12"/>
          </p:nvPr>
        </p:nvSpPr>
        <p:spPr/>
        <p:txBody>
          <a:bodyPr/>
          <a:lstStyle/>
          <a:p>
            <a:fld id="{B636978B-DF13-455F-9442-4C8BAB97B602}" type="slidenum">
              <a:rPr lang="en-IL" smtClean="0"/>
              <a:t>‹#›</a:t>
            </a:fld>
            <a:endParaRPr lang="en-IL"/>
          </a:p>
        </p:txBody>
      </p:sp>
    </p:spTree>
    <p:extLst>
      <p:ext uri="{BB962C8B-B14F-4D97-AF65-F5344CB8AC3E}">
        <p14:creationId xmlns:p14="http://schemas.microsoft.com/office/powerpoint/2010/main" val="254683993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AA4FA9-6542-636C-3752-EE08270B5305}"/>
              </a:ext>
            </a:extLst>
          </p:cNvPr>
          <p:cNvSpPr>
            <a:spLocks noGrp="1"/>
          </p:cNvSpPr>
          <p:nvPr>
            <p:ph type="title"/>
          </p:nvPr>
        </p:nvSpPr>
        <p:spPr>
          <a:xfrm>
            <a:off x="629841" y="365126"/>
            <a:ext cx="7886700" cy="1325563"/>
          </a:xfrm>
        </p:spPr>
        <p:txBody>
          <a:bodyPr/>
          <a:lstStyle/>
          <a:p>
            <a:r>
              <a:rPr lang="en-US"/>
              <a:t>Click to edit Master title style</a:t>
            </a:r>
            <a:endParaRPr lang="en-IL"/>
          </a:p>
        </p:txBody>
      </p:sp>
      <p:sp>
        <p:nvSpPr>
          <p:cNvPr id="3" name="Text Placeholder 2">
            <a:extLst>
              <a:ext uri="{FF2B5EF4-FFF2-40B4-BE49-F238E27FC236}">
                <a16:creationId xmlns:a16="http://schemas.microsoft.com/office/drawing/2014/main" id="{59B1F011-F0BA-88B8-9630-F5274989B5D0}"/>
              </a:ext>
            </a:extLst>
          </p:cNvPr>
          <p:cNvSpPr>
            <a:spLocks noGrp="1"/>
          </p:cNvSpPr>
          <p:nvPr>
            <p:ph type="body" idx="1"/>
          </p:nvPr>
        </p:nvSpPr>
        <p:spPr>
          <a:xfrm>
            <a:off x="629842" y="1681163"/>
            <a:ext cx="3868340"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a:extLst>
              <a:ext uri="{FF2B5EF4-FFF2-40B4-BE49-F238E27FC236}">
                <a16:creationId xmlns:a16="http://schemas.microsoft.com/office/drawing/2014/main" id="{02A31E01-B53D-C035-0132-CBAF28E62C1A}"/>
              </a:ext>
            </a:extLst>
          </p:cNvPr>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L"/>
          </a:p>
        </p:txBody>
      </p:sp>
      <p:sp>
        <p:nvSpPr>
          <p:cNvPr id="5" name="Text Placeholder 4">
            <a:extLst>
              <a:ext uri="{FF2B5EF4-FFF2-40B4-BE49-F238E27FC236}">
                <a16:creationId xmlns:a16="http://schemas.microsoft.com/office/drawing/2014/main" id="{049B89F2-FF4A-07D9-D095-F744CB2A4D42}"/>
              </a:ext>
            </a:extLst>
          </p:cNvPr>
          <p:cNvSpPr>
            <a:spLocks noGrp="1"/>
          </p:cNvSpPr>
          <p:nvPr>
            <p:ph type="body" sz="quarter" idx="3"/>
          </p:nvPr>
        </p:nvSpPr>
        <p:spPr>
          <a:xfrm>
            <a:off x="4629150" y="1681163"/>
            <a:ext cx="3887391"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a:extLst>
              <a:ext uri="{FF2B5EF4-FFF2-40B4-BE49-F238E27FC236}">
                <a16:creationId xmlns:a16="http://schemas.microsoft.com/office/drawing/2014/main" id="{A4DBB202-595E-07A0-9514-1E4F990ECCE6}"/>
              </a:ext>
            </a:extLst>
          </p:cNvPr>
          <p:cNvSpPr>
            <a:spLocks noGrp="1"/>
          </p:cNvSpPr>
          <p:nvPr>
            <p:ph sz="quarter" idx="4"/>
          </p:nvPr>
        </p:nvSpPr>
        <p:spPr>
          <a:xfrm>
            <a:off x="4629150"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L"/>
          </a:p>
        </p:txBody>
      </p:sp>
      <p:sp>
        <p:nvSpPr>
          <p:cNvPr id="7" name="Date Placeholder 6">
            <a:extLst>
              <a:ext uri="{FF2B5EF4-FFF2-40B4-BE49-F238E27FC236}">
                <a16:creationId xmlns:a16="http://schemas.microsoft.com/office/drawing/2014/main" id="{681385E9-86F8-7692-E9B3-264C7315BC73}"/>
              </a:ext>
            </a:extLst>
          </p:cNvPr>
          <p:cNvSpPr>
            <a:spLocks noGrp="1"/>
          </p:cNvSpPr>
          <p:nvPr>
            <p:ph type="dt" sz="half" idx="10"/>
          </p:nvPr>
        </p:nvSpPr>
        <p:spPr/>
        <p:txBody>
          <a:bodyPr/>
          <a:lstStyle/>
          <a:p>
            <a:r>
              <a:rPr lang="en-IL"/>
              <a:t>Itay Etelis, Dor Huri 2023</a:t>
            </a:r>
          </a:p>
        </p:txBody>
      </p:sp>
      <p:sp>
        <p:nvSpPr>
          <p:cNvPr id="8" name="Footer Placeholder 7">
            <a:extLst>
              <a:ext uri="{FF2B5EF4-FFF2-40B4-BE49-F238E27FC236}">
                <a16:creationId xmlns:a16="http://schemas.microsoft.com/office/drawing/2014/main" id="{06B170F2-1A2A-EDF6-8A92-F40DEA4EFC78}"/>
              </a:ext>
            </a:extLst>
          </p:cNvPr>
          <p:cNvSpPr>
            <a:spLocks noGrp="1"/>
          </p:cNvSpPr>
          <p:nvPr>
            <p:ph type="ftr" sz="quarter" idx="11"/>
          </p:nvPr>
        </p:nvSpPr>
        <p:spPr/>
        <p:txBody>
          <a:bodyPr/>
          <a:lstStyle/>
          <a:p>
            <a:endParaRPr lang="en-IL"/>
          </a:p>
        </p:txBody>
      </p:sp>
      <p:sp>
        <p:nvSpPr>
          <p:cNvPr id="9" name="Slide Number Placeholder 8">
            <a:extLst>
              <a:ext uri="{FF2B5EF4-FFF2-40B4-BE49-F238E27FC236}">
                <a16:creationId xmlns:a16="http://schemas.microsoft.com/office/drawing/2014/main" id="{82DB17A4-BD6C-5B45-DB3D-EE2C044FC70A}"/>
              </a:ext>
            </a:extLst>
          </p:cNvPr>
          <p:cNvSpPr>
            <a:spLocks noGrp="1"/>
          </p:cNvSpPr>
          <p:nvPr>
            <p:ph type="sldNum" sz="quarter" idx="12"/>
          </p:nvPr>
        </p:nvSpPr>
        <p:spPr/>
        <p:txBody>
          <a:bodyPr/>
          <a:lstStyle/>
          <a:p>
            <a:fld id="{B636978B-DF13-455F-9442-4C8BAB97B602}" type="slidenum">
              <a:rPr lang="en-IL" smtClean="0"/>
              <a:t>‹#›</a:t>
            </a:fld>
            <a:endParaRPr lang="en-IL"/>
          </a:p>
        </p:txBody>
      </p:sp>
    </p:spTree>
    <p:extLst>
      <p:ext uri="{BB962C8B-B14F-4D97-AF65-F5344CB8AC3E}">
        <p14:creationId xmlns:p14="http://schemas.microsoft.com/office/powerpoint/2010/main" val="99868721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E2BBC7-48ED-C8D8-782B-108226F92F9B}"/>
              </a:ext>
            </a:extLst>
          </p:cNvPr>
          <p:cNvSpPr>
            <a:spLocks noGrp="1"/>
          </p:cNvSpPr>
          <p:nvPr>
            <p:ph type="title"/>
          </p:nvPr>
        </p:nvSpPr>
        <p:spPr/>
        <p:txBody>
          <a:bodyPr/>
          <a:lstStyle/>
          <a:p>
            <a:r>
              <a:rPr lang="en-US"/>
              <a:t>Click to edit Master title style</a:t>
            </a:r>
            <a:endParaRPr lang="en-IL"/>
          </a:p>
        </p:txBody>
      </p:sp>
      <p:sp>
        <p:nvSpPr>
          <p:cNvPr id="3" name="Date Placeholder 2">
            <a:extLst>
              <a:ext uri="{FF2B5EF4-FFF2-40B4-BE49-F238E27FC236}">
                <a16:creationId xmlns:a16="http://schemas.microsoft.com/office/drawing/2014/main" id="{563DF580-5CBB-2510-BF00-D99F9BE99356}"/>
              </a:ext>
            </a:extLst>
          </p:cNvPr>
          <p:cNvSpPr>
            <a:spLocks noGrp="1"/>
          </p:cNvSpPr>
          <p:nvPr>
            <p:ph type="dt" sz="half" idx="10"/>
          </p:nvPr>
        </p:nvSpPr>
        <p:spPr/>
        <p:txBody>
          <a:bodyPr/>
          <a:lstStyle/>
          <a:p>
            <a:r>
              <a:rPr lang="en-IL"/>
              <a:t>Itay Etelis, Dor Huri 2023</a:t>
            </a:r>
          </a:p>
        </p:txBody>
      </p:sp>
      <p:sp>
        <p:nvSpPr>
          <p:cNvPr id="4" name="Footer Placeholder 3">
            <a:extLst>
              <a:ext uri="{FF2B5EF4-FFF2-40B4-BE49-F238E27FC236}">
                <a16:creationId xmlns:a16="http://schemas.microsoft.com/office/drawing/2014/main" id="{6677B82D-EFF2-0B7C-DCEB-116BCBF68CC9}"/>
              </a:ext>
            </a:extLst>
          </p:cNvPr>
          <p:cNvSpPr>
            <a:spLocks noGrp="1"/>
          </p:cNvSpPr>
          <p:nvPr>
            <p:ph type="ftr" sz="quarter" idx="11"/>
          </p:nvPr>
        </p:nvSpPr>
        <p:spPr/>
        <p:txBody>
          <a:bodyPr/>
          <a:lstStyle/>
          <a:p>
            <a:endParaRPr lang="en-IL"/>
          </a:p>
        </p:txBody>
      </p:sp>
      <p:sp>
        <p:nvSpPr>
          <p:cNvPr id="5" name="Slide Number Placeholder 4">
            <a:extLst>
              <a:ext uri="{FF2B5EF4-FFF2-40B4-BE49-F238E27FC236}">
                <a16:creationId xmlns:a16="http://schemas.microsoft.com/office/drawing/2014/main" id="{A7DDE448-7559-6A8D-7E03-BF4793AAA964}"/>
              </a:ext>
            </a:extLst>
          </p:cNvPr>
          <p:cNvSpPr>
            <a:spLocks noGrp="1"/>
          </p:cNvSpPr>
          <p:nvPr>
            <p:ph type="sldNum" sz="quarter" idx="12"/>
          </p:nvPr>
        </p:nvSpPr>
        <p:spPr/>
        <p:txBody>
          <a:bodyPr/>
          <a:lstStyle/>
          <a:p>
            <a:fld id="{B636978B-DF13-455F-9442-4C8BAB97B602}" type="slidenum">
              <a:rPr lang="en-IL" smtClean="0"/>
              <a:t>‹#›</a:t>
            </a:fld>
            <a:endParaRPr lang="en-IL"/>
          </a:p>
        </p:txBody>
      </p:sp>
    </p:spTree>
    <p:extLst>
      <p:ext uri="{BB962C8B-B14F-4D97-AF65-F5344CB8AC3E}">
        <p14:creationId xmlns:p14="http://schemas.microsoft.com/office/powerpoint/2010/main" val="239028371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269A287E-A2C1-85D9-4AE0-E0BC8EDAA1FE}"/>
              </a:ext>
            </a:extLst>
          </p:cNvPr>
          <p:cNvSpPr>
            <a:spLocks noGrp="1"/>
          </p:cNvSpPr>
          <p:nvPr>
            <p:ph type="dt" sz="half" idx="10"/>
          </p:nvPr>
        </p:nvSpPr>
        <p:spPr/>
        <p:txBody>
          <a:bodyPr/>
          <a:lstStyle/>
          <a:p>
            <a:r>
              <a:rPr lang="en-IL"/>
              <a:t>Itay Etelis, Dor Huri 2023</a:t>
            </a:r>
          </a:p>
        </p:txBody>
      </p:sp>
      <p:sp>
        <p:nvSpPr>
          <p:cNvPr id="3" name="Footer Placeholder 2">
            <a:extLst>
              <a:ext uri="{FF2B5EF4-FFF2-40B4-BE49-F238E27FC236}">
                <a16:creationId xmlns:a16="http://schemas.microsoft.com/office/drawing/2014/main" id="{379915E9-1CDE-A9B4-50E4-AD615832B3DA}"/>
              </a:ext>
            </a:extLst>
          </p:cNvPr>
          <p:cNvSpPr>
            <a:spLocks noGrp="1"/>
          </p:cNvSpPr>
          <p:nvPr>
            <p:ph type="ftr" sz="quarter" idx="11"/>
          </p:nvPr>
        </p:nvSpPr>
        <p:spPr/>
        <p:txBody>
          <a:bodyPr/>
          <a:lstStyle/>
          <a:p>
            <a:endParaRPr lang="en-IL"/>
          </a:p>
        </p:txBody>
      </p:sp>
      <p:sp>
        <p:nvSpPr>
          <p:cNvPr id="4" name="Slide Number Placeholder 3">
            <a:extLst>
              <a:ext uri="{FF2B5EF4-FFF2-40B4-BE49-F238E27FC236}">
                <a16:creationId xmlns:a16="http://schemas.microsoft.com/office/drawing/2014/main" id="{59A1FF66-C894-B653-354C-D3B0DE7B6DC3}"/>
              </a:ext>
            </a:extLst>
          </p:cNvPr>
          <p:cNvSpPr>
            <a:spLocks noGrp="1"/>
          </p:cNvSpPr>
          <p:nvPr>
            <p:ph type="sldNum" sz="quarter" idx="12"/>
          </p:nvPr>
        </p:nvSpPr>
        <p:spPr/>
        <p:txBody>
          <a:bodyPr/>
          <a:lstStyle/>
          <a:p>
            <a:fld id="{B636978B-DF13-455F-9442-4C8BAB97B602}" type="slidenum">
              <a:rPr lang="en-IL" smtClean="0"/>
              <a:t>‹#›</a:t>
            </a:fld>
            <a:endParaRPr lang="en-IL"/>
          </a:p>
        </p:txBody>
      </p:sp>
    </p:spTree>
    <p:extLst>
      <p:ext uri="{BB962C8B-B14F-4D97-AF65-F5344CB8AC3E}">
        <p14:creationId xmlns:p14="http://schemas.microsoft.com/office/powerpoint/2010/main" val="411942087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DD3A73-01F3-5453-7596-76FCE5A880D2}"/>
              </a:ext>
            </a:extLst>
          </p:cNvPr>
          <p:cNvSpPr>
            <a:spLocks noGrp="1"/>
          </p:cNvSpPr>
          <p:nvPr>
            <p:ph type="title"/>
          </p:nvPr>
        </p:nvSpPr>
        <p:spPr>
          <a:xfrm>
            <a:off x="629841" y="457200"/>
            <a:ext cx="2949178" cy="1600200"/>
          </a:xfrm>
        </p:spPr>
        <p:txBody>
          <a:bodyPr anchor="b"/>
          <a:lstStyle>
            <a:lvl1pPr>
              <a:defRPr sz="2400"/>
            </a:lvl1pPr>
          </a:lstStyle>
          <a:p>
            <a:r>
              <a:rPr lang="en-US"/>
              <a:t>Click to edit Master title style</a:t>
            </a:r>
            <a:endParaRPr lang="en-IL"/>
          </a:p>
        </p:txBody>
      </p:sp>
      <p:sp>
        <p:nvSpPr>
          <p:cNvPr id="3" name="Content Placeholder 2">
            <a:extLst>
              <a:ext uri="{FF2B5EF4-FFF2-40B4-BE49-F238E27FC236}">
                <a16:creationId xmlns:a16="http://schemas.microsoft.com/office/drawing/2014/main" id="{7D3073B0-FEED-9BF2-92F2-E4C6564F3E40}"/>
              </a:ext>
            </a:extLst>
          </p:cNvPr>
          <p:cNvSpPr>
            <a:spLocks noGrp="1"/>
          </p:cNvSpPr>
          <p:nvPr>
            <p:ph idx="1"/>
          </p:nvPr>
        </p:nvSpPr>
        <p:spPr>
          <a:xfrm>
            <a:off x="3887391" y="987426"/>
            <a:ext cx="4629150"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L"/>
          </a:p>
        </p:txBody>
      </p:sp>
      <p:sp>
        <p:nvSpPr>
          <p:cNvPr id="4" name="Text Placeholder 3">
            <a:extLst>
              <a:ext uri="{FF2B5EF4-FFF2-40B4-BE49-F238E27FC236}">
                <a16:creationId xmlns:a16="http://schemas.microsoft.com/office/drawing/2014/main" id="{CE59F0E5-90D1-3252-F2C7-A1C2A30E52CC}"/>
              </a:ext>
            </a:extLst>
          </p:cNvPr>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a:extLst>
              <a:ext uri="{FF2B5EF4-FFF2-40B4-BE49-F238E27FC236}">
                <a16:creationId xmlns:a16="http://schemas.microsoft.com/office/drawing/2014/main" id="{BDAB1693-8FDA-C771-136B-784376A4034C}"/>
              </a:ext>
            </a:extLst>
          </p:cNvPr>
          <p:cNvSpPr>
            <a:spLocks noGrp="1"/>
          </p:cNvSpPr>
          <p:nvPr>
            <p:ph type="dt" sz="half" idx="10"/>
          </p:nvPr>
        </p:nvSpPr>
        <p:spPr/>
        <p:txBody>
          <a:bodyPr/>
          <a:lstStyle/>
          <a:p>
            <a:r>
              <a:rPr lang="en-IL"/>
              <a:t>Itay Etelis, Dor Huri 2023</a:t>
            </a:r>
          </a:p>
        </p:txBody>
      </p:sp>
      <p:sp>
        <p:nvSpPr>
          <p:cNvPr id="6" name="Footer Placeholder 5">
            <a:extLst>
              <a:ext uri="{FF2B5EF4-FFF2-40B4-BE49-F238E27FC236}">
                <a16:creationId xmlns:a16="http://schemas.microsoft.com/office/drawing/2014/main" id="{DBCEA74D-C147-3B54-17D6-2CBB5F594C3D}"/>
              </a:ext>
            </a:extLst>
          </p:cNvPr>
          <p:cNvSpPr>
            <a:spLocks noGrp="1"/>
          </p:cNvSpPr>
          <p:nvPr>
            <p:ph type="ftr" sz="quarter" idx="11"/>
          </p:nvPr>
        </p:nvSpPr>
        <p:spPr/>
        <p:txBody>
          <a:bodyPr/>
          <a:lstStyle/>
          <a:p>
            <a:endParaRPr lang="en-IL"/>
          </a:p>
        </p:txBody>
      </p:sp>
      <p:sp>
        <p:nvSpPr>
          <p:cNvPr id="7" name="Slide Number Placeholder 6">
            <a:extLst>
              <a:ext uri="{FF2B5EF4-FFF2-40B4-BE49-F238E27FC236}">
                <a16:creationId xmlns:a16="http://schemas.microsoft.com/office/drawing/2014/main" id="{FE2D3163-4527-939B-44FD-9EAF811EB7D3}"/>
              </a:ext>
            </a:extLst>
          </p:cNvPr>
          <p:cNvSpPr>
            <a:spLocks noGrp="1"/>
          </p:cNvSpPr>
          <p:nvPr>
            <p:ph type="sldNum" sz="quarter" idx="12"/>
          </p:nvPr>
        </p:nvSpPr>
        <p:spPr/>
        <p:txBody>
          <a:bodyPr/>
          <a:lstStyle/>
          <a:p>
            <a:pPr marL="0" lvl="0" indent="0" algn="l" rtl="0">
              <a:spcBef>
                <a:spcPts val="0"/>
              </a:spcBef>
              <a:spcAft>
                <a:spcPts val="0"/>
              </a:spcAft>
              <a:buNone/>
            </a:pPr>
            <a:fld id="{00000000-1234-1234-1234-123412341234}" type="slidenum">
              <a:rPr lang="en-US" smtClean="0"/>
              <a:t>‹#›</a:t>
            </a:fld>
            <a:endParaRPr lang="en-US"/>
          </a:p>
        </p:txBody>
      </p:sp>
    </p:spTree>
    <p:extLst>
      <p:ext uri="{BB962C8B-B14F-4D97-AF65-F5344CB8AC3E}">
        <p14:creationId xmlns:p14="http://schemas.microsoft.com/office/powerpoint/2010/main" val="303322540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E37BD9-F202-EF8C-B8AC-2B482C90A2E7}"/>
              </a:ext>
            </a:extLst>
          </p:cNvPr>
          <p:cNvSpPr>
            <a:spLocks noGrp="1"/>
          </p:cNvSpPr>
          <p:nvPr>
            <p:ph type="title"/>
          </p:nvPr>
        </p:nvSpPr>
        <p:spPr>
          <a:xfrm>
            <a:off x="629841" y="457200"/>
            <a:ext cx="2949178" cy="1600200"/>
          </a:xfrm>
        </p:spPr>
        <p:txBody>
          <a:bodyPr anchor="b"/>
          <a:lstStyle>
            <a:lvl1pPr>
              <a:defRPr sz="2400"/>
            </a:lvl1pPr>
          </a:lstStyle>
          <a:p>
            <a:r>
              <a:rPr lang="en-US"/>
              <a:t>Click to edit Master title style</a:t>
            </a:r>
            <a:endParaRPr lang="en-IL"/>
          </a:p>
        </p:txBody>
      </p:sp>
      <p:sp>
        <p:nvSpPr>
          <p:cNvPr id="3" name="Picture Placeholder 2">
            <a:extLst>
              <a:ext uri="{FF2B5EF4-FFF2-40B4-BE49-F238E27FC236}">
                <a16:creationId xmlns:a16="http://schemas.microsoft.com/office/drawing/2014/main" id="{4CB6D191-E7E9-C992-FE72-D7006B7EB47A}"/>
              </a:ext>
            </a:extLst>
          </p:cNvPr>
          <p:cNvSpPr>
            <a:spLocks noGrp="1"/>
          </p:cNvSpPr>
          <p:nvPr>
            <p:ph type="pic" idx="1"/>
          </p:nvPr>
        </p:nvSpPr>
        <p:spPr>
          <a:xfrm>
            <a:off x="3887391" y="987426"/>
            <a:ext cx="4629150" cy="4873625"/>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en-IL"/>
          </a:p>
        </p:txBody>
      </p:sp>
      <p:sp>
        <p:nvSpPr>
          <p:cNvPr id="4" name="Text Placeholder 3">
            <a:extLst>
              <a:ext uri="{FF2B5EF4-FFF2-40B4-BE49-F238E27FC236}">
                <a16:creationId xmlns:a16="http://schemas.microsoft.com/office/drawing/2014/main" id="{0F6AB316-178E-B725-D1A5-B834D77AAD3B}"/>
              </a:ext>
            </a:extLst>
          </p:cNvPr>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a:extLst>
              <a:ext uri="{FF2B5EF4-FFF2-40B4-BE49-F238E27FC236}">
                <a16:creationId xmlns:a16="http://schemas.microsoft.com/office/drawing/2014/main" id="{57135212-AC20-55CC-25D4-A260B263127A}"/>
              </a:ext>
            </a:extLst>
          </p:cNvPr>
          <p:cNvSpPr>
            <a:spLocks noGrp="1"/>
          </p:cNvSpPr>
          <p:nvPr>
            <p:ph type="dt" sz="half" idx="10"/>
          </p:nvPr>
        </p:nvSpPr>
        <p:spPr/>
        <p:txBody>
          <a:bodyPr/>
          <a:lstStyle/>
          <a:p>
            <a:r>
              <a:rPr lang="en-IL"/>
              <a:t>Itay Etelis, Dor Huri 2023</a:t>
            </a:r>
          </a:p>
        </p:txBody>
      </p:sp>
      <p:sp>
        <p:nvSpPr>
          <p:cNvPr id="6" name="Footer Placeholder 5">
            <a:extLst>
              <a:ext uri="{FF2B5EF4-FFF2-40B4-BE49-F238E27FC236}">
                <a16:creationId xmlns:a16="http://schemas.microsoft.com/office/drawing/2014/main" id="{F78C64CC-0CCA-9281-4152-AFE1B9851A77}"/>
              </a:ext>
            </a:extLst>
          </p:cNvPr>
          <p:cNvSpPr>
            <a:spLocks noGrp="1"/>
          </p:cNvSpPr>
          <p:nvPr>
            <p:ph type="ftr" sz="quarter" idx="11"/>
          </p:nvPr>
        </p:nvSpPr>
        <p:spPr/>
        <p:txBody>
          <a:bodyPr/>
          <a:lstStyle/>
          <a:p>
            <a:endParaRPr lang="en-IL"/>
          </a:p>
        </p:txBody>
      </p:sp>
      <p:sp>
        <p:nvSpPr>
          <p:cNvPr id="7" name="Slide Number Placeholder 6">
            <a:extLst>
              <a:ext uri="{FF2B5EF4-FFF2-40B4-BE49-F238E27FC236}">
                <a16:creationId xmlns:a16="http://schemas.microsoft.com/office/drawing/2014/main" id="{BCE15E4A-8FDC-F76D-1B67-217113B6B102}"/>
              </a:ext>
            </a:extLst>
          </p:cNvPr>
          <p:cNvSpPr>
            <a:spLocks noGrp="1"/>
          </p:cNvSpPr>
          <p:nvPr>
            <p:ph type="sldNum" sz="quarter" idx="12"/>
          </p:nvPr>
        </p:nvSpPr>
        <p:spPr/>
        <p:txBody>
          <a:bodyPr/>
          <a:lstStyle/>
          <a:p>
            <a:fld id="{B636978B-DF13-455F-9442-4C8BAB97B602}" type="slidenum">
              <a:rPr lang="en-IL" smtClean="0"/>
              <a:t>‹#›</a:t>
            </a:fld>
            <a:endParaRPr lang="en-IL"/>
          </a:p>
        </p:txBody>
      </p:sp>
    </p:spTree>
    <p:extLst>
      <p:ext uri="{BB962C8B-B14F-4D97-AF65-F5344CB8AC3E}">
        <p14:creationId xmlns:p14="http://schemas.microsoft.com/office/powerpoint/2010/main" val="89601061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A57B93-0A85-04E2-2BFE-A66F0CD7CD94}"/>
              </a:ext>
            </a:extLst>
          </p:cNvPr>
          <p:cNvSpPr>
            <a:spLocks noGrp="1"/>
          </p:cNvSpPr>
          <p:nvPr>
            <p:ph type="title"/>
          </p:nvPr>
        </p:nvSpPr>
        <p:spPr/>
        <p:txBody>
          <a:bodyPr/>
          <a:lstStyle/>
          <a:p>
            <a:r>
              <a:rPr lang="en-US"/>
              <a:t>Click to edit Master title style</a:t>
            </a:r>
            <a:endParaRPr lang="en-IL"/>
          </a:p>
        </p:txBody>
      </p:sp>
      <p:sp>
        <p:nvSpPr>
          <p:cNvPr id="3" name="Vertical Text Placeholder 2">
            <a:extLst>
              <a:ext uri="{FF2B5EF4-FFF2-40B4-BE49-F238E27FC236}">
                <a16:creationId xmlns:a16="http://schemas.microsoft.com/office/drawing/2014/main" id="{5714608B-F383-D40D-C51F-553027F4357A}"/>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L"/>
          </a:p>
        </p:txBody>
      </p:sp>
      <p:sp>
        <p:nvSpPr>
          <p:cNvPr id="4" name="Date Placeholder 3">
            <a:extLst>
              <a:ext uri="{FF2B5EF4-FFF2-40B4-BE49-F238E27FC236}">
                <a16:creationId xmlns:a16="http://schemas.microsoft.com/office/drawing/2014/main" id="{C838B2A7-DA35-ACAD-DD16-61CDC467197D}"/>
              </a:ext>
            </a:extLst>
          </p:cNvPr>
          <p:cNvSpPr>
            <a:spLocks noGrp="1"/>
          </p:cNvSpPr>
          <p:nvPr>
            <p:ph type="dt" sz="half" idx="10"/>
          </p:nvPr>
        </p:nvSpPr>
        <p:spPr/>
        <p:txBody>
          <a:bodyPr/>
          <a:lstStyle/>
          <a:p>
            <a:r>
              <a:rPr lang="en-IL"/>
              <a:t>Itay Etelis, Dor Huri 2023</a:t>
            </a:r>
          </a:p>
        </p:txBody>
      </p:sp>
      <p:sp>
        <p:nvSpPr>
          <p:cNvPr id="5" name="Footer Placeholder 4">
            <a:extLst>
              <a:ext uri="{FF2B5EF4-FFF2-40B4-BE49-F238E27FC236}">
                <a16:creationId xmlns:a16="http://schemas.microsoft.com/office/drawing/2014/main" id="{B8E4FE8A-7230-0A96-5FD0-95225B3A2DD8}"/>
              </a:ext>
            </a:extLst>
          </p:cNvPr>
          <p:cNvSpPr>
            <a:spLocks noGrp="1"/>
          </p:cNvSpPr>
          <p:nvPr>
            <p:ph type="ftr" sz="quarter" idx="11"/>
          </p:nvPr>
        </p:nvSpPr>
        <p:spPr/>
        <p:txBody>
          <a:bodyPr/>
          <a:lstStyle/>
          <a:p>
            <a:endParaRPr lang="en-IL"/>
          </a:p>
        </p:txBody>
      </p:sp>
      <p:sp>
        <p:nvSpPr>
          <p:cNvPr id="6" name="Slide Number Placeholder 5">
            <a:extLst>
              <a:ext uri="{FF2B5EF4-FFF2-40B4-BE49-F238E27FC236}">
                <a16:creationId xmlns:a16="http://schemas.microsoft.com/office/drawing/2014/main" id="{A26D09EB-9B63-1785-DFB5-22F810AFB185}"/>
              </a:ext>
            </a:extLst>
          </p:cNvPr>
          <p:cNvSpPr>
            <a:spLocks noGrp="1"/>
          </p:cNvSpPr>
          <p:nvPr>
            <p:ph type="sldNum" sz="quarter" idx="12"/>
          </p:nvPr>
        </p:nvSpPr>
        <p:spPr/>
        <p:txBody>
          <a:bodyPr/>
          <a:lstStyle/>
          <a:p>
            <a:fld id="{B636978B-DF13-455F-9442-4C8BAB97B602}" type="slidenum">
              <a:rPr lang="en-IL" smtClean="0"/>
              <a:t>‹#›</a:t>
            </a:fld>
            <a:endParaRPr lang="en-IL"/>
          </a:p>
        </p:txBody>
      </p:sp>
    </p:spTree>
    <p:extLst>
      <p:ext uri="{BB962C8B-B14F-4D97-AF65-F5344CB8AC3E}">
        <p14:creationId xmlns:p14="http://schemas.microsoft.com/office/powerpoint/2010/main" val="21671837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E76AA999-12C2-04A7-3206-6F3F1FC2630C}"/>
              </a:ext>
            </a:extLst>
          </p:cNvPr>
          <p:cNvSpPr>
            <a:spLocks noGrp="1"/>
          </p:cNvSpPr>
          <p:nvPr>
            <p:ph type="title" orient="vert"/>
          </p:nvPr>
        </p:nvSpPr>
        <p:spPr>
          <a:xfrm>
            <a:off x="6543675" y="365125"/>
            <a:ext cx="1971675" cy="5811838"/>
          </a:xfrm>
        </p:spPr>
        <p:txBody>
          <a:bodyPr vert="eaVert"/>
          <a:lstStyle/>
          <a:p>
            <a:r>
              <a:rPr lang="en-US"/>
              <a:t>Click to edit Master title style</a:t>
            </a:r>
            <a:endParaRPr lang="en-IL"/>
          </a:p>
        </p:txBody>
      </p:sp>
      <p:sp>
        <p:nvSpPr>
          <p:cNvPr id="3" name="Vertical Text Placeholder 2">
            <a:extLst>
              <a:ext uri="{FF2B5EF4-FFF2-40B4-BE49-F238E27FC236}">
                <a16:creationId xmlns:a16="http://schemas.microsoft.com/office/drawing/2014/main" id="{511E945C-BFB9-BED8-448F-3C527AFBD91D}"/>
              </a:ext>
            </a:extLst>
          </p:cNvPr>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L"/>
          </a:p>
        </p:txBody>
      </p:sp>
      <p:sp>
        <p:nvSpPr>
          <p:cNvPr id="4" name="Date Placeholder 3">
            <a:extLst>
              <a:ext uri="{FF2B5EF4-FFF2-40B4-BE49-F238E27FC236}">
                <a16:creationId xmlns:a16="http://schemas.microsoft.com/office/drawing/2014/main" id="{4A0BE25D-C8E3-83E7-F71F-B419ED016CA0}"/>
              </a:ext>
            </a:extLst>
          </p:cNvPr>
          <p:cNvSpPr>
            <a:spLocks noGrp="1"/>
          </p:cNvSpPr>
          <p:nvPr>
            <p:ph type="dt" sz="half" idx="10"/>
          </p:nvPr>
        </p:nvSpPr>
        <p:spPr/>
        <p:txBody>
          <a:bodyPr/>
          <a:lstStyle/>
          <a:p>
            <a:r>
              <a:rPr lang="en-IL"/>
              <a:t>Itay Etelis, Dor Huri 2023</a:t>
            </a:r>
          </a:p>
        </p:txBody>
      </p:sp>
      <p:sp>
        <p:nvSpPr>
          <p:cNvPr id="5" name="Footer Placeholder 4">
            <a:extLst>
              <a:ext uri="{FF2B5EF4-FFF2-40B4-BE49-F238E27FC236}">
                <a16:creationId xmlns:a16="http://schemas.microsoft.com/office/drawing/2014/main" id="{68058FCE-2F1A-E095-ED87-5F5296542928}"/>
              </a:ext>
            </a:extLst>
          </p:cNvPr>
          <p:cNvSpPr>
            <a:spLocks noGrp="1"/>
          </p:cNvSpPr>
          <p:nvPr>
            <p:ph type="ftr" sz="quarter" idx="11"/>
          </p:nvPr>
        </p:nvSpPr>
        <p:spPr/>
        <p:txBody>
          <a:bodyPr/>
          <a:lstStyle/>
          <a:p>
            <a:endParaRPr lang="en-IL"/>
          </a:p>
        </p:txBody>
      </p:sp>
      <p:sp>
        <p:nvSpPr>
          <p:cNvPr id="6" name="Slide Number Placeholder 5">
            <a:extLst>
              <a:ext uri="{FF2B5EF4-FFF2-40B4-BE49-F238E27FC236}">
                <a16:creationId xmlns:a16="http://schemas.microsoft.com/office/drawing/2014/main" id="{4FD24AE4-4DBD-2550-FECC-31048EE907DA}"/>
              </a:ext>
            </a:extLst>
          </p:cNvPr>
          <p:cNvSpPr>
            <a:spLocks noGrp="1"/>
          </p:cNvSpPr>
          <p:nvPr>
            <p:ph type="sldNum" sz="quarter" idx="12"/>
          </p:nvPr>
        </p:nvSpPr>
        <p:spPr/>
        <p:txBody>
          <a:bodyPr/>
          <a:lstStyle/>
          <a:p>
            <a:fld id="{B636978B-DF13-455F-9442-4C8BAB97B602}" type="slidenum">
              <a:rPr lang="en-IL" smtClean="0"/>
              <a:t>‹#›</a:t>
            </a:fld>
            <a:endParaRPr lang="en-IL"/>
          </a:p>
        </p:txBody>
      </p:sp>
    </p:spTree>
    <p:extLst>
      <p:ext uri="{BB962C8B-B14F-4D97-AF65-F5344CB8AC3E}">
        <p14:creationId xmlns:p14="http://schemas.microsoft.com/office/powerpoint/2010/main" val="256361788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Title Slide">
  <p:cSld name="1_Title Slide">
    <p:spTree>
      <p:nvGrpSpPr>
        <p:cNvPr id="1" name="Shape 91"/>
        <p:cNvGrpSpPr/>
        <p:nvPr/>
      </p:nvGrpSpPr>
      <p:grpSpPr>
        <a:xfrm>
          <a:off x="0" y="0"/>
          <a:ext cx="0" cy="0"/>
          <a:chOff x="0" y="0"/>
          <a:chExt cx="0" cy="0"/>
        </a:xfrm>
      </p:grpSpPr>
      <p:sp>
        <p:nvSpPr>
          <p:cNvPr id="92" name="Google Shape;92;p15"/>
          <p:cNvSpPr txBox="1">
            <a:spLocks noGrp="1"/>
          </p:cNvSpPr>
          <p:nvPr>
            <p:ph type="ctrTitle"/>
          </p:nvPr>
        </p:nvSpPr>
        <p:spPr>
          <a:xfrm>
            <a:off x="614363" y="-42863"/>
            <a:ext cx="7513637" cy="1143001"/>
          </a:xfrm>
          <a:prstGeom prst="rect">
            <a:avLst/>
          </a:prstGeom>
          <a:noFill/>
          <a:ln>
            <a:noFill/>
          </a:ln>
        </p:spPr>
        <p:txBody>
          <a:bodyPr spcFirstLastPara="1" wrap="square" lIns="91425" tIns="45700" rIns="91425" bIns="45700" anchor="ctr" anchorCtr="0">
            <a:noAutofit/>
          </a:bodyPr>
          <a:lstStyle>
            <a:lvl1pPr lvl="0" algn="l">
              <a:lnSpc>
                <a:spcPct val="120000"/>
              </a:lnSpc>
              <a:spcBef>
                <a:spcPts val="0"/>
              </a:spcBef>
              <a:spcAft>
                <a:spcPts val="0"/>
              </a:spcAft>
              <a:buSzPts val="1400"/>
              <a:buNone/>
              <a:defRPr/>
            </a:lvl1pPr>
            <a:lvl2pPr lvl="1" algn="l">
              <a:lnSpc>
                <a:spcPct val="100000"/>
              </a:lnSpc>
              <a:spcBef>
                <a:spcPts val="40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93" name="Google Shape;93;p15"/>
          <p:cNvSpPr txBox="1">
            <a:spLocks noGrp="1"/>
          </p:cNvSpPr>
          <p:nvPr>
            <p:ph type="subTitle" idx="1"/>
          </p:nvPr>
        </p:nvSpPr>
        <p:spPr>
          <a:xfrm>
            <a:off x="566738" y="3076575"/>
            <a:ext cx="6400800" cy="1752600"/>
          </a:xfrm>
          <a:prstGeom prst="rect">
            <a:avLst/>
          </a:prstGeom>
          <a:noFill/>
          <a:ln>
            <a:noFill/>
          </a:ln>
        </p:spPr>
        <p:txBody>
          <a:bodyPr spcFirstLastPara="1" wrap="square" lIns="91425" tIns="45700" rIns="91425" bIns="45700" anchor="t" anchorCtr="0">
            <a:noAutofit/>
          </a:bodyPr>
          <a:lstStyle>
            <a:lvl1pPr lvl="0" algn="l">
              <a:lnSpc>
                <a:spcPct val="100000"/>
              </a:lnSpc>
              <a:spcBef>
                <a:spcPts val="0"/>
              </a:spcBef>
              <a:spcAft>
                <a:spcPts val="0"/>
              </a:spcAft>
              <a:buSzPts val="1400"/>
              <a:buNone/>
              <a:defRPr sz="3600"/>
            </a:lvl1pPr>
            <a:lvl2pPr lvl="1" algn="l">
              <a:lnSpc>
                <a:spcPct val="100000"/>
              </a:lnSpc>
              <a:spcBef>
                <a:spcPts val="360"/>
              </a:spcBef>
              <a:spcAft>
                <a:spcPts val="0"/>
              </a:spcAft>
              <a:buSzPts val="1800"/>
              <a:buChar char="▪"/>
              <a:defRPr/>
            </a:lvl2pPr>
            <a:lvl3pPr lvl="2" algn="l">
              <a:lnSpc>
                <a:spcPct val="100000"/>
              </a:lnSpc>
              <a:spcBef>
                <a:spcPts val="360"/>
              </a:spcBef>
              <a:spcAft>
                <a:spcPts val="0"/>
              </a:spcAft>
              <a:buClr>
                <a:schemeClr val="dk1"/>
              </a:buClr>
              <a:buSzPts val="1800"/>
              <a:buChar char="•"/>
              <a:defRPr/>
            </a:lvl3pPr>
            <a:lvl4pPr lvl="3" algn="l">
              <a:lnSpc>
                <a:spcPct val="100000"/>
              </a:lnSpc>
              <a:spcBef>
                <a:spcPts val="360"/>
              </a:spcBef>
              <a:spcAft>
                <a:spcPts val="0"/>
              </a:spcAft>
              <a:buClr>
                <a:schemeClr val="dk1"/>
              </a:buClr>
              <a:buSzPts val="1800"/>
              <a:buChar char="-"/>
              <a:defRPr/>
            </a:lvl4pPr>
            <a:lvl5pPr lvl="4" algn="l">
              <a:lnSpc>
                <a:spcPct val="100000"/>
              </a:lnSpc>
              <a:spcBef>
                <a:spcPts val="360"/>
              </a:spcBef>
              <a:spcAft>
                <a:spcPts val="0"/>
              </a:spcAft>
              <a:buSzPts val="1400"/>
              <a:buNone/>
              <a:defRPr/>
            </a:lvl5pPr>
            <a:lvl6pPr lvl="5" algn="l">
              <a:lnSpc>
                <a:spcPct val="100000"/>
              </a:lnSpc>
              <a:spcBef>
                <a:spcPts val="360"/>
              </a:spcBef>
              <a:spcAft>
                <a:spcPts val="0"/>
              </a:spcAft>
              <a:buClr>
                <a:schemeClr val="dk1"/>
              </a:buClr>
              <a:buSzPts val="1800"/>
              <a:buChar char="•"/>
              <a:defRPr/>
            </a:lvl6pPr>
            <a:lvl7pPr lvl="6" algn="l">
              <a:lnSpc>
                <a:spcPct val="100000"/>
              </a:lnSpc>
              <a:spcBef>
                <a:spcPts val="360"/>
              </a:spcBef>
              <a:spcAft>
                <a:spcPts val="0"/>
              </a:spcAft>
              <a:buClr>
                <a:schemeClr val="dk1"/>
              </a:buClr>
              <a:buSzPts val="1800"/>
              <a:buChar char="•"/>
              <a:defRPr/>
            </a:lvl7pPr>
            <a:lvl8pPr lvl="7" algn="l">
              <a:lnSpc>
                <a:spcPct val="100000"/>
              </a:lnSpc>
              <a:spcBef>
                <a:spcPts val="360"/>
              </a:spcBef>
              <a:spcAft>
                <a:spcPts val="0"/>
              </a:spcAft>
              <a:buClr>
                <a:schemeClr val="dk1"/>
              </a:buClr>
              <a:buSzPts val="1800"/>
              <a:buChar char="•"/>
              <a:defRPr/>
            </a:lvl8pPr>
            <a:lvl9pPr lvl="8" algn="l">
              <a:lnSpc>
                <a:spcPct val="100000"/>
              </a:lnSpc>
              <a:spcBef>
                <a:spcPts val="360"/>
              </a:spcBef>
              <a:spcAft>
                <a:spcPts val="0"/>
              </a:spcAft>
              <a:buClr>
                <a:schemeClr val="dk1"/>
              </a:buClr>
              <a:buSzPts val="1800"/>
              <a:buChar char="•"/>
              <a:defRPr/>
            </a:lvl9pPr>
          </a:lstStyle>
          <a:p>
            <a:endParaRPr/>
          </a:p>
        </p:txBody>
      </p:sp>
    </p:spTree>
    <p:extLst>
      <p:ext uri="{BB962C8B-B14F-4D97-AF65-F5344CB8AC3E}">
        <p14:creationId xmlns:p14="http://schemas.microsoft.com/office/powerpoint/2010/main" val="181207420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Two Content">
  <p:cSld name="1_Two Content">
    <p:spTree>
      <p:nvGrpSpPr>
        <p:cNvPr id="1" name="Shape 87"/>
        <p:cNvGrpSpPr/>
        <p:nvPr/>
      </p:nvGrpSpPr>
      <p:grpSpPr>
        <a:xfrm>
          <a:off x="0" y="0"/>
          <a:ext cx="0" cy="0"/>
          <a:chOff x="0" y="0"/>
          <a:chExt cx="0" cy="0"/>
        </a:xfrm>
      </p:grpSpPr>
      <p:sp>
        <p:nvSpPr>
          <p:cNvPr id="88" name="Google Shape;88;p14"/>
          <p:cNvSpPr txBox="1">
            <a:spLocks noGrp="1"/>
          </p:cNvSpPr>
          <p:nvPr>
            <p:ph type="title"/>
          </p:nvPr>
        </p:nvSpPr>
        <p:spPr>
          <a:xfrm>
            <a:off x="614363" y="-25400"/>
            <a:ext cx="7515225" cy="1143000"/>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89" name="Google Shape;89;p14"/>
          <p:cNvSpPr txBox="1">
            <a:spLocks noGrp="1"/>
          </p:cNvSpPr>
          <p:nvPr>
            <p:ph type="body" idx="1"/>
          </p:nvPr>
        </p:nvSpPr>
        <p:spPr>
          <a:xfrm>
            <a:off x="569913" y="2130425"/>
            <a:ext cx="4038600" cy="4525963"/>
          </a:xfrm>
          <a:prstGeom prst="rect">
            <a:avLst/>
          </a:prstGeom>
          <a:noFill/>
          <a:ln>
            <a:noFill/>
          </a:ln>
        </p:spPr>
        <p:txBody>
          <a:bodyPr spcFirstLastPara="1" wrap="square" lIns="91425" tIns="45700" rIns="91425" bIns="45700" anchor="t" anchorCtr="0">
            <a:noAutofit/>
          </a:bodyPr>
          <a:lstStyle>
            <a:lvl1pPr marL="457200" lvl="0" indent="-228600" algn="l">
              <a:lnSpc>
                <a:spcPct val="100000"/>
              </a:lnSpc>
              <a:spcBef>
                <a:spcPts val="560"/>
              </a:spcBef>
              <a:spcAft>
                <a:spcPts val="0"/>
              </a:spcAft>
              <a:buSzPts val="1400"/>
              <a:buNone/>
              <a:defRPr sz="2800"/>
            </a:lvl1pPr>
            <a:lvl2pPr marL="914400" lvl="1" indent="-381000" algn="l">
              <a:lnSpc>
                <a:spcPct val="100000"/>
              </a:lnSpc>
              <a:spcBef>
                <a:spcPts val="480"/>
              </a:spcBef>
              <a:spcAft>
                <a:spcPts val="0"/>
              </a:spcAft>
              <a:buSzPts val="2400"/>
              <a:buChar char="▪"/>
              <a:defRPr sz="2400"/>
            </a:lvl2pPr>
            <a:lvl3pPr marL="1371600" lvl="2" indent="-355600" algn="l">
              <a:lnSpc>
                <a:spcPct val="100000"/>
              </a:lnSpc>
              <a:spcBef>
                <a:spcPts val="400"/>
              </a:spcBef>
              <a:spcAft>
                <a:spcPts val="0"/>
              </a:spcAft>
              <a:buClr>
                <a:schemeClr val="dk1"/>
              </a:buClr>
              <a:buSzPts val="2000"/>
              <a:buChar char="•"/>
              <a:defRPr sz="2000"/>
            </a:lvl3pPr>
            <a:lvl4pPr marL="1828800" lvl="3" indent="-342900" algn="l">
              <a:lnSpc>
                <a:spcPct val="100000"/>
              </a:lnSpc>
              <a:spcBef>
                <a:spcPts val="360"/>
              </a:spcBef>
              <a:spcAft>
                <a:spcPts val="0"/>
              </a:spcAft>
              <a:buClr>
                <a:schemeClr val="dk1"/>
              </a:buClr>
              <a:buSzPts val="1800"/>
              <a:buChar char="-"/>
              <a:defRPr sz="1800"/>
            </a:lvl4pPr>
            <a:lvl5pPr marL="2286000" lvl="4" indent="-228600" algn="l">
              <a:lnSpc>
                <a:spcPct val="100000"/>
              </a:lnSpc>
              <a:spcBef>
                <a:spcPts val="360"/>
              </a:spcBef>
              <a:spcAft>
                <a:spcPts val="0"/>
              </a:spcAft>
              <a:buSzPts val="1400"/>
              <a:buNone/>
              <a:defRPr sz="1800"/>
            </a:lvl5pPr>
            <a:lvl6pPr marL="2743200" lvl="5" indent="-342900" algn="l">
              <a:lnSpc>
                <a:spcPct val="100000"/>
              </a:lnSpc>
              <a:spcBef>
                <a:spcPts val="360"/>
              </a:spcBef>
              <a:spcAft>
                <a:spcPts val="0"/>
              </a:spcAft>
              <a:buClr>
                <a:schemeClr val="dk1"/>
              </a:buClr>
              <a:buSzPts val="1800"/>
              <a:buChar char="•"/>
              <a:defRPr sz="1800"/>
            </a:lvl6pPr>
            <a:lvl7pPr marL="3200400" lvl="6" indent="-342900" algn="l">
              <a:lnSpc>
                <a:spcPct val="100000"/>
              </a:lnSpc>
              <a:spcBef>
                <a:spcPts val="360"/>
              </a:spcBef>
              <a:spcAft>
                <a:spcPts val="0"/>
              </a:spcAft>
              <a:buClr>
                <a:schemeClr val="dk1"/>
              </a:buClr>
              <a:buSzPts val="1800"/>
              <a:buChar char="•"/>
              <a:defRPr sz="1800"/>
            </a:lvl7pPr>
            <a:lvl8pPr marL="3657600" lvl="7" indent="-342900" algn="l">
              <a:lnSpc>
                <a:spcPct val="100000"/>
              </a:lnSpc>
              <a:spcBef>
                <a:spcPts val="360"/>
              </a:spcBef>
              <a:spcAft>
                <a:spcPts val="0"/>
              </a:spcAft>
              <a:buClr>
                <a:schemeClr val="dk1"/>
              </a:buClr>
              <a:buSzPts val="1800"/>
              <a:buChar char="•"/>
              <a:defRPr sz="1800"/>
            </a:lvl8pPr>
            <a:lvl9pPr marL="4114800" lvl="8" indent="-342900" algn="l">
              <a:lnSpc>
                <a:spcPct val="100000"/>
              </a:lnSpc>
              <a:spcBef>
                <a:spcPts val="360"/>
              </a:spcBef>
              <a:spcAft>
                <a:spcPts val="0"/>
              </a:spcAft>
              <a:buClr>
                <a:schemeClr val="dk1"/>
              </a:buClr>
              <a:buSzPts val="1800"/>
              <a:buChar char="•"/>
              <a:defRPr sz="1800"/>
            </a:lvl9pPr>
          </a:lstStyle>
          <a:p>
            <a:endParaRPr/>
          </a:p>
        </p:txBody>
      </p:sp>
      <p:sp>
        <p:nvSpPr>
          <p:cNvPr id="90" name="Google Shape;90;p14"/>
          <p:cNvSpPr txBox="1">
            <a:spLocks noGrp="1"/>
          </p:cNvSpPr>
          <p:nvPr>
            <p:ph type="body" idx="2"/>
          </p:nvPr>
        </p:nvSpPr>
        <p:spPr>
          <a:xfrm>
            <a:off x="4760913" y="2130425"/>
            <a:ext cx="4038600" cy="4525963"/>
          </a:xfrm>
          <a:prstGeom prst="rect">
            <a:avLst/>
          </a:prstGeom>
          <a:noFill/>
          <a:ln>
            <a:noFill/>
          </a:ln>
        </p:spPr>
        <p:txBody>
          <a:bodyPr spcFirstLastPara="1" wrap="square" lIns="91425" tIns="45700" rIns="91425" bIns="45700" anchor="t" anchorCtr="0">
            <a:noAutofit/>
          </a:bodyPr>
          <a:lstStyle>
            <a:lvl1pPr marL="457200" lvl="0" indent="-228600" algn="l">
              <a:lnSpc>
                <a:spcPct val="100000"/>
              </a:lnSpc>
              <a:spcBef>
                <a:spcPts val="560"/>
              </a:spcBef>
              <a:spcAft>
                <a:spcPts val="0"/>
              </a:spcAft>
              <a:buSzPts val="1400"/>
              <a:buNone/>
              <a:defRPr sz="2800"/>
            </a:lvl1pPr>
            <a:lvl2pPr marL="914400" lvl="1" indent="-381000" algn="l">
              <a:lnSpc>
                <a:spcPct val="100000"/>
              </a:lnSpc>
              <a:spcBef>
                <a:spcPts val="480"/>
              </a:spcBef>
              <a:spcAft>
                <a:spcPts val="0"/>
              </a:spcAft>
              <a:buSzPts val="2400"/>
              <a:buChar char="▪"/>
              <a:defRPr sz="2400"/>
            </a:lvl2pPr>
            <a:lvl3pPr marL="1371600" lvl="2" indent="-355600" algn="l">
              <a:lnSpc>
                <a:spcPct val="100000"/>
              </a:lnSpc>
              <a:spcBef>
                <a:spcPts val="400"/>
              </a:spcBef>
              <a:spcAft>
                <a:spcPts val="0"/>
              </a:spcAft>
              <a:buClr>
                <a:schemeClr val="dk1"/>
              </a:buClr>
              <a:buSzPts val="2000"/>
              <a:buChar char="•"/>
              <a:defRPr sz="2000"/>
            </a:lvl3pPr>
            <a:lvl4pPr marL="1828800" lvl="3" indent="-342900" algn="l">
              <a:lnSpc>
                <a:spcPct val="100000"/>
              </a:lnSpc>
              <a:spcBef>
                <a:spcPts val="360"/>
              </a:spcBef>
              <a:spcAft>
                <a:spcPts val="0"/>
              </a:spcAft>
              <a:buClr>
                <a:schemeClr val="dk1"/>
              </a:buClr>
              <a:buSzPts val="1800"/>
              <a:buChar char="-"/>
              <a:defRPr sz="1800"/>
            </a:lvl4pPr>
            <a:lvl5pPr marL="2286000" lvl="4" indent="-228600" algn="l">
              <a:lnSpc>
                <a:spcPct val="100000"/>
              </a:lnSpc>
              <a:spcBef>
                <a:spcPts val="360"/>
              </a:spcBef>
              <a:spcAft>
                <a:spcPts val="0"/>
              </a:spcAft>
              <a:buSzPts val="1400"/>
              <a:buNone/>
              <a:defRPr sz="1800"/>
            </a:lvl5pPr>
            <a:lvl6pPr marL="2743200" lvl="5" indent="-342900" algn="l">
              <a:lnSpc>
                <a:spcPct val="100000"/>
              </a:lnSpc>
              <a:spcBef>
                <a:spcPts val="360"/>
              </a:spcBef>
              <a:spcAft>
                <a:spcPts val="0"/>
              </a:spcAft>
              <a:buClr>
                <a:schemeClr val="dk1"/>
              </a:buClr>
              <a:buSzPts val="1800"/>
              <a:buChar char="•"/>
              <a:defRPr sz="1800"/>
            </a:lvl6pPr>
            <a:lvl7pPr marL="3200400" lvl="6" indent="-342900" algn="l">
              <a:lnSpc>
                <a:spcPct val="100000"/>
              </a:lnSpc>
              <a:spcBef>
                <a:spcPts val="360"/>
              </a:spcBef>
              <a:spcAft>
                <a:spcPts val="0"/>
              </a:spcAft>
              <a:buClr>
                <a:schemeClr val="dk1"/>
              </a:buClr>
              <a:buSzPts val="1800"/>
              <a:buChar char="•"/>
              <a:defRPr sz="1800"/>
            </a:lvl7pPr>
            <a:lvl8pPr marL="3657600" lvl="7" indent="-342900" algn="l">
              <a:lnSpc>
                <a:spcPct val="100000"/>
              </a:lnSpc>
              <a:spcBef>
                <a:spcPts val="360"/>
              </a:spcBef>
              <a:spcAft>
                <a:spcPts val="0"/>
              </a:spcAft>
              <a:buClr>
                <a:schemeClr val="dk1"/>
              </a:buClr>
              <a:buSzPts val="1800"/>
              <a:buChar char="•"/>
              <a:defRPr sz="1800"/>
            </a:lvl8pPr>
            <a:lvl9pPr marL="4114800" lvl="8" indent="-342900" algn="l">
              <a:lnSpc>
                <a:spcPct val="100000"/>
              </a:lnSpc>
              <a:spcBef>
                <a:spcPts val="360"/>
              </a:spcBef>
              <a:spcAft>
                <a:spcPts val="0"/>
              </a:spcAft>
              <a:buClr>
                <a:schemeClr val="dk1"/>
              </a:buClr>
              <a:buSzPts val="1800"/>
              <a:buChar char="•"/>
              <a:defRPr sz="1800"/>
            </a:lvl9pPr>
          </a:lstStyle>
          <a:p>
            <a:endParaRPr/>
          </a:p>
        </p:txBody>
      </p:sp>
    </p:spTree>
    <p:extLst>
      <p:ext uri="{BB962C8B-B14F-4D97-AF65-F5344CB8AC3E}">
        <p14:creationId xmlns:p14="http://schemas.microsoft.com/office/powerpoint/2010/main" val="337443039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4EC375EB-3E8B-C961-B4A4-EF2468D7C11B}"/>
              </a:ext>
            </a:extLst>
          </p:cNvPr>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endParaRPr lang="en-IL"/>
          </a:p>
        </p:txBody>
      </p:sp>
      <p:sp>
        <p:nvSpPr>
          <p:cNvPr id="3" name="Text Placeholder 2">
            <a:extLst>
              <a:ext uri="{FF2B5EF4-FFF2-40B4-BE49-F238E27FC236}">
                <a16:creationId xmlns:a16="http://schemas.microsoft.com/office/drawing/2014/main" id="{AB209497-8D65-9685-5394-B0A821B395F7}"/>
              </a:ext>
            </a:extLst>
          </p:cNvPr>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L"/>
          </a:p>
        </p:txBody>
      </p:sp>
      <p:sp>
        <p:nvSpPr>
          <p:cNvPr id="4" name="Date Placeholder 3">
            <a:extLst>
              <a:ext uri="{FF2B5EF4-FFF2-40B4-BE49-F238E27FC236}">
                <a16:creationId xmlns:a16="http://schemas.microsoft.com/office/drawing/2014/main" id="{32C9A301-786B-A58C-BBB9-3254A6DA6B6E}"/>
              </a:ext>
            </a:extLst>
          </p:cNvPr>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900">
                <a:solidFill>
                  <a:schemeClr val="tx1">
                    <a:tint val="75000"/>
                  </a:schemeClr>
                </a:solidFill>
              </a:defRPr>
            </a:lvl1pPr>
          </a:lstStyle>
          <a:p>
            <a:r>
              <a:rPr lang="en-IL"/>
              <a:t>Itay Etelis, Dor Huri 2023</a:t>
            </a:r>
          </a:p>
        </p:txBody>
      </p:sp>
      <p:sp>
        <p:nvSpPr>
          <p:cNvPr id="5" name="Footer Placeholder 4">
            <a:extLst>
              <a:ext uri="{FF2B5EF4-FFF2-40B4-BE49-F238E27FC236}">
                <a16:creationId xmlns:a16="http://schemas.microsoft.com/office/drawing/2014/main" id="{75E827E5-1543-19DC-B831-31D875CBB4AC}"/>
              </a:ext>
            </a:extLst>
          </p:cNvPr>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en-IL"/>
          </a:p>
        </p:txBody>
      </p:sp>
      <p:sp>
        <p:nvSpPr>
          <p:cNvPr id="6" name="Slide Number Placeholder 5">
            <a:extLst>
              <a:ext uri="{FF2B5EF4-FFF2-40B4-BE49-F238E27FC236}">
                <a16:creationId xmlns:a16="http://schemas.microsoft.com/office/drawing/2014/main" id="{886D08C1-45AF-969B-DA35-08387E47E0E0}"/>
              </a:ext>
            </a:extLst>
          </p:cNvPr>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B636978B-DF13-455F-9442-4C8BAB97B602}" type="slidenum">
              <a:rPr lang="en-IL" smtClean="0"/>
              <a:t>‹#›</a:t>
            </a:fld>
            <a:endParaRPr lang="en-IL"/>
          </a:p>
        </p:txBody>
      </p:sp>
    </p:spTree>
    <p:extLst>
      <p:ext uri="{BB962C8B-B14F-4D97-AF65-F5344CB8AC3E}">
        <p14:creationId xmlns:p14="http://schemas.microsoft.com/office/powerpoint/2010/main" val="4206589676"/>
      </p:ext>
    </p:extLst>
  </p:cSld>
  <p:clrMap bg1="lt1" tx1="dk1" bg2="lt2" tx2="dk2" accent1="accent1" accent2="accent2" accent3="accent3" accent4="accent4" accent5="accent5" accent6="accent6" hlink="hlink" folHlink="folHlink"/>
  <p:sldLayoutIdLst>
    <p:sldLayoutId id="2147483671" r:id="rId1"/>
    <p:sldLayoutId id="2147483672" r:id="rId2"/>
    <p:sldLayoutId id="2147483673" r:id="rId3"/>
    <p:sldLayoutId id="2147483674" r:id="rId4"/>
    <p:sldLayoutId id="2147483675" r:id="rId5"/>
    <p:sldLayoutId id="2147483676" r:id="rId6"/>
    <p:sldLayoutId id="2147483677" r:id="rId7"/>
    <p:sldLayoutId id="2147483678" r:id="rId8"/>
    <p:sldLayoutId id="2147483679" r:id="rId9"/>
    <p:sldLayoutId id="2147483680" r:id="rId10"/>
    <p:sldLayoutId id="2147483681" r:id="rId11"/>
    <p:sldLayoutId id="2147483682" r:id="rId12"/>
    <p:sldLayoutId id="2147483683" r:id="rId13"/>
  </p:sldLayoutIdLst>
  <p:hf sldNum="0" hdr="0" ftr="0"/>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IL"/>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3.xml"/></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xml"/><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4.xml"/><Relationship Id="rId1"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5.xml"/><Relationship Id="rId1" Type="http://schemas.openxmlformats.org/officeDocument/2006/relationships/slideLayout" Target="../slideLayouts/slideLayout13.xml"/><Relationship Id="rId4" Type="http://schemas.openxmlformats.org/officeDocument/2006/relationships/hyperlink" Target="https://blockchair.com/ethereum" TargetMode="External"/></Relationships>
</file>

<file path=ppt/slides/_rels/slide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6.xml"/><Relationship Id="rId1" Type="http://schemas.openxmlformats.org/officeDocument/2006/relationships/slideLayout" Target="../slideLayouts/slideLayout13.xml"/><Relationship Id="rId4" Type="http://schemas.openxmlformats.org/officeDocument/2006/relationships/image" Target="../media/image5.png"/></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8.xml"/><Relationship Id="rId1"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9.xml"/><Relationship Id="rId1"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1.xml"/><Relationship Id="rId1"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2.xml"/><Relationship Id="rId1" Type="http://schemas.openxmlformats.org/officeDocument/2006/relationships/slideLayout" Target="../slideLayouts/slideLayout13.xml"/><Relationship Id="rId5" Type="http://schemas.openxmlformats.org/officeDocument/2006/relationships/image" Target="../media/image11.png"/><Relationship Id="rId4" Type="http://schemas.openxmlformats.org/officeDocument/2006/relationships/image" Target="../media/image10.png"/></Relationships>
</file>

<file path=ppt/slides/_rels/slide13.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3.xml"/><Relationship Id="rId1"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4.xml"/><Relationship Id="rId1"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3" Type="http://schemas.openxmlformats.org/officeDocument/2006/relationships/hyperlink" Target="https://remix.ethereum.org/#version=builtin&amp;optimize=false&amp;runs=200&amp;gist=20c441513ccd5492178f90bf81cd00f8" TargetMode="External"/><Relationship Id="rId2" Type="http://schemas.openxmlformats.org/officeDocument/2006/relationships/notesSlide" Target="../notesSlides/notesSlide15.xml"/><Relationship Id="rId1" Type="http://schemas.openxmlformats.org/officeDocument/2006/relationships/slideLayout" Target="../slideLayouts/slideLayout13.xml"/><Relationship Id="rId6" Type="http://schemas.openxmlformats.org/officeDocument/2006/relationships/image" Target="../media/image16.png"/><Relationship Id="rId5" Type="http://schemas.openxmlformats.org/officeDocument/2006/relationships/image" Target="../media/image15.png"/><Relationship Id="rId4" Type="http://schemas.openxmlformats.org/officeDocument/2006/relationships/image" Target="../media/image14.png"/></Relationships>
</file>

<file path=ppt/slides/_rels/slide16.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6.xml"/><Relationship Id="rId1" Type="http://schemas.openxmlformats.org/officeDocument/2006/relationships/slideLayout" Target="../slideLayouts/slideLayout13.xml"/></Relationships>
</file>

<file path=ppt/slides/_rels/slide17.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7.xml"/><Relationship Id="rId1" Type="http://schemas.openxmlformats.org/officeDocument/2006/relationships/slideLayout" Target="../slideLayouts/slideLayout13.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3.xml"/></Relationships>
</file>

<file path=ppt/slides/_rels/slide19.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9.xml"/><Relationship Id="rId1" Type="http://schemas.openxmlformats.org/officeDocument/2006/relationships/slideLayout" Target="../slideLayouts/slideLayout13.xml"/><Relationship Id="rId4" Type="http://schemas.openxmlformats.org/officeDocument/2006/relationships/image" Target="../media/image20.png"/></Relationships>
</file>

<file path=ppt/slides/_rels/slide20.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20.xml"/><Relationship Id="rId1" Type="http://schemas.openxmlformats.org/officeDocument/2006/relationships/slideLayout" Target="../slideLayouts/slideLayout13.xml"/><Relationship Id="rId4" Type="http://schemas.openxmlformats.org/officeDocument/2006/relationships/image" Target="../media/image22.png"/></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3.xml"/></Relationships>
</file>

<file path=ppt/slides/_rels/slide22.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22.xml"/><Relationship Id="rId1" Type="http://schemas.openxmlformats.org/officeDocument/2006/relationships/slideLayout" Target="../slideLayouts/slideLayout13.xml"/></Relationships>
</file>

<file path=ppt/slides/_rels/slide23.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23.xml"/><Relationship Id="rId1" Type="http://schemas.openxmlformats.org/officeDocument/2006/relationships/slideLayout" Target="../slideLayouts/slideLayout13.xml"/><Relationship Id="rId4" Type="http://schemas.openxmlformats.org/officeDocument/2006/relationships/image" Target="../media/image24.png"/></Relationships>
</file>

<file path=ppt/slides/_rels/slide24.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24.xml"/><Relationship Id="rId1" Type="http://schemas.openxmlformats.org/officeDocument/2006/relationships/slideLayout" Target="../slideLayouts/slideLayout13.xml"/><Relationship Id="rId6" Type="http://schemas.openxmlformats.org/officeDocument/2006/relationships/image" Target="../media/image28.png"/><Relationship Id="rId5" Type="http://schemas.openxmlformats.org/officeDocument/2006/relationships/image" Target="../media/image27.png"/><Relationship Id="rId4" Type="http://schemas.openxmlformats.org/officeDocument/2006/relationships/image" Target="../media/image26.png"/></Relationships>
</file>

<file path=ppt/slides/_rels/slide25.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25.xml"/><Relationship Id="rId1" Type="http://schemas.openxmlformats.org/officeDocument/2006/relationships/slideLayout" Target="../slideLayouts/slideLayout13.xml"/><Relationship Id="rId6" Type="http://schemas.openxmlformats.org/officeDocument/2006/relationships/image" Target="../media/image29.png"/><Relationship Id="rId5" Type="http://schemas.openxmlformats.org/officeDocument/2006/relationships/image" Target="../media/image28.png"/><Relationship Id="rId4" Type="http://schemas.openxmlformats.org/officeDocument/2006/relationships/image" Target="../media/image27.png"/></Relationships>
</file>

<file path=ppt/slides/_rels/slide26.xml.rels><?xml version="1.0" encoding="UTF-8" standalone="yes"?>
<Relationships xmlns="http://schemas.openxmlformats.org/package/2006/relationships"><Relationship Id="rId3" Type="http://schemas.openxmlformats.org/officeDocument/2006/relationships/image" Target="../media/image30.jpg"/><Relationship Id="rId2" Type="http://schemas.openxmlformats.org/officeDocument/2006/relationships/notesSlide" Target="../notesSlides/notesSlide26.xml"/><Relationship Id="rId1" Type="http://schemas.openxmlformats.org/officeDocument/2006/relationships/slideLayout" Target="../slideLayouts/slideLayout13.xml"/></Relationships>
</file>

<file path=ppt/slides/_rels/slide27.xml.rels><?xml version="1.0" encoding="UTF-8" standalone="yes"?>
<Relationships xmlns="http://schemas.openxmlformats.org/package/2006/relationships"><Relationship Id="rId3" Type="http://schemas.openxmlformats.org/officeDocument/2006/relationships/image" Target="../media/image30.jpg"/><Relationship Id="rId2" Type="http://schemas.openxmlformats.org/officeDocument/2006/relationships/notesSlide" Target="../notesSlides/notesSlide27.xml"/><Relationship Id="rId1" Type="http://schemas.openxmlformats.org/officeDocument/2006/relationships/slideLayout" Target="../slideLayouts/slideLayout13.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13.xml"/></Relationships>
</file>

<file path=ppt/slides/_rels/slide29.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29.xml"/><Relationship Id="rId1" Type="http://schemas.openxmlformats.org/officeDocument/2006/relationships/slideLayout" Target="../slideLayouts/slideLayout13.xml"/><Relationship Id="rId5" Type="http://schemas.openxmlformats.org/officeDocument/2006/relationships/image" Target="../media/image20.png"/><Relationship Id="rId4" Type="http://schemas.openxmlformats.org/officeDocument/2006/relationships/image" Target="../media/image46.png"/></Relationships>
</file>

<file path=ppt/slides/_rels/slide30.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30.xml"/><Relationship Id="rId1" Type="http://schemas.openxmlformats.org/officeDocument/2006/relationships/slideLayout" Target="../slideLayouts/slideLayout13.xml"/><Relationship Id="rId4" Type="http://schemas.openxmlformats.org/officeDocument/2006/relationships/image" Target="../media/image47.png"/></Relationships>
</file>

<file path=ppt/slides/_rels/slide31.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31.xml"/><Relationship Id="rId1" Type="http://schemas.openxmlformats.org/officeDocument/2006/relationships/slideLayout" Target="../slideLayouts/slideLayout13.xml"/><Relationship Id="rId4" Type="http://schemas.openxmlformats.org/officeDocument/2006/relationships/image" Target="../media/image20.png"/></Relationships>
</file>

<file path=ppt/slides/_rels/slide32.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32.xml"/><Relationship Id="rId1" Type="http://schemas.openxmlformats.org/officeDocument/2006/relationships/slideLayout" Target="../slideLayouts/slideLayout13.xml"/><Relationship Id="rId6" Type="http://schemas.openxmlformats.org/officeDocument/2006/relationships/image" Target="../media/image33.png"/><Relationship Id="rId5" Type="http://schemas.openxmlformats.org/officeDocument/2006/relationships/image" Target="../media/image32.png"/><Relationship Id="rId4" Type="http://schemas.openxmlformats.org/officeDocument/2006/relationships/image" Target="../media/image28.png"/></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13.xml"/></Relationships>
</file>

<file path=ppt/slides/_rels/slide34.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34.xml"/><Relationship Id="rId1" Type="http://schemas.openxmlformats.org/officeDocument/2006/relationships/slideLayout" Target="../slideLayouts/slideLayout13.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13.xml"/></Relationships>
</file>

<file path=ppt/slides/_rels/slide36.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36.xml"/><Relationship Id="rId1" Type="http://schemas.openxmlformats.org/officeDocument/2006/relationships/slideLayout" Target="../slideLayouts/slideLayout13.xml"/></Relationships>
</file>

<file path=ppt/slides/_rels/slide37.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37.xml"/><Relationship Id="rId1" Type="http://schemas.openxmlformats.org/officeDocument/2006/relationships/slideLayout" Target="../slideLayouts/slideLayout13.xml"/></Relationships>
</file>

<file path=ppt/slides/_rels/slide38.xml.rels><?xml version="1.0" encoding="UTF-8" standalone="yes"?>
<Relationships xmlns="http://schemas.openxmlformats.org/package/2006/relationships"><Relationship Id="rId8" Type="http://schemas.openxmlformats.org/officeDocument/2006/relationships/image" Target="../media/image41.png"/><Relationship Id="rId3" Type="http://schemas.openxmlformats.org/officeDocument/2006/relationships/hyperlink" Target="https://www.kingoftheether.com/thrones/kingoftheether/index.html#WhatItDo" TargetMode="External"/><Relationship Id="rId7" Type="http://schemas.openxmlformats.org/officeDocument/2006/relationships/image" Target="../media/image40.png"/><Relationship Id="rId2" Type="http://schemas.openxmlformats.org/officeDocument/2006/relationships/notesSlide" Target="../notesSlides/notesSlide38.xml"/><Relationship Id="rId1" Type="http://schemas.openxmlformats.org/officeDocument/2006/relationships/slideLayout" Target="../slideLayouts/slideLayout13.xml"/><Relationship Id="rId6" Type="http://schemas.openxmlformats.org/officeDocument/2006/relationships/image" Target="../media/image39.png"/><Relationship Id="rId5" Type="http://schemas.openxmlformats.org/officeDocument/2006/relationships/image" Target="../media/image38.png"/><Relationship Id="rId4" Type="http://schemas.openxmlformats.org/officeDocument/2006/relationships/image" Target="../media/image37.png"/></Relationships>
</file>

<file path=ppt/slides/_rels/slide39.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39.xml"/><Relationship Id="rId1" Type="http://schemas.openxmlformats.org/officeDocument/2006/relationships/slideLayout" Target="../slideLayouts/slideLayout13.xml"/><Relationship Id="rId6" Type="http://schemas.openxmlformats.org/officeDocument/2006/relationships/image" Target="../media/image44.png"/><Relationship Id="rId5" Type="http://schemas.openxmlformats.org/officeDocument/2006/relationships/image" Target="../media/image43.png"/><Relationship Id="rId4" Type="http://schemas.openxmlformats.org/officeDocument/2006/relationships/image" Target="../media/image42.png"/></Relationships>
</file>

<file path=ppt/slides/_rels/slide40.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notesSlide" Target="../notesSlides/notesSlide40.xml"/><Relationship Id="rId1" Type="http://schemas.openxmlformats.org/officeDocument/2006/relationships/slideLayout" Target="../slideLayouts/slideLayout13.xml"/><Relationship Id="rId4" Type="http://schemas.openxmlformats.org/officeDocument/2006/relationships/image" Target="../media/image20.png"/></Relationships>
</file>

<file path=ppt/slides/_rels/slide41.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notesSlide" Target="../notesSlides/notesSlide41.xml"/><Relationship Id="rId1" Type="http://schemas.openxmlformats.org/officeDocument/2006/relationships/slideLayout" Target="../slideLayouts/slideLayout13.xml"/><Relationship Id="rId4" Type="http://schemas.openxmlformats.org/officeDocument/2006/relationships/image" Target="../media/image45.png"/></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13.xml"/></Relationships>
</file>

<file path=ppt/slides/_rels/slide43.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43.xml"/><Relationship Id="rId1" Type="http://schemas.openxmlformats.org/officeDocument/2006/relationships/slideLayout" Target="../slideLayouts/slideLayout13.xml"/><Relationship Id="rId4" Type="http://schemas.openxmlformats.org/officeDocument/2006/relationships/image" Target="../media/image49.png"/></Relationships>
</file>

<file path=ppt/slides/_rels/slide44.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44.xml"/><Relationship Id="rId1" Type="http://schemas.openxmlformats.org/officeDocument/2006/relationships/slideLayout" Target="../slideLayouts/slideLayout13.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13.xml"/></Relationships>
</file>

<file path=ppt/slides/_rels/slide46.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46.xml"/><Relationship Id="rId1" Type="http://schemas.openxmlformats.org/officeDocument/2006/relationships/slideLayout" Target="../slideLayouts/slideLayout13.xml"/><Relationship Id="rId4" Type="http://schemas.openxmlformats.org/officeDocument/2006/relationships/image" Target="../media/image50.png"/></Relationships>
</file>

<file path=ppt/slides/_rels/slide47.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notesSlide" Target="../notesSlides/notesSlide47.xml"/><Relationship Id="rId1" Type="http://schemas.openxmlformats.org/officeDocument/2006/relationships/slideLayout" Target="../slideLayouts/slideLayout13.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13.xml"/></Relationships>
</file>

<file path=ppt/slides/_rels/slide49.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49.xml"/><Relationship Id="rId1" Type="http://schemas.openxmlformats.org/officeDocument/2006/relationships/slideLayout" Target="../slideLayouts/slideLayout13.xml"/></Relationships>
</file>

<file path=ppt/slides/_rels/slide50.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notesSlide" Target="../notesSlides/notesSlide50.xml"/><Relationship Id="rId1" Type="http://schemas.openxmlformats.org/officeDocument/2006/relationships/slideLayout" Target="../slideLayouts/slideLayout13.xml"/><Relationship Id="rId6" Type="http://schemas.openxmlformats.org/officeDocument/2006/relationships/image" Target="../media/image39.png"/><Relationship Id="rId5" Type="http://schemas.openxmlformats.org/officeDocument/2006/relationships/image" Target="../media/image38.png"/><Relationship Id="rId4" Type="http://schemas.openxmlformats.org/officeDocument/2006/relationships/image" Target="../media/image52.png"/></Relationships>
</file>

<file path=ppt/slides/_rels/slide51.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notesSlide" Target="../notesSlides/notesSlide51.xml"/><Relationship Id="rId1" Type="http://schemas.openxmlformats.org/officeDocument/2006/relationships/slideLayout" Target="../slideLayouts/slideLayout13.xml"/><Relationship Id="rId4" Type="http://schemas.openxmlformats.org/officeDocument/2006/relationships/image" Target="../media/image20.png"/></Relationships>
</file>

<file path=ppt/slides/_rels/slide52.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notesSlide" Target="../notesSlides/notesSlide52.xml"/><Relationship Id="rId1" Type="http://schemas.openxmlformats.org/officeDocument/2006/relationships/slideLayout" Target="../slideLayouts/slideLayout13.xml"/><Relationship Id="rId5" Type="http://schemas.openxmlformats.org/officeDocument/2006/relationships/image" Target="../media/image56.png"/><Relationship Id="rId4" Type="http://schemas.openxmlformats.org/officeDocument/2006/relationships/image" Target="../media/image55.png"/></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13.xml"/></Relationships>
</file>

<file path=ppt/slides/_rels/slide54.xml.rels><?xml version="1.0" encoding="UTF-8" standalone="yes"?>
<Relationships xmlns="http://schemas.openxmlformats.org/package/2006/relationships"><Relationship Id="rId3" Type="http://schemas.openxmlformats.org/officeDocument/2006/relationships/image" Target="../media/image9.png"/><Relationship Id="rId7" Type="http://schemas.openxmlformats.org/officeDocument/2006/relationships/image" Target="../media/image60.png"/><Relationship Id="rId2" Type="http://schemas.openxmlformats.org/officeDocument/2006/relationships/notesSlide" Target="../notesSlides/notesSlide54.xml"/><Relationship Id="rId1" Type="http://schemas.openxmlformats.org/officeDocument/2006/relationships/slideLayout" Target="../slideLayouts/slideLayout13.xml"/><Relationship Id="rId6" Type="http://schemas.openxmlformats.org/officeDocument/2006/relationships/image" Target="../media/image59.png"/><Relationship Id="rId5" Type="http://schemas.openxmlformats.org/officeDocument/2006/relationships/image" Target="../media/image58.png"/><Relationship Id="rId4" Type="http://schemas.openxmlformats.org/officeDocument/2006/relationships/image" Target="../media/image57.png"/></Relationships>
</file>

<file path=ppt/slides/_rels/slide55.xml.rels><?xml version="1.0" encoding="UTF-8" standalone="yes"?>
<Relationships xmlns="http://schemas.openxmlformats.org/package/2006/relationships"><Relationship Id="rId3" Type="http://schemas.openxmlformats.org/officeDocument/2006/relationships/image" Target="../media/image61.png"/><Relationship Id="rId2" Type="http://schemas.openxmlformats.org/officeDocument/2006/relationships/notesSlide" Target="../notesSlides/notesSlide55.xml"/><Relationship Id="rId1" Type="http://schemas.openxmlformats.org/officeDocument/2006/relationships/slideLayout" Target="../slideLayouts/slideLayout13.xml"/></Relationships>
</file>

<file path=ppt/slides/_rels/slide56.xml.rels><?xml version="1.0" encoding="UTF-8" standalone="yes"?>
<Relationships xmlns="http://schemas.openxmlformats.org/package/2006/relationships"><Relationship Id="rId3" Type="http://schemas.openxmlformats.org/officeDocument/2006/relationships/image" Target="../media/image62.png"/><Relationship Id="rId2" Type="http://schemas.openxmlformats.org/officeDocument/2006/relationships/notesSlide" Target="../notesSlides/notesSlide56.xml"/><Relationship Id="rId1" Type="http://schemas.openxmlformats.org/officeDocument/2006/relationships/slideLayout" Target="../slideLayouts/slideLayout13.xml"/><Relationship Id="rId4" Type="http://schemas.openxmlformats.org/officeDocument/2006/relationships/image" Target="../media/image63.png"/></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57.xml"/><Relationship Id="rId1" Type="http://schemas.openxmlformats.org/officeDocument/2006/relationships/slideLayout" Target="../slideLayouts/slideLayout13.xml"/></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58.xml"/><Relationship Id="rId1" Type="http://schemas.openxmlformats.org/officeDocument/2006/relationships/slideLayout" Target="../slideLayouts/slideLayout13.xml"/></Relationships>
</file>

<file path=ppt/slides/_rels/slide59.xml.rels><?xml version="1.0" encoding="UTF-8" standalone="yes"?>
<Relationships xmlns="http://schemas.openxmlformats.org/package/2006/relationships"><Relationship Id="rId2" Type="http://schemas.openxmlformats.org/officeDocument/2006/relationships/notesSlide" Target="../notesSlides/notesSlide59.xml"/><Relationship Id="rId1" Type="http://schemas.openxmlformats.org/officeDocument/2006/relationships/slideLayout" Target="../slideLayouts/slideLayout13.xml"/></Relationships>
</file>

<file path=ppt/slides/_rels/slide60.xml.rels><?xml version="1.0" encoding="UTF-8" standalone="yes"?>
<Relationships xmlns="http://schemas.openxmlformats.org/package/2006/relationships"><Relationship Id="rId2" Type="http://schemas.openxmlformats.org/officeDocument/2006/relationships/notesSlide" Target="../notesSlides/notesSlide60.xml"/><Relationship Id="rId1" Type="http://schemas.openxmlformats.org/officeDocument/2006/relationships/slideLayout" Target="../slideLayouts/slideLayout13.xml"/></Relationships>
</file>

<file path=ppt/slides/_rels/slide61.xml.rels><?xml version="1.0" encoding="UTF-8" standalone="yes"?>
<Relationships xmlns="http://schemas.openxmlformats.org/package/2006/relationships"><Relationship Id="rId2" Type="http://schemas.openxmlformats.org/officeDocument/2006/relationships/notesSlide" Target="../notesSlides/notesSlide61.xml"/><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125"/>
        <p:cNvGrpSpPr/>
        <p:nvPr/>
      </p:nvGrpSpPr>
      <p:grpSpPr>
        <a:xfrm>
          <a:off x="0" y="0"/>
          <a:ext cx="0" cy="0"/>
          <a:chOff x="0" y="0"/>
          <a:chExt cx="0" cy="0"/>
        </a:xfrm>
      </p:grpSpPr>
      <p:sp>
        <p:nvSpPr>
          <p:cNvPr id="127" name="Google Shape;127;p23"/>
          <p:cNvSpPr txBox="1"/>
          <p:nvPr/>
        </p:nvSpPr>
        <p:spPr>
          <a:xfrm>
            <a:off x="1058863" y="1600200"/>
            <a:ext cx="6489700" cy="1092200"/>
          </a:xfrm>
          <a:prstGeom prst="rect">
            <a:avLst/>
          </a:prstGeom>
          <a:no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2000"/>
              <a:buFont typeface="Arial"/>
              <a:buNone/>
            </a:pPr>
            <a:r>
              <a:rPr lang="en-US" sz="2000" b="0" i="0" u="none" strike="noStrike" cap="none">
                <a:solidFill>
                  <a:srgbClr val="000000"/>
                </a:solidFill>
                <a:latin typeface="Arial"/>
                <a:ea typeface="Arial"/>
                <a:cs typeface="Arial"/>
                <a:sym typeface="Arial"/>
              </a:rPr>
              <a:t>A survey of attacks on Ethereum smart contracts</a:t>
            </a:r>
            <a:br>
              <a:rPr lang="en-US" sz="3600" b="0" i="0" u="none" strike="noStrike" cap="none">
                <a:solidFill>
                  <a:srgbClr val="000000"/>
                </a:solidFill>
                <a:latin typeface="Arial"/>
                <a:ea typeface="Arial"/>
                <a:cs typeface="Arial"/>
                <a:sym typeface="Arial"/>
              </a:rPr>
            </a:br>
            <a:r>
              <a:rPr lang="en-US" sz="1600" b="0" i="0" u="none" strike="noStrike" cap="none">
                <a:solidFill>
                  <a:srgbClr val="000000"/>
                </a:solidFill>
                <a:latin typeface="Arial"/>
                <a:ea typeface="Arial"/>
                <a:cs typeface="Arial"/>
                <a:sym typeface="Arial"/>
              </a:rPr>
              <a:t>Paper overview</a:t>
            </a:r>
            <a:endParaRPr lang="en-US" sz="1400" b="0" i="0" u="none" strike="noStrike" cap="none" dirty="0">
              <a:solidFill>
                <a:srgbClr val="000000"/>
              </a:solidFill>
              <a:latin typeface="Arial"/>
              <a:ea typeface="Arial"/>
              <a:cs typeface="Arial"/>
              <a:sym typeface="Arial"/>
            </a:endParaRPr>
          </a:p>
        </p:txBody>
      </p:sp>
      <p:sp>
        <p:nvSpPr>
          <p:cNvPr id="128" name="Google Shape;128;p23"/>
          <p:cNvSpPr txBox="1"/>
          <p:nvPr/>
        </p:nvSpPr>
        <p:spPr>
          <a:xfrm>
            <a:off x="1073150" y="2855913"/>
            <a:ext cx="6400800" cy="17526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2000"/>
              <a:buFont typeface="Arial"/>
              <a:buNone/>
            </a:pPr>
            <a:r>
              <a:rPr lang="en-US" sz="2000" b="0" i="0" u="none" strike="noStrike" cap="none">
                <a:solidFill>
                  <a:schemeClr val="dk1"/>
                </a:solidFill>
                <a:latin typeface="Arial"/>
                <a:ea typeface="Arial"/>
                <a:cs typeface="Arial"/>
                <a:sym typeface="Arial"/>
              </a:rPr>
              <a:t>Mr. Dor Huri, </a:t>
            </a:r>
            <a:endParaRPr lang="en-US" sz="1400" b="0" i="0" u="none" strike="noStrike" cap="none">
              <a:solidFill>
                <a:srgbClr val="000000"/>
              </a:solidFill>
              <a:latin typeface="Arial"/>
              <a:ea typeface="Arial"/>
              <a:cs typeface="Arial"/>
              <a:sym typeface="Arial"/>
            </a:endParaRPr>
          </a:p>
          <a:p>
            <a:pPr marL="0" marR="0" lvl="0" indent="0" algn="l" rtl="0">
              <a:lnSpc>
                <a:spcPct val="100000"/>
              </a:lnSpc>
              <a:spcBef>
                <a:spcPts val="400"/>
              </a:spcBef>
              <a:spcAft>
                <a:spcPts val="0"/>
              </a:spcAft>
              <a:buClr>
                <a:schemeClr val="dk1"/>
              </a:buClr>
              <a:buSzPts val="2000"/>
              <a:buFont typeface="Arial"/>
              <a:buNone/>
            </a:pPr>
            <a:r>
              <a:rPr lang="en-US" sz="2000" b="0" i="0" u="none" strike="noStrike" cap="none">
                <a:solidFill>
                  <a:schemeClr val="dk1"/>
                </a:solidFill>
                <a:latin typeface="Arial"/>
                <a:ea typeface="Arial"/>
                <a:cs typeface="Arial"/>
                <a:sym typeface="Arial"/>
              </a:rPr>
              <a:t>Mr. Itay Etelis</a:t>
            </a:r>
          </a:p>
          <a:p>
            <a:pPr marL="0" marR="0" lvl="0" indent="0" algn="l" rtl="0">
              <a:lnSpc>
                <a:spcPct val="100000"/>
              </a:lnSpc>
              <a:spcBef>
                <a:spcPts val="360"/>
              </a:spcBef>
              <a:spcAft>
                <a:spcPts val="0"/>
              </a:spcAft>
              <a:buClr>
                <a:schemeClr val="dk1"/>
              </a:buClr>
              <a:buSzPts val="1800"/>
              <a:buFont typeface="Arial"/>
              <a:buNone/>
            </a:pPr>
            <a:endParaRPr lang="en-US" sz="1800" b="0" i="1" u="none" strike="noStrike" cap="none">
              <a:solidFill>
                <a:schemeClr val="dk1"/>
              </a:solidFill>
              <a:latin typeface="Arial"/>
              <a:ea typeface="Arial"/>
              <a:cs typeface="Arial"/>
              <a:sym typeface="Arial"/>
            </a:endParaRPr>
          </a:p>
          <a:p>
            <a:pPr marL="0" marR="0" lvl="0" indent="0" algn="l" rtl="0">
              <a:lnSpc>
                <a:spcPct val="100000"/>
              </a:lnSpc>
              <a:spcBef>
                <a:spcPts val="360"/>
              </a:spcBef>
              <a:spcAft>
                <a:spcPts val="0"/>
              </a:spcAft>
              <a:buClr>
                <a:schemeClr val="dk1"/>
              </a:buClr>
              <a:buSzPts val="1800"/>
              <a:buFont typeface="Arial"/>
              <a:buNone/>
            </a:pPr>
            <a:endParaRPr lang="en-US" sz="1800" b="0" i="1" u="none" strike="noStrike" cap="none">
              <a:solidFill>
                <a:schemeClr val="dk1"/>
              </a:solidFill>
              <a:latin typeface="Arial"/>
              <a:ea typeface="Arial"/>
              <a:cs typeface="Arial"/>
              <a:sym typeface="Arial"/>
            </a:endParaRPr>
          </a:p>
          <a:p>
            <a:pPr marL="0" marR="0" lvl="0" indent="0" algn="l" rtl="0">
              <a:lnSpc>
                <a:spcPct val="100000"/>
              </a:lnSpc>
              <a:spcBef>
                <a:spcPts val="280"/>
              </a:spcBef>
              <a:spcAft>
                <a:spcPts val="0"/>
              </a:spcAft>
              <a:buClr>
                <a:schemeClr val="dk1"/>
              </a:buClr>
              <a:buSzPts val="1400"/>
              <a:buFont typeface="Arial"/>
              <a:buNone/>
            </a:pPr>
            <a:r>
              <a:rPr lang="en-US" sz="1400" b="0" i="1" u="none" strike="noStrike" cap="none">
                <a:solidFill>
                  <a:schemeClr val="dk1"/>
                </a:solidFill>
                <a:latin typeface="Arial"/>
                <a:ea typeface="Arial"/>
                <a:cs typeface="Arial"/>
                <a:sym typeface="Arial"/>
              </a:rPr>
              <a:t>March 26, 2023</a:t>
            </a:r>
            <a:endParaRPr lang="en-US" sz="1400" b="0" i="0" u="none" strike="noStrike" cap="none">
              <a:solidFill>
                <a:srgbClr val="000000"/>
              </a:solidFill>
              <a:latin typeface="Arial"/>
              <a:ea typeface="Arial"/>
              <a:cs typeface="Arial"/>
              <a:sym typeface="Arial"/>
            </a:endParaRPr>
          </a:p>
        </p:txBody>
      </p:sp>
      <p:sp>
        <p:nvSpPr>
          <p:cNvPr id="5" name="Google Shape;134;p24">
            <a:extLst>
              <a:ext uri="{FF2B5EF4-FFF2-40B4-BE49-F238E27FC236}">
                <a16:creationId xmlns:a16="http://schemas.microsoft.com/office/drawing/2014/main" id="{8B3EBB57-FEA9-8629-C4A8-951D01235C32}"/>
              </a:ext>
            </a:extLst>
          </p:cNvPr>
          <p:cNvSpPr txBox="1">
            <a:spLocks/>
          </p:cNvSpPr>
          <p:nvPr/>
        </p:nvSpPr>
        <p:spPr>
          <a:xfrm>
            <a:off x="0" y="0"/>
            <a:ext cx="9144000" cy="1093727"/>
          </a:xfrm>
          <a:prstGeom prst="rect">
            <a:avLst/>
          </a:prstGeom>
          <a:solidFill>
            <a:srgbClr val="A22E2E"/>
          </a:solidFill>
          <a:ln>
            <a:noFill/>
          </a:ln>
        </p:spPr>
        <p:txBody>
          <a:bodyPr spcFirstLastPara="1" vert="horz" wrap="square" lIns="91425" tIns="45700" rIns="91425" bIns="45700" rtlCol="0" anchor="ctr" anchorCtr="0">
            <a:noAutofit/>
          </a:bodyPr>
          <a:lstStyle>
            <a:lvl1pPr lvl="0" algn="l" defTabSz="685800" rtl="0" eaLnBrk="1" latinLnBrk="0" hangingPunct="1">
              <a:lnSpc>
                <a:spcPct val="100000"/>
              </a:lnSpc>
              <a:spcBef>
                <a:spcPts val="0"/>
              </a:spcBef>
              <a:spcAft>
                <a:spcPts val="0"/>
              </a:spcAft>
              <a:buSzPts val="1400"/>
              <a:buNone/>
              <a:defRPr sz="3300" kern="1200">
                <a:solidFill>
                  <a:schemeClr val="tx1"/>
                </a:solidFill>
                <a:latin typeface="+mj-lt"/>
                <a:ea typeface="+mj-ea"/>
                <a:cs typeface="+mj-cs"/>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r>
              <a:rPr lang="en-US" sz="4400">
                <a:solidFill>
                  <a:srgbClr val="D1D5DB"/>
                </a:solidFill>
                <a:latin typeface="Arial"/>
                <a:ea typeface="Arial"/>
                <a:cs typeface="Arial"/>
                <a:sym typeface="Arial"/>
              </a:rPr>
              <a:t>  Introduction</a:t>
            </a:r>
            <a:endParaRPr lang="en-US" sz="4400" dirty="0">
              <a:latin typeface="Arial"/>
              <a:ea typeface="Arial"/>
              <a:cs typeface="Arial"/>
              <a:sym typeface="Arial"/>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133"/>
        <p:cNvGrpSpPr/>
        <p:nvPr/>
      </p:nvGrpSpPr>
      <p:grpSpPr>
        <a:xfrm>
          <a:off x="0" y="0"/>
          <a:ext cx="0" cy="0"/>
          <a:chOff x="0" y="0"/>
          <a:chExt cx="0" cy="0"/>
        </a:xfrm>
      </p:grpSpPr>
      <p:sp>
        <p:nvSpPr>
          <p:cNvPr id="134" name="Google Shape;134;p24"/>
          <p:cNvSpPr txBox="1">
            <a:spLocks noGrp="1"/>
          </p:cNvSpPr>
          <p:nvPr>
            <p:ph type="title"/>
          </p:nvPr>
        </p:nvSpPr>
        <p:spPr>
          <a:xfrm>
            <a:off x="0" y="0"/>
            <a:ext cx="9144000" cy="1093727"/>
          </a:xfrm>
          <a:prstGeom prst="rect">
            <a:avLst/>
          </a:prstGeom>
          <a:solidFill>
            <a:srgbClr val="A22E2E"/>
          </a:solidFill>
          <a:ln>
            <a:noFill/>
          </a:ln>
        </p:spPr>
        <p:txBody>
          <a:bodyPr spcFirstLastPara="1" wrap="square" lIns="91425" tIns="45700" rIns="91425" bIns="45700" anchor="ctr" anchorCtr="0">
            <a:noAutofit/>
          </a:bodyPr>
          <a:lstStyle/>
          <a:p>
            <a:pPr marL="0" lvl="0" indent="0" algn="l" rtl="0">
              <a:lnSpc>
                <a:spcPct val="100000"/>
              </a:lnSpc>
              <a:spcBef>
                <a:spcPts val="0"/>
              </a:spcBef>
              <a:spcAft>
                <a:spcPts val="0"/>
              </a:spcAft>
              <a:buSzPts val="1400"/>
              <a:buNone/>
            </a:pPr>
            <a:r>
              <a:rPr lang="en-US" sz="4400" b="0" i="0" dirty="0">
                <a:solidFill>
                  <a:srgbClr val="D1D5DB"/>
                </a:solidFill>
                <a:latin typeface="Arial"/>
                <a:ea typeface="Arial"/>
                <a:cs typeface="Arial"/>
                <a:sym typeface="Arial"/>
              </a:rPr>
              <a:t>  Basics of </a:t>
            </a:r>
            <a:r>
              <a:rPr lang="en-US" sz="4400" dirty="0">
                <a:solidFill>
                  <a:srgbClr val="D1D5DB"/>
                </a:solidFill>
                <a:latin typeface="Arial"/>
                <a:cs typeface="Arial"/>
                <a:sym typeface="Arial"/>
              </a:rPr>
              <a:t>Ethereum</a:t>
            </a:r>
            <a:r>
              <a:rPr lang="en-US" sz="4400" b="0" i="0" dirty="0">
                <a:solidFill>
                  <a:srgbClr val="D1D5DB"/>
                </a:solidFill>
                <a:latin typeface="Arial"/>
                <a:ea typeface="Arial"/>
                <a:cs typeface="Arial"/>
                <a:sym typeface="Arial"/>
              </a:rPr>
              <a:t> - Recap</a:t>
            </a:r>
            <a:endParaRPr sz="4400" dirty="0">
              <a:latin typeface="Arial"/>
              <a:ea typeface="Arial"/>
              <a:cs typeface="Arial"/>
              <a:sym typeface="Arial"/>
            </a:endParaRPr>
          </a:p>
        </p:txBody>
      </p:sp>
      <p:sp>
        <p:nvSpPr>
          <p:cNvPr id="135" name="Google Shape;135;p24"/>
          <p:cNvSpPr txBox="1"/>
          <p:nvPr/>
        </p:nvSpPr>
        <p:spPr>
          <a:xfrm>
            <a:off x="351808" y="1734397"/>
            <a:ext cx="8440616" cy="1038105"/>
          </a:xfrm>
          <a:prstGeom prst="rect">
            <a:avLst/>
          </a:prstGeom>
          <a:noFill/>
          <a:ln>
            <a:noFill/>
          </a:ln>
        </p:spPr>
        <p:txBody>
          <a:bodyPr spcFirstLastPara="1" wrap="square" lIns="0" tIns="37450" rIns="0" bIns="0" anchor="t" anchorCtr="0">
            <a:spAutoFit/>
          </a:bodyPr>
          <a:lstStyle/>
          <a:p>
            <a:pPr marL="507365" marR="0" lvl="0" indent="-457200" algn="l" rtl="0">
              <a:lnSpc>
                <a:spcPct val="100000"/>
              </a:lnSpc>
              <a:spcBef>
                <a:spcPts val="0"/>
              </a:spcBef>
              <a:spcAft>
                <a:spcPts val="0"/>
              </a:spcAft>
              <a:buClr>
                <a:srgbClr val="3333B2"/>
              </a:buClr>
              <a:buSzPts val="1600"/>
              <a:buFont typeface="Lucida Sans"/>
              <a:buChar char="▶"/>
            </a:pPr>
            <a:r>
              <a:rPr lang="en-US" sz="2800" b="0" i="0" u="none" strike="noStrike" cap="none" dirty="0">
                <a:solidFill>
                  <a:schemeClr val="dk1"/>
                </a:solidFill>
                <a:latin typeface="Arial"/>
                <a:ea typeface="Arial"/>
                <a:cs typeface="Arial"/>
                <a:sym typeface="Arial"/>
              </a:rPr>
              <a:t>Bitcoin allows scripting</a:t>
            </a:r>
            <a:endParaRPr sz="1400" b="0" i="0" u="none" strike="noStrike" cap="none" dirty="0">
              <a:solidFill>
                <a:srgbClr val="000000"/>
              </a:solidFill>
              <a:latin typeface="Arial"/>
              <a:ea typeface="Arial"/>
              <a:cs typeface="Arial"/>
              <a:sym typeface="Arial"/>
            </a:endParaRPr>
          </a:p>
          <a:p>
            <a:pPr marL="793115" marR="0" lvl="1" indent="-285750" algn="l" rtl="0">
              <a:lnSpc>
                <a:spcPct val="100000"/>
              </a:lnSpc>
              <a:spcBef>
                <a:spcPts val="295"/>
              </a:spcBef>
              <a:spcAft>
                <a:spcPts val="0"/>
              </a:spcAft>
              <a:buClr>
                <a:srgbClr val="3333B2"/>
              </a:buClr>
              <a:buSzPts val="914"/>
              <a:buFont typeface="Lucida Sans"/>
              <a:buChar char="▶"/>
            </a:pPr>
            <a:r>
              <a:rPr lang="en-US" sz="1600" b="0" i="0" u="none" strike="noStrike" cap="none" dirty="0">
                <a:solidFill>
                  <a:schemeClr val="dk1"/>
                </a:solidFill>
                <a:latin typeface="Arial"/>
                <a:ea typeface="Arial"/>
                <a:cs typeface="Arial"/>
                <a:sym typeface="Arial"/>
              </a:rPr>
              <a:t>e.g., escrow, micro-payments.</a:t>
            </a:r>
            <a:endParaRPr sz="1600" b="0" i="0" u="none" strike="noStrike" cap="none" dirty="0">
              <a:solidFill>
                <a:schemeClr val="dk1"/>
              </a:solidFill>
              <a:latin typeface="Arial"/>
              <a:ea typeface="Arial"/>
              <a:cs typeface="Arial"/>
              <a:sym typeface="Arial"/>
            </a:endParaRPr>
          </a:p>
          <a:p>
            <a:pPr marL="793115" marR="0" lvl="1" indent="-285750" algn="l" rtl="0">
              <a:lnSpc>
                <a:spcPct val="100000"/>
              </a:lnSpc>
              <a:spcBef>
                <a:spcPts val="295"/>
              </a:spcBef>
              <a:spcAft>
                <a:spcPts val="0"/>
              </a:spcAft>
              <a:buClr>
                <a:srgbClr val="3333B2"/>
              </a:buClr>
              <a:buSzPts val="914"/>
              <a:buFont typeface="Lucida Sans"/>
              <a:buChar char="▶"/>
            </a:pPr>
            <a:r>
              <a:rPr lang="en-US" sz="1600" b="0" i="0" u="none" strike="noStrike" cap="none" dirty="0">
                <a:solidFill>
                  <a:schemeClr val="dk1"/>
                </a:solidFill>
                <a:latin typeface="Arial"/>
                <a:ea typeface="Arial"/>
                <a:cs typeface="Arial"/>
                <a:sym typeface="Arial"/>
              </a:rPr>
              <a:t>however, very limited and not Turing-complete.</a:t>
            </a:r>
            <a:endParaRPr sz="1400" b="0" i="0" u="none" strike="noStrike" cap="none" dirty="0">
              <a:solidFill>
                <a:srgbClr val="000000"/>
              </a:solidFill>
              <a:latin typeface="Arial"/>
              <a:ea typeface="Arial"/>
              <a:cs typeface="Arial"/>
              <a:sym typeface="Arial"/>
            </a:endParaRPr>
          </a:p>
        </p:txBody>
      </p:sp>
      <p:sp>
        <p:nvSpPr>
          <p:cNvPr id="136" name="Google Shape;136;p24"/>
          <p:cNvSpPr txBox="1"/>
          <p:nvPr/>
        </p:nvSpPr>
        <p:spPr>
          <a:xfrm>
            <a:off x="351808" y="3787191"/>
            <a:ext cx="8440500" cy="1715198"/>
          </a:xfrm>
          <a:prstGeom prst="rect">
            <a:avLst/>
          </a:prstGeom>
          <a:noFill/>
          <a:ln>
            <a:noFill/>
          </a:ln>
        </p:spPr>
        <p:txBody>
          <a:bodyPr spcFirstLastPara="1" wrap="square" lIns="0" tIns="37450" rIns="0" bIns="0" anchor="t" anchorCtr="0">
            <a:spAutoFit/>
          </a:bodyPr>
          <a:lstStyle/>
          <a:p>
            <a:pPr marL="507365" marR="0" lvl="0" indent="-457200" algn="l" rtl="0">
              <a:lnSpc>
                <a:spcPct val="100000"/>
              </a:lnSpc>
              <a:spcBef>
                <a:spcPts val="0"/>
              </a:spcBef>
              <a:spcAft>
                <a:spcPts val="0"/>
              </a:spcAft>
              <a:buClr>
                <a:srgbClr val="3333B2"/>
              </a:buClr>
              <a:buSzPts val="1600"/>
              <a:buFont typeface="Lucida Sans"/>
              <a:buChar char="▶"/>
            </a:pPr>
            <a:r>
              <a:rPr lang="en-US" sz="2800" b="0" i="0" u="none" strike="noStrike" cap="none" dirty="0">
                <a:solidFill>
                  <a:schemeClr val="dk1"/>
                </a:solidFill>
                <a:latin typeface="Arial"/>
                <a:ea typeface="Arial"/>
                <a:cs typeface="Arial"/>
                <a:sym typeface="Arial"/>
              </a:rPr>
              <a:t>Ethereum is a Turing-complete altcoin that aims to support any future application on top of it</a:t>
            </a:r>
            <a:endParaRPr sz="1400" b="0" i="0" u="none" strike="noStrike" cap="none" dirty="0">
              <a:solidFill>
                <a:srgbClr val="000000"/>
              </a:solidFill>
              <a:latin typeface="Arial"/>
              <a:ea typeface="Arial"/>
              <a:cs typeface="Arial"/>
              <a:sym typeface="Arial"/>
            </a:endParaRPr>
          </a:p>
          <a:p>
            <a:pPr marL="793115" marR="0" lvl="1" indent="-285750" algn="l" rtl="0">
              <a:lnSpc>
                <a:spcPct val="100000"/>
              </a:lnSpc>
              <a:spcBef>
                <a:spcPts val="295"/>
              </a:spcBef>
              <a:spcAft>
                <a:spcPts val="0"/>
              </a:spcAft>
              <a:buClr>
                <a:srgbClr val="3333B2"/>
              </a:buClr>
              <a:buSzPts val="914"/>
              <a:buFont typeface="Lucida Sans"/>
              <a:buChar char="▶"/>
            </a:pPr>
            <a:r>
              <a:rPr lang="en-US" sz="1600" b="0" i="0" u="none" strike="noStrike" cap="none" dirty="0">
                <a:solidFill>
                  <a:schemeClr val="dk1"/>
                </a:solidFill>
                <a:latin typeface="Arial"/>
                <a:ea typeface="Arial"/>
                <a:cs typeface="Arial"/>
                <a:sym typeface="Arial"/>
              </a:rPr>
              <a:t>The scripts used in Ethereum are “smart contacts.”</a:t>
            </a:r>
            <a:endParaRPr sz="1600" b="0" i="0" u="none" strike="noStrike" cap="none" dirty="0">
              <a:solidFill>
                <a:schemeClr val="dk1"/>
              </a:solidFill>
              <a:latin typeface="Arial"/>
              <a:ea typeface="Arial"/>
              <a:cs typeface="Arial"/>
              <a:sym typeface="Arial"/>
            </a:endParaRPr>
          </a:p>
          <a:p>
            <a:pPr marL="793115" marR="0" lvl="1" indent="-285750" algn="l" rtl="0">
              <a:lnSpc>
                <a:spcPct val="100000"/>
              </a:lnSpc>
              <a:spcBef>
                <a:spcPts val="295"/>
              </a:spcBef>
              <a:spcAft>
                <a:spcPts val="0"/>
              </a:spcAft>
              <a:buClr>
                <a:srgbClr val="3333B2"/>
              </a:buClr>
              <a:buSzPts val="914"/>
              <a:buFont typeface="Lucida Sans"/>
              <a:buChar char="▶"/>
            </a:pPr>
            <a:r>
              <a:rPr lang="en-US" sz="1600" b="0" i="0" u="none" strike="noStrike" cap="none" dirty="0">
                <a:solidFill>
                  <a:schemeClr val="dk1"/>
                </a:solidFill>
                <a:latin typeface="Arial"/>
                <a:ea typeface="Arial"/>
                <a:cs typeface="Arial"/>
                <a:sym typeface="Arial"/>
              </a:rPr>
              <a:t>Namely, the contract (script) resides in the blockchain as a transaction, can perform operations (API), and send/receive money.</a:t>
            </a:r>
            <a:endParaRPr sz="1400" b="0" i="0" u="none" strike="noStrike" cap="none" dirty="0">
              <a:solidFill>
                <a:srgbClr val="000000"/>
              </a:solidFill>
              <a:latin typeface="Arial"/>
              <a:ea typeface="Arial"/>
              <a:cs typeface="Arial"/>
              <a:sym typeface="Arial"/>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141"/>
        <p:cNvGrpSpPr/>
        <p:nvPr/>
      </p:nvGrpSpPr>
      <p:grpSpPr>
        <a:xfrm>
          <a:off x="0" y="0"/>
          <a:ext cx="0" cy="0"/>
          <a:chOff x="0" y="0"/>
          <a:chExt cx="0" cy="0"/>
        </a:xfrm>
      </p:grpSpPr>
      <p:sp>
        <p:nvSpPr>
          <p:cNvPr id="142" name="Google Shape;142;p25"/>
          <p:cNvSpPr txBox="1">
            <a:spLocks noGrp="1"/>
          </p:cNvSpPr>
          <p:nvPr>
            <p:ph type="title"/>
          </p:nvPr>
        </p:nvSpPr>
        <p:spPr>
          <a:xfrm>
            <a:off x="0" y="0"/>
            <a:ext cx="9144000" cy="1155700"/>
          </a:xfrm>
          <a:prstGeom prst="rect">
            <a:avLst/>
          </a:prstGeom>
          <a:noFill/>
          <a:ln>
            <a:noFill/>
          </a:ln>
        </p:spPr>
        <p:txBody>
          <a:bodyPr spcFirstLastPara="1" wrap="square" lIns="91425" tIns="45700" rIns="91425" bIns="45700" anchor="ctr" anchorCtr="0">
            <a:noAutofit/>
          </a:bodyPr>
          <a:lstStyle/>
          <a:p>
            <a:pPr marL="0" lvl="0" indent="0" algn="l" rtl="0">
              <a:lnSpc>
                <a:spcPct val="100000"/>
              </a:lnSpc>
              <a:spcBef>
                <a:spcPts val="0"/>
              </a:spcBef>
              <a:spcAft>
                <a:spcPts val="0"/>
              </a:spcAft>
              <a:buSzPts val="1400"/>
              <a:buNone/>
            </a:pPr>
            <a:r>
              <a:rPr lang="en-US" sz="4400" dirty="0">
                <a:solidFill>
                  <a:srgbClr val="D1D5DB"/>
                </a:solidFill>
                <a:latin typeface="Arial"/>
                <a:cs typeface="Arial"/>
                <a:sym typeface="Arial"/>
              </a:rPr>
              <a:t>Ethereum value over the years</a:t>
            </a:r>
            <a:endParaRPr sz="4400" dirty="0">
              <a:solidFill>
                <a:srgbClr val="D1D5DB"/>
              </a:solidFill>
              <a:latin typeface="Arial"/>
              <a:cs typeface="Arial"/>
              <a:sym typeface="Arial"/>
            </a:endParaRPr>
          </a:p>
        </p:txBody>
      </p:sp>
      <p:sp>
        <p:nvSpPr>
          <p:cNvPr id="143" name="Google Shape;143;p25"/>
          <p:cNvSpPr txBox="1"/>
          <p:nvPr/>
        </p:nvSpPr>
        <p:spPr>
          <a:xfrm>
            <a:off x="351692" y="1474338"/>
            <a:ext cx="8440500" cy="253200"/>
          </a:xfrm>
          <a:prstGeom prst="rect">
            <a:avLst/>
          </a:prstGeom>
          <a:noFill/>
          <a:ln>
            <a:noFill/>
          </a:ln>
        </p:spPr>
        <p:txBody>
          <a:bodyPr spcFirstLastPara="1" wrap="square" lIns="0" tIns="37450" rIns="0" bIns="0" anchor="t" anchorCtr="0">
            <a:sp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44" name="Google Shape;144;p25"/>
          <p:cNvSpPr txBox="1"/>
          <p:nvPr/>
        </p:nvSpPr>
        <p:spPr>
          <a:xfrm>
            <a:off x="351692" y="2931514"/>
            <a:ext cx="8440500" cy="284100"/>
          </a:xfrm>
          <a:prstGeom prst="rect">
            <a:avLst/>
          </a:prstGeom>
          <a:noFill/>
          <a:ln>
            <a:noFill/>
          </a:ln>
        </p:spPr>
        <p:txBody>
          <a:bodyPr spcFirstLastPara="1" wrap="square" lIns="0" tIns="37450" rIns="0" bIns="0" anchor="t" anchorCtr="0">
            <a:spAutoFit/>
          </a:bodyPr>
          <a:lstStyle/>
          <a:p>
            <a:pPr marL="0" marR="0" lvl="0" indent="0" algn="l" rtl="0">
              <a:lnSpc>
                <a:spcPct val="100000"/>
              </a:lnSpc>
              <a:spcBef>
                <a:spcPts val="0"/>
              </a:spcBef>
              <a:spcAft>
                <a:spcPts val="0"/>
              </a:spcAft>
              <a:buClr>
                <a:srgbClr val="000000"/>
              </a:buClr>
              <a:buSzPts val="1600"/>
              <a:buFont typeface="Arial"/>
              <a:buNone/>
            </a:pPr>
            <a:endParaRPr sz="1600" b="0" i="0" u="none" strike="noStrike" cap="none">
              <a:solidFill>
                <a:schemeClr val="dk1"/>
              </a:solidFill>
              <a:latin typeface="Arial"/>
              <a:ea typeface="Arial"/>
              <a:cs typeface="Arial"/>
              <a:sym typeface="Arial"/>
            </a:endParaRPr>
          </a:p>
        </p:txBody>
      </p:sp>
      <p:pic>
        <p:nvPicPr>
          <p:cNvPr id="145" name="Google Shape;145;p25"/>
          <p:cNvPicPr preferRelativeResize="0"/>
          <p:nvPr/>
        </p:nvPicPr>
        <p:blipFill rotWithShape="1">
          <a:blip r:embed="rId3">
            <a:alphaModFix/>
          </a:blip>
          <a:srcRect/>
          <a:stretch/>
        </p:blipFill>
        <p:spPr>
          <a:xfrm>
            <a:off x="231150" y="1364500"/>
            <a:ext cx="8681599" cy="5351850"/>
          </a:xfrm>
          <a:prstGeom prst="rect">
            <a:avLst/>
          </a:prstGeom>
          <a:noFill/>
          <a:ln>
            <a:noFill/>
          </a:ln>
        </p:spPr>
      </p:pic>
      <p:sp>
        <p:nvSpPr>
          <p:cNvPr id="2" name="Google Shape;134;p24">
            <a:extLst>
              <a:ext uri="{FF2B5EF4-FFF2-40B4-BE49-F238E27FC236}">
                <a16:creationId xmlns:a16="http://schemas.microsoft.com/office/drawing/2014/main" id="{73018817-0711-4305-0DCB-AB453AFD9006}"/>
              </a:ext>
            </a:extLst>
          </p:cNvPr>
          <p:cNvSpPr txBox="1">
            <a:spLocks/>
          </p:cNvSpPr>
          <p:nvPr/>
        </p:nvSpPr>
        <p:spPr>
          <a:xfrm>
            <a:off x="0" y="0"/>
            <a:ext cx="9144000" cy="1093727"/>
          </a:xfrm>
          <a:prstGeom prst="rect">
            <a:avLst/>
          </a:prstGeom>
          <a:solidFill>
            <a:srgbClr val="A22E2E"/>
          </a:solidFill>
          <a:ln>
            <a:noFill/>
          </a:ln>
        </p:spPr>
        <p:txBody>
          <a:bodyPr spcFirstLastPara="1" vert="horz" wrap="square" lIns="91425" tIns="45700" rIns="91425" bIns="45700" rtlCol="0" anchor="ctr" anchorCtr="0">
            <a:noAutofit/>
          </a:bodyPr>
          <a:lstStyle>
            <a:lvl1pPr lvl="0" algn="l" defTabSz="685800" rtl="0" eaLnBrk="1" latinLnBrk="0" hangingPunct="1">
              <a:lnSpc>
                <a:spcPct val="100000"/>
              </a:lnSpc>
              <a:spcBef>
                <a:spcPts val="0"/>
              </a:spcBef>
              <a:spcAft>
                <a:spcPts val="0"/>
              </a:spcAft>
              <a:buSzPts val="1400"/>
              <a:buNone/>
              <a:defRPr sz="3300" kern="1200">
                <a:solidFill>
                  <a:schemeClr val="tx1"/>
                </a:solidFill>
                <a:latin typeface="+mj-lt"/>
                <a:ea typeface="+mj-ea"/>
                <a:cs typeface="+mj-cs"/>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r>
              <a:rPr lang="en-US" sz="4400" dirty="0">
                <a:solidFill>
                  <a:srgbClr val="D1D5DB"/>
                </a:solidFill>
                <a:latin typeface="Arial"/>
                <a:ea typeface="Arial"/>
                <a:cs typeface="Arial"/>
                <a:sym typeface="Arial"/>
              </a:rPr>
              <a:t>  Ethereum Value</a:t>
            </a:r>
            <a:endParaRPr lang="en-US" sz="4400" dirty="0">
              <a:latin typeface="Arial"/>
              <a:ea typeface="Arial"/>
              <a:cs typeface="Arial"/>
              <a:sym typeface="Arial"/>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86"/>
        <p:cNvGrpSpPr/>
        <p:nvPr/>
      </p:nvGrpSpPr>
      <p:grpSpPr>
        <a:xfrm>
          <a:off x="0" y="0"/>
          <a:ext cx="0" cy="0"/>
          <a:chOff x="0" y="0"/>
          <a:chExt cx="0" cy="0"/>
        </a:xfrm>
      </p:grpSpPr>
      <p:sp>
        <p:nvSpPr>
          <p:cNvPr id="187" name="Google Shape;187;p30"/>
          <p:cNvSpPr txBox="1">
            <a:spLocks noGrp="1"/>
          </p:cNvSpPr>
          <p:nvPr>
            <p:ph type="title"/>
          </p:nvPr>
        </p:nvSpPr>
        <p:spPr>
          <a:xfrm>
            <a:off x="0" y="0"/>
            <a:ext cx="7926600" cy="1175700"/>
          </a:xfrm>
          <a:prstGeom prst="rect">
            <a:avLst/>
          </a:prstGeom>
          <a:noFill/>
          <a:ln>
            <a:noFill/>
          </a:ln>
        </p:spPr>
        <p:txBody>
          <a:bodyPr spcFirstLastPara="1" wrap="square" lIns="91425" tIns="45700" rIns="91425" bIns="45700" anchor="ctr" anchorCtr="0">
            <a:noAutofit/>
          </a:bodyPr>
          <a:lstStyle/>
          <a:p>
            <a:pPr marL="0" lvl="0" indent="0" algn="l" rtl="0">
              <a:lnSpc>
                <a:spcPct val="100000"/>
              </a:lnSpc>
              <a:spcBef>
                <a:spcPts val="0"/>
              </a:spcBef>
              <a:spcAft>
                <a:spcPts val="0"/>
              </a:spcAft>
              <a:buSzPts val="1400"/>
              <a:buNone/>
            </a:pPr>
            <a:r>
              <a:rPr lang="en-US" sz="4400" dirty="0">
                <a:solidFill>
                  <a:srgbClr val="D1D5DB"/>
                </a:solidFill>
                <a:latin typeface="Arial"/>
                <a:ea typeface="Arial"/>
                <a:cs typeface="Arial"/>
                <a:sym typeface="Arial"/>
              </a:rPr>
              <a:t>Top Smart Contracts</a:t>
            </a:r>
            <a:endParaRPr sz="4400" dirty="0">
              <a:latin typeface="Arial"/>
              <a:ea typeface="Arial"/>
              <a:cs typeface="Arial"/>
              <a:sym typeface="Arial"/>
            </a:endParaRPr>
          </a:p>
        </p:txBody>
      </p:sp>
      <p:sp>
        <p:nvSpPr>
          <p:cNvPr id="188" name="Google Shape;188;p30"/>
          <p:cNvSpPr txBox="1"/>
          <p:nvPr/>
        </p:nvSpPr>
        <p:spPr>
          <a:xfrm>
            <a:off x="351692" y="1474338"/>
            <a:ext cx="8440500" cy="253200"/>
          </a:xfrm>
          <a:prstGeom prst="rect">
            <a:avLst/>
          </a:prstGeom>
          <a:noFill/>
          <a:ln>
            <a:noFill/>
          </a:ln>
        </p:spPr>
        <p:txBody>
          <a:bodyPr spcFirstLastPara="1" wrap="square" lIns="0" tIns="37450" rIns="0" bIns="0" anchor="t" anchorCtr="0">
            <a:sp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89" name="Google Shape;189;p30"/>
          <p:cNvSpPr txBox="1"/>
          <p:nvPr/>
        </p:nvSpPr>
        <p:spPr>
          <a:xfrm>
            <a:off x="351692" y="2931514"/>
            <a:ext cx="8440500" cy="284100"/>
          </a:xfrm>
          <a:prstGeom prst="rect">
            <a:avLst/>
          </a:prstGeom>
          <a:noFill/>
          <a:ln>
            <a:noFill/>
          </a:ln>
        </p:spPr>
        <p:txBody>
          <a:bodyPr spcFirstLastPara="1" wrap="square" lIns="0" tIns="37450" rIns="0" bIns="0" anchor="t" anchorCtr="0">
            <a:spAutoFit/>
          </a:bodyPr>
          <a:lstStyle/>
          <a:p>
            <a:pPr marL="0" marR="0" lvl="0" indent="0" algn="l" rtl="0">
              <a:lnSpc>
                <a:spcPct val="100000"/>
              </a:lnSpc>
              <a:spcBef>
                <a:spcPts val="0"/>
              </a:spcBef>
              <a:spcAft>
                <a:spcPts val="0"/>
              </a:spcAft>
              <a:buClr>
                <a:srgbClr val="000000"/>
              </a:buClr>
              <a:buSzPts val="1600"/>
              <a:buFont typeface="Arial"/>
              <a:buNone/>
            </a:pPr>
            <a:endParaRPr sz="1600" b="0" i="0" u="none" strike="noStrike" cap="none">
              <a:solidFill>
                <a:schemeClr val="dk1"/>
              </a:solidFill>
              <a:latin typeface="Arial"/>
              <a:ea typeface="Arial"/>
              <a:cs typeface="Arial"/>
              <a:sym typeface="Arial"/>
            </a:endParaRPr>
          </a:p>
        </p:txBody>
      </p:sp>
      <p:pic>
        <p:nvPicPr>
          <p:cNvPr id="190" name="Google Shape;190;p30"/>
          <p:cNvPicPr preferRelativeResize="0"/>
          <p:nvPr/>
        </p:nvPicPr>
        <p:blipFill>
          <a:blip r:embed="rId3">
            <a:alphaModFix/>
          </a:blip>
          <a:stretch>
            <a:fillRect/>
          </a:stretch>
        </p:blipFill>
        <p:spPr>
          <a:xfrm>
            <a:off x="0" y="1175700"/>
            <a:ext cx="9144000" cy="5682299"/>
          </a:xfrm>
          <a:prstGeom prst="rect">
            <a:avLst/>
          </a:prstGeom>
          <a:noFill/>
          <a:ln>
            <a:noFill/>
          </a:ln>
        </p:spPr>
      </p:pic>
      <p:sp>
        <p:nvSpPr>
          <p:cNvPr id="3" name="Google Shape;134;p24">
            <a:extLst>
              <a:ext uri="{FF2B5EF4-FFF2-40B4-BE49-F238E27FC236}">
                <a16:creationId xmlns:a16="http://schemas.microsoft.com/office/drawing/2014/main" id="{C589EB89-A32B-DB03-4AA8-773A8690F579}"/>
              </a:ext>
            </a:extLst>
          </p:cNvPr>
          <p:cNvSpPr txBox="1">
            <a:spLocks/>
          </p:cNvSpPr>
          <p:nvPr/>
        </p:nvSpPr>
        <p:spPr>
          <a:xfrm>
            <a:off x="0" y="0"/>
            <a:ext cx="9144000" cy="1093727"/>
          </a:xfrm>
          <a:prstGeom prst="rect">
            <a:avLst/>
          </a:prstGeom>
          <a:solidFill>
            <a:srgbClr val="A22E2E"/>
          </a:solidFill>
          <a:ln>
            <a:noFill/>
          </a:ln>
        </p:spPr>
        <p:txBody>
          <a:bodyPr spcFirstLastPara="1" vert="horz" wrap="square" lIns="91425" tIns="45700" rIns="91425" bIns="45700" rtlCol="0" anchor="ctr" anchorCtr="0">
            <a:noAutofit/>
          </a:bodyPr>
          <a:lstStyle>
            <a:lvl1pPr lvl="0" algn="l" defTabSz="685800" rtl="0" eaLnBrk="1" latinLnBrk="0" hangingPunct="1">
              <a:lnSpc>
                <a:spcPct val="100000"/>
              </a:lnSpc>
              <a:spcBef>
                <a:spcPts val="0"/>
              </a:spcBef>
              <a:spcAft>
                <a:spcPts val="0"/>
              </a:spcAft>
              <a:buSzPts val="1400"/>
              <a:buNone/>
              <a:defRPr sz="3300" kern="1200">
                <a:solidFill>
                  <a:schemeClr val="tx1"/>
                </a:solidFill>
                <a:latin typeface="+mj-lt"/>
                <a:ea typeface="+mj-ea"/>
                <a:cs typeface="+mj-cs"/>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r>
              <a:rPr lang="en-US" sz="4400" dirty="0">
                <a:solidFill>
                  <a:srgbClr val="D1D5DB"/>
                </a:solidFill>
                <a:latin typeface="Arial"/>
                <a:ea typeface="Arial"/>
                <a:cs typeface="Arial"/>
                <a:sym typeface="Arial"/>
              </a:rPr>
              <a:t>  Smart Contracts Revenue</a:t>
            </a:r>
            <a:endParaRPr lang="en-US" sz="4400" dirty="0">
              <a:latin typeface="Arial"/>
              <a:ea typeface="Arial"/>
              <a:cs typeface="Arial"/>
              <a:sym typeface="Arial"/>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221"/>
        <p:cNvGrpSpPr/>
        <p:nvPr/>
      </p:nvGrpSpPr>
      <p:grpSpPr>
        <a:xfrm>
          <a:off x="0" y="0"/>
          <a:ext cx="0" cy="0"/>
          <a:chOff x="0" y="0"/>
          <a:chExt cx="0" cy="0"/>
        </a:xfrm>
      </p:grpSpPr>
      <p:sp>
        <p:nvSpPr>
          <p:cNvPr id="222" name="Google Shape;222;p34"/>
          <p:cNvSpPr txBox="1">
            <a:spLocks noGrp="1"/>
          </p:cNvSpPr>
          <p:nvPr>
            <p:ph type="title"/>
          </p:nvPr>
        </p:nvSpPr>
        <p:spPr>
          <a:xfrm>
            <a:off x="178384" y="55622"/>
            <a:ext cx="7515225" cy="1143000"/>
          </a:xfrm>
          <a:prstGeom prst="rect">
            <a:avLst/>
          </a:prstGeom>
          <a:noFill/>
          <a:ln>
            <a:noFill/>
          </a:ln>
        </p:spPr>
        <p:txBody>
          <a:bodyPr spcFirstLastPara="1" wrap="square" lIns="91425" tIns="45700" rIns="91425" bIns="45700" anchor="ctr" anchorCtr="0">
            <a:noAutofit/>
          </a:bodyPr>
          <a:lstStyle/>
          <a:p>
            <a:pPr marL="0" lvl="0" indent="0" algn="l" rtl="0">
              <a:lnSpc>
                <a:spcPct val="100000"/>
              </a:lnSpc>
              <a:spcBef>
                <a:spcPts val="0"/>
              </a:spcBef>
              <a:spcAft>
                <a:spcPts val="0"/>
              </a:spcAft>
              <a:buSzPts val="1400"/>
              <a:buNone/>
            </a:pPr>
            <a:r>
              <a:rPr lang="en-US" sz="4400" b="0" i="0">
                <a:solidFill>
                  <a:srgbClr val="D1D5DB"/>
                </a:solidFill>
                <a:latin typeface="Arial"/>
                <a:ea typeface="Arial"/>
                <a:cs typeface="Arial"/>
                <a:sym typeface="Arial"/>
              </a:rPr>
              <a:t>Basics of Ethereum - Recap</a:t>
            </a:r>
            <a:endParaRPr sz="4400">
              <a:latin typeface="Arial"/>
              <a:ea typeface="Arial"/>
              <a:cs typeface="Arial"/>
              <a:sym typeface="Arial"/>
            </a:endParaRPr>
          </a:p>
        </p:txBody>
      </p:sp>
      <p:sp>
        <p:nvSpPr>
          <p:cNvPr id="223" name="Google Shape;223;p34"/>
          <p:cNvSpPr txBox="1"/>
          <p:nvPr/>
        </p:nvSpPr>
        <p:spPr>
          <a:xfrm>
            <a:off x="213273" y="1395295"/>
            <a:ext cx="8440616" cy="1059201"/>
          </a:xfrm>
          <a:prstGeom prst="rect">
            <a:avLst/>
          </a:prstGeom>
          <a:blipFill rotWithShape="1">
            <a:blip r:embed="rId3">
              <a:alphaModFix/>
            </a:blip>
            <a:stretch>
              <a:fillRect l="-1298" t="-6894" b="-9191"/>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r>
              <a:rPr lang="en-US" sz="1800" b="0" i="0" u="none" strike="noStrike" cap="none">
                <a:solidFill>
                  <a:srgbClr val="000000"/>
                </a:solidFill>
                <a:latin typeface="Arial"/>
                <a:ea typeface="Arial"/>
                <a:cs typeface="Arial"/>
                <a:sym typeface="Arial"/>
              </a:rPr>
              <a:t> </a:t>
            </a:r>
            <a:endParaRPr sz="1400" b="0" i="0" u="none" strike="noStrike" cap="none">
              <a:solidFill>
                <a:srgbClr val="000000"/>
              </a:solidFill>
              <a:latin typeface="Arial"/>
              <a:ea typeface="Arial"/>
              <a:cs typeface="Arial"/>
              <a:sym typeface="Arial"/>
            </a:endParaRPr>
          </a:p>
        </p:txBody>
      </p:sp>
      <p:sp>
        <p:nvSpPr>
          <p:cNvPr id="224" name="Google Shape;224;p34"/>
          <p:cNvSpPr txBox="1"/>
          <p:nvPr/>
        </p:nvSpPr>
        <p:spPr>
          <a:xfrm>
            <a:off x="213273" y="2651169"/>
            <a:ext cx="8440616" cy="753411"/>
          </a:xfrm>
          <a:prstGeom prst="rect">
            <a:avLst/>
          </a:prstGeom>
          <a:noFill/>
          <a:ln>
            <a:noFill/>
          </a:ln>
        </p:spPr>
        <p:txBody>
          <a:bodyPr spcFirstLastPara="1" wrap="square" lIns="0" tIns="37450" rIns="0" bIns="0" anchor="t" anchorCtr="0">
            <a:spAutoFit/>
          </a:bodyPr>
          <a:lstStyle/>
          <a:p>
            <a:pPr marL="507365" marR="0" lvl="0" indent="-457200" algn="l" rtl="0">
              <a:lnSpc>
                <a:spcPct val="100000"/>
              </a:lnSpc>
              <a:spcBef>
                <a:spcPts val="0"/>
              </a:spcBef>
              <a:spcAft>
                <a:spcPts val="0"/>
              </a:spcAft>
              <a:buClr>
                <a:srgbClr val="3333B2"/>
              </a:buClr>
              <a:buSzPts val="1600"/>
              <a:buFont typeface="Lucida Sans"/>
              <a:buChar char="▶"/>
            </a:pPr>
            <a:r>
              <a:rPr lang="en-US" sz="2800" b="0" i="0" u="none" strike="noStrike" cap="none">
                <a:solidFill>
                  <a:schemeClr val="dk1"/>
                </a:solidFill>
                <a:latin typeface="Arial"/>
                <a:ea typeface="Arial"/>
                <a:cs typeface="Arial"/>
                <a:sym typeface="Arial"/>
              </a:rPr>
              <a:t>Ethereum Virtual Machine (EVM)</a:t>
            </a:r>
            <a:endParaRPr sz="1400" b="0" i="0" u="none" strike="noStrike" cap="none">
              <a:solidFill>
                <a:srgbClr val="000000"/>
              </a:solidFill>
              <a:latin typeface="Arial"/>
              <a:ea typeface="Arial"/>
              <a:cs typeface="Arial"/>
              <a:sym typeface="Arial"/>
            </a:endParaRPr>
          </a:p>
          <a:p>
            <a:pPr marL="793115" marR="0" lvl="1" indent="-285750" algn="l" rtl="0">
              <a:lnSpc>
                <a:spcPct val="100000"/>
              </a:lnSpc>
              <a:spcBef>
                <a:spcPts val="295"/>
              </a:spcBef>
              <a:spcAft>
                <a:spcPts val="0"/>
              </a:spcAft>
              <a:buClr>
                <a:srgbClr val="3333B2"/>
              </a:buClr>
              <a:buSzPts val="914"/>
              <a:buFont typeface="Lucida Sans"/>
              <a:buChar char="▶"/>
            </a:pPr>
            <a:r>
              <a:rPr lang="en-US" sz="1600" b="0" i="0" u="none" strike="noStrike" cap="none">
                <a:solidFill>
                  <a:schemeClr val="dk1"/>
                </a:solidFill>
                <a:latin typeface="Arial"/>
                <a:ea typeface="Arial"/>
                <a:cs typeface="Arial"/>
                <a:sym typeface="Arial"/>
              </a:rPr>
              <a:t>The runtime environment that executes smart contracts on the Ethereum blockchain	</a:t>
            </a:r>
            <a:endParaRPr sz="1400" b="0" i="0" u="none" strike="noStrike" cap="none">
              <a:solidFill>
                <a:srgbClr val="000000"/>
              </a:solidFill>
              <a:latin typeface="Arial"/>
              <a:ea typeface="Arial"/>
              <a:cs typeface="Arial"/>
              <a:sym typeface="Arial"/>
            </a:endParaRPr>
          </a:p>
        </p:txBody>
      </p:sp>
      <p:sp>
        <p:nvSpPr>
          <p:cNvPr id="225" name="Google Shape;225;p34"/>
          <p:cNvSpPr txBox="1"/>
          <p:nvPr/>
        </p:nvSpPr>
        <p:spPr>
          <a:xfrm>
            <a:off x="263607" y="3636981"/>
            <a:ext cx="8440616" cy="1284326"/>
          </a:xfrm>
          <a:prstGeom prst="rect">
            <a:avLst/>
          </a:prstGeom>
          <a:noFill/>
          <a:ln>
            <a:noFill/>
          </a:ln>
        </p:spPr>
        <p:txBody>
          <a:bodyPr spcFirstLastPara="1" wrap="square" lIns="0" tIns="37450" rIns="0" bIns="0" anchor="t" anchorCtr="0">
            <a:spAutoFit/>
          </a:bodyPr>
          <a:lstStyle/>
          <a:p>
            <a:pPr marL="507365" marR="0" lvl="0" indent="-457200" algn="l" rtl="0">
              <a:lnSpc>
                <a:spcPct val="100000"/>
              </a:lnSpc>
              <a:spcBef>
                <a:spcPts val="0"/>
              </a:spcBef>
              <a:spcAft>
                <a:spcPts val="0"/>
              </a:spcAft>
              <a:buClr>
                <a:srgbClr val="3333B2"/>
              </a:buClr>
              <a:buSzPts val="1600"/>
              <a:buFont typeface="Lucida Sans"/>
              <a:buChar char="▶"/>
            </a:pPr>
            <a:r>
              <a:rPr lang="en-US" sz="2800" b="0" i="0" u="none" strike="noStrike" cap="none" dirty="0">
                <a:solidFill>
                  <a:schemeClr val="dk1"/>
                </a:solidFill>
                <a:latin typeface="Arial"/>
                <a:ea typeface="Arial"/>
                <a:cs typeface="Arial"/>
                <a:sym typeface="Arial"/>
              </a:rPr>
              <a:t>Nodes</a:t>
            </a:r>
            <a:endParaRPr sz="1400" b="0" i="0" u="none" strike="noStrike" cap="none" dirty="0">
              <a:solidFill>
                <a:srgbClr val="000000"/>
              </a:solidFill>
              <a:latin typeface="Arial"/>
              <a:ea typeface="Arial"/>
              <a:cs typeface="Arial"/>
              <a:sym typeface="Arial"/>
            </a:endParaRPr>
          </a:p>
          <a:p>
            <a:pPr marL="793115" marR="0" lvl="1" indent="-285750" algn="l" rtl="0">
              <a:lnSpc>
                <a:spcPct val="100000"/>
              </a:lnSpc>
              <a:spcBef>
                <a:spcPts val="295"/>
              </a:spcBef>
              <a:spcAft>
                <a:spcPts val="0"/>
              </a:spcAft>
              <a:buClr>
                <a:srgbClr val="3333B2"/>
              </a:buClr>
              <a:buSzPts val="914"/>
              <a:buFont typeface="Lucida Sans"/>
              <a:buChar char="▶"/>
            </a:pPr>
            <a:r>
              <a:rPr lang="en-US" sz="1600" b="0" i="0" u="none" strike="noStrike" cap="none" dirty="0">
                <a:solidFill>
                  <a:schemeClr val="dk1"/>
                </a:solidFill>
                <a:latin typeface="Arial"/>
                <a:ea typeface="Arial"/>
                <a:cs typeface="Arial"/>
                <a:sym typeface="Arial"/>
              </a:rPr>
              <a:t>The real-life machines which are storing the EVM state.</a:t>
            </a:r>
            <a:endParaRPr sz="1400" b="0" i="0" u="none" strike="noStrike" cap="none" dirty="0">
              <a:solidFill>
                <a:srgbClr val="000000"/>
              </a:solidFill>
              <a:latin typeface="Arial"/>
              <a:ea typeface="Arial"/>
              <a:cs typeface="Arial"/>
              <a:sym typeface="Arial"/>
            </a:endParaRPr>
          </a:p>
          <a:p>
            <a:pPr marL="793115" marR="0" lvl="1" indent="-285750" algn="l" rtl="0">
              <a:lnSpc>
                <a:spcPct val="100000"/>
              </a:lnSpc>
              <a:spcBef>
                <a:spcPts val="295"/>
              </a:spcBef>
              <a:spcAft>
                <a:spcPts val="0"/>
              </a:spcAft>
              <a:buClr>
                <a:srgbClr val="3333B2"/>
              </a:buClr>
              <a:buSzPts val="914"/>
              <a:buFont typeface="Lucida Sans"/>
              <a:buChar char="▶"/>
            </a:pPr>
            <a:r>
              <a:rPr lang="en-US" sz="1600" b="0" i="0" u="none" strike="noStrike" cap="none" dirty="0">
                <a:solidFill>
                  <a:schemeClr val="dk1"/>
                </a:solidFill>
                <a:latin typeface="Arial"/>
                <a:ea typeface="Arial"/>
                <a:cs typeface="Arial"/>
                <a:sym typeface="Arial"/>
              </a:rPr>
              <a:t>Nodes communicate with each other to propagate information about the EVM state and new state </a:t>
            </a:r>
            <a:r>
              <a:rPr lang="en-US" sz="1600" b="0" i="0" u="none" strike="noStrike" cap="none" dirty="0">
                <a:solidFill>
                  <a:schemeClr val="dk1"/>
                </a:solidFill>
                <a:latin typeface="Arial"/>
                <a:ea typeface="Arial"/>
                <a:cs typeface="Arial"/>
                <a:sym typeface="Arial"/>
                <a:hlinkClick r:id="rId4"/>
              </a:rPr>
              <a:t>changes</a:t>
            </a:r>
            <a:r>
              <a:rPr lang="en-US" sz="1600" b="0" i="0" u="none" strike="noStrike" cap="none" dirty="0">
                <a:solidFill>
                  <a:schemeClr val="dk1"/>
                </a:solidFill>
                <a:latin typeface="Arial"/>
                <a:ea typeface="Arial"/>
                <a:cs typeface="Arial"/>
                <a:sym typeface="Arial"/>
              </a:rPr>
              <a:t>	</a:t>
            </a:r>
            <a:endParaRPr sz="1400" b="0" i="0" u="none" strike="noStrike" cap="none" dirty="0">
              <a:solidFill>
                <a:srgbClr val="000000"/>
              </a:solidFill>
              <a:latin typeface="Arial"/>
              <a:ea typeface="Arial"/>
              <a:cs typeface="Arial"/>
              <a:sym typeface="Arial"/>
            </a:endParaRPr>
          </a:p>
        </p:txBody>
      </p:sp>
      <p:sp>
        <p:nvSpPr>
          <p:cNvPr id="226" name="Google Shape;226;p34"/>
          <p:cNvSpPr txBox="1"/>
          <p:nvPr/>
        </p:nvSpPr>
        <p:spPr>
          <a:xfrm>
            <a:off x="213273" y="5153708"/>
            <a:ext cx="8440616" cy="999633"/>
          </a:xfrm>
          <a:prstGeom prst="rect">
            <a:avLst/>
          </a:prstGeom>
          <a:noFill/>
          <a:ln>
            <a:noFill/>
          </a:ln>
        </p:spPr>
        <p:txBody>
          <a:bodyPr spcFirstLastPara="1" wrap="square" lIns="0" tIns="37450" rIns="0" bIns="0" anchor="t" anchorCtr="0">
            <a:spAutoFit/>
          </a:bodyPr>
          <a:lstStyle/>
          <a:p>
            <a:pPr marL="507365" marR="0" lvl="0" indent="-457200" algn="l" rtl="0">
              <a:lnSpc>
                <a:spcPct val="100000"/>
              </a:lnSpc>
              <a:spcBef>
                <a:spcPts val="0"/>
              </a:spcBef>
              <a:spcAft>
                <a:spcPts val="0"/>
              </a:spcAft>
              <a:buClr>
                <a:srgbClr val="3333B2"/>
              </a:buClr>
              <a:buSzPts val="1600"/>
              <a:buFont typeface="Lucida Sans"/>
              <a:buChar char="▶"/>
            </a:pPr>
            <a:r>
              <a:rPr lang="en-US" sz="2800" b="0" i="0" u="none" strike="noStrike" cap="none" dirty="0">
                <a:solidFill>
                  <a:schemeClr val="dk1"/>
                </a:solidFill>
                <a:latin typeface="Arial"/>
                <a:ea typeface="Arial"/>
                <a:cs typeface="Arial"/>
                <a:sym typeface="Arial"/>
              </a:rPr>
              <a:t>GAS</a:t>
            </a:r>
            <a:endParaRPr sz="1400" b="0" i="0" u="none" strike="noStrike" cap="none" dirty="0">
              <a:solidFill>
                <a:srgbClr val="000000"/>
              </a:solidFill>
              <a:latin typeface="Arial"/>
              <a:ea typeface="Arial"/>
              <a:cs typeface="Arial"/>
              <a:sym typeface="Arial"/>
            </a:endParaRPr>
          </a:p>
          <a:p>
            <a:pPr marL="793115" marR="0" lvl="1" indent="-285750" algn="l" rtl="0">
              <a:lnSpc>
                <a:spcPct val="100000"/>
              </a:lnSpc>
              <a:spcBef>
                <a:spcPts val="295"/>
              </a:spcBef>
              <a:spcAft>
                <a:spcPts val="0"/>
              </a:spcAft>
              <a:buClr>
                <a:srgbClr val="3333B2"/>
              </a:buClr>
              <a:buSzPts val="914"/>
              <a:buFont typeface="Lucida Sans"/>
              <a:buChar char="▶"/>
            </a:pPr>
            <a:r>
              <a:rPr lang="en-US" sz="1600" b="0" i="0" u="none" strike="noStrike" cap="none" dirty="0">
                <a:solidFill>
                  <a:schemeClr val="dk1"/>
                </a:solidFill>
                <a:latin typeface="Arial"/>
                <a:ea typeface="Arial"/>
                <a:cs typeface="Arial"/>
                <a:sym typeface="Arial"/>
              </a:rPr>
              <a:t>refers to the unit that measures the computational effort required to execute specific operations on the network.</a:t>
            </a:r>
            <a:endParaRPr sz="1400" b="0" i="0" u="none" strike="noStrike" cap="none" dirty="0">
              <a:solidFill>
                <a:srgbClr val="000000"/>
              </a:solidFill>
              <a:latin typeface="Arial"/>
              <a:ea typeface="Arial"/>
              <a:cs typeface="Arial"/>
              <a:sym typeface="Arial"/>
            </a:endParaRPr>
          </a:p>
        </p:txBody>
      </p:sp>
      <p:sp>
        <p:nvSpPr>
          <p:cNvPr id="2" name="Google Shape;134;p24">
            <a:extLst>
              <a:ext uri="{FF2B5EF4-FFF2-40B4-BE49-F238E27FC236}">
                <a16:creationId xmlns:a16="http://schemas.microsoft.com/office/drawing/2014/main" id="{6E84AD5F-5057-0A83-2DB0-18819223BB1A}"/>
              </a:ext>
            </a:extLst>
          </p:cNvPr>
          <p:cNvSpPr txBox="1">
            <a:spLocks/>
          </p:cNvSpPr>
          <p:nvPr/>
        </p:nvSpPr>
        <p:spPr>
          <a:xfrm>
            <a:off x="0" y="0"/>
            <a:ext cx="9144000" cy="1093727"/>
          </a:xfrm>
          <a:prstGeom prst="rect">
            <a:avLst/>
          </a:prstGeom>
          <a:solidFill>
            <a:srgbClr val="A22E2E"/>
          </a:solidFill>
          <a:ln>
            <a:noFill/>
          </a:ln>
        </p:spPr>
        <p:txBody>
          <a:bodyPr spcFirstLastPara="1" vert="horz" wrap="square" lIns="91425" tIns="45700" rIns="91425" bIns="45700" rtlCol="0" anchor="ctr" anchorCtr="0">
            <a:noAutofit/>
          </a:bodyPr>
          <a:lstStyle>
            <a:lvl1pPr lvl="0" algn="l" defTabSz="685800" rtl="0" eaLnBrk="1" latinLnBrk="0" hangingPunct="1">
              <a:lnSpc>
                <a:spcPct val="100000"/>
              </a:lnSpc>
              <a:spcBef>
                <a:spcPts val="0"/>
              </a:spcBef>
              <a:spcAft>
                <a:spcPts val="0"/>
              </a:spcAft>
              <a:buSzPts val="1400"/>
              <a:buNone/>
              <a:defRPr sz="3300" kern="1200">
                <a:solidFill>
                  <a:schemeClr val="tx1"/>
                </a:solidFill>
                <a:latin typeface="+mj-lt"/>
                <a:ea typeface="+mj-ea"/>
                <a:cs typeface="+mj-cs"/>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r>
              <a:rPr lang="en-US" sz="4400" dirty="0">
                <a:solidFill>
                  <a:srgbClr val="D1D5DB"/>
                </a:solidFill>
                <a:latin typeface="Arial"/>
                <a:ea typeface="Arial"/>
                <a:cs typeface="Arial"/>
                <a:sym typeface="Arial"/>
              </a:rPr>
              <a:t>  Basics of Ethereum - Recap</a:t>
            </a:r>
            <a:endParaRPr lang="en-US" sz="4400" dirty="0">
              <a:latin typeface="Arial"/>
              <a:ea typeface="Arial"/>
              <a:cs typeface="Arial"/>
              <a:sym typeface="Arial"/>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230"/>
        <p:cNvGrpSpPr/>
        <p:nvPr/>
      </p:nvGrpSpPr>
      <p:grpSpPr>
        <a:xfrm>
          <a:off x="0" y="0"/>
          <a:ext cx="0" cy="0"/>
          <a:chOff x="0" y="0"/>
          <a:chExt cx="0" cy="0"/>
        </a:xfrm>
      </p:grpSpPr>
      <p:sp>
        <p:nvSpPr>
          <p:cNvPr id="231" name="Google Shape;231;p35"/>
          <p:cNvSpPr txBox="1">
            <a:spLocks noGrp="1"/>
          </p:cNvSpPr>
          <p:nvPr>
            <p:ph type="title"/>
          </p:nvPr>
        </p:nvSpPr>
        <p:spPr>
          <a:xfrm>
            <a:off x="178384" y="55622"/>
            <a:ext cx="7515225" cy="1143000"/>
          </a:xfrm>
          <a:prstGeom prst="rect">
            <a:avLst/>
          </a:prstGeom>
          <a:noFill/>
          <a:ln>
            <a:noFill/>
          </a:ln>
        </p:spPr>
        <p:txBody>
          <a:bodyPr spcFirstLastPara="1" wrap="square" lIns="91425" tIns="45700" rIns="91425" bIns="45700" anchor="ctr" anchorCtr="0">
            <a:noAutofit/>
          </a:bodyPr>
          <a:lstStyle/>
          <a:p>
            <a:pPr marL="0" lvl="0" indent="0" algn="l" rtl="0">
              <a:lnSpc>
                <a:spcPct val="100000"/>
              </a:lnSpc>
              <a:spcBef>
                <a:spcPts val="0"/>
              </a:spcBef>
              <a:spcAft>
                <a:spcPts val="0"/>
              </a:spcAft>
              <a:buSzPts val="1400"/>
              <a:buNone/>
            </a:pPr>
            <a:r>
              <a:rPr lang="en-US" sz="4400" b="0" i="0">
                <a:solidFill>
                  <a:srgbClr val="D1D5DB"/>
                </a:solidFill>
                <a:latin typeface="Arial"/>
                <a:ea typeface="Arial"/>
                <a:cs typeface="Arial"/>
                <a:sym typeface="Arial"/>
              </a:rPr>
              <a:t>Ethereum Stack</a:t>
            </a:r>
            <a:endParaRPr sz="4400">
              <a:latin typeface="Arial"/>
              <a:ea typeface="Arial"/>
              <a:cs typeface="Arial"/>
              <a:sym typeface="Arial"/>
            </a:endParaRPr>
          </a:p>
        </p:txBody>
      </p:sp>
      <p:pic>
        <p:nvPicPr>
          <p:cNvPr id="232" name="Google Shape;232;p35" descr="Graphical user interface&#10;&#10;Description automatically generated"/>
          <p:cNvPicPr preferRelativeResize="0"/>
          <p:nvPr/>
        </p:nvPicPr>
        <p:blipFill rotWithShape="1">
          <a:blip r:embed="rId3">
            <a:alphaModFix/>
          </a:blip>
          <a:srcRect/>
          <a:stretch/>
        </p:blipFill>
        <p:spPr>
          <a:xfrm>
            <a:off x="4198679" y="2484951"/>
            <a:ext cx="4748825" cy="2669016"/>
          </a:xfrm>
          <a:prstGeom prst="rect">
            <a:avLst/>
          </a:prstGeom>
          <a:noFill/>
          <a:ln>
            <a:noFill/>
          </a:ln>
        </p:spPr>
      </p:pic>
      <p:sp>
        <p:nvSpPr>
          <p:cNvPr id="233" name="Google Shape;233;p35"/>
          <p:cNvSpPr txBox="1"/>
          <p:nvPr/>
        </p:nvSpPr>
        <p:spPr>
          <a:xfrm>
            <a:off x="422998" y="1386906"/>
            <a:ext cx="8440616" cy="3846566"/>
          </a:xfrm>
          <a:prstGeom prst="rect">
            <a:avLst/>
          </a:prstGeom>
          <a:noFill/>
          <a:ln>
            <a:noFill/>
          </a:ln>
        </p:spPr>
        <p:txBody>
          <a:bodyPr spcFirstLastPara="1" wrap="square" lIns="0" tIns="37450" rIns="0" bIns="0" anchor="t" anchorCtr="0">
            <a:spAutoFit/>
          </a:bodyPr>
          <a:lstStyle/>
          <a:p>
            <a:pPr marL="507365" marR="0" lvl="0" indent="-457200" algn="l" rtl="0">
              <a:lnSpc>
                <a:spcPct val="100000"/>
              </a:lnSpc>
              <a:spcBef>
                <a:spcPts val="0"/>
              </a:spcBef>
              <a:spcAft>
                <a:spcPts val="0"/>
              </a:spcAft>
              <a:buClr>
                <a:srgbClr val="3333B2"/>
              </a:buClr>
              <a:buSzPts val="1600"/>
              <a:buFont typeface="Lucida Sans"/>
              <a:buChar char="▶"/>
            </a:pPr>
            <a:r>
              <a:rPr lang="en-US" sz="2800" b="0" i="0" u="none" strike="noStrike" cap="none" dirty="0">
                <a:solidFill>
                  <a:schemeClr val="dk1"/>
                </a:solidFill>
                <a:latin typeface="Arial"/>
                <a:ea typeface="Arial"/>
                <a:cs typeface="Arial"/>
                <a:sym typeface="Arial"/>
              </a:rPr>
              <a:t>Ethereum stack consists of several layers.</a:t>
            </a:r>
            <a:endParaRPr sz="1400" b="0" i="0" u="none" strike="noStrike" cap="none" dirty="0">
              <a:solidFill>
                <a:srgbClr val="000000"/>
              </a:solidFill>
              <a:latin typeface="Arial"/>
              <a:ea typeface="Arial"/>
              <a:cs typeface="Arial"/>
              <a:sym typeface="Arial"/>
            </a:endParaRPr>
          </a:p>
          <a:p>
            <a:pPr marL="507365" marR="0" lvl="0" indent="-457200" algn="l" rtl="0">
              <a:lnSpc>
                <a:spcPct val="100000"/>
              </a:lnSpc>
              <a:spcBef>
                <a:spcPts val="295"/>
              </a:spcBef>
              <a:spcAft>
                <a:spcPts val="0"/>
              </a:spcAft>
              <a:buClr>
                <a:srgbClr val="3333B2"/>
              </a:buClr>
              <a:buSzPts val="914"/>
              <a:buFont typeface="Lucida Sans"/>
              <a:buChar char="▶"/>
            </a:pPr>
            <a:r>
              <a:rPr lang="en-US" sz="1600" b="0" i="0" u="none" strike="noStrike" cap="none" dirty="0">
                <a:solidFill>
                  <a:schemeClr val="dk1"/>
                </a:solidFill>
                <a:latin typeface="Arial"/>
                <a:ea typeface="Arial"/>
                <a:cs typeface="Arial"/>
                <a:sym typeface="Arial"/>
              </a:rPr>
              <a:t>There are core components of Ethereum that help provide a mental model for how software applications interact with the Ethereum blockchain.</a:t>
            </a:r>
            <a:endParaRPr sz="1400" b="0" i="0" u="none" strike="noStrike" cap="none" dirty="0">
              <a:solidFill>
                <a:srgbClr val="000000"/>
              </a:solidFill>
              <a:latin typeface="Arial"/>
              <a:ea typeface="Arial"/>
              <a:cs typeface="Arial"/>
              <a:sym typeface="Arial"/>
            </a:endParaRPr>
          </a:p>
          <a:p>
            <a:pPr marL="507365" marR="0" lvl="0" indent="-399143" algn="l" rtl="0">
              <a:lnSpc>
                <a:spcPct val="100000"/>
              </a:lnSpc>
              <a:spcBef>
                <a:spcPts val="295"/>
              </a:spcBef>
              <a:spcAft>
                <a:spcPts val="0"/>
              </a:spcAft>
              <a:buClr>
                <a:srgbClr val="3333B2"/>
              </a:buClr>
              <a:buSzPts val="914"/>
              <a:buFont typeface="Lucida Sans"/>
              <a:buNone/>
            </a:pPr>
            <a:endParaRPr sz="1600" b="0" i="0" u="none" strike="noStrike" cap="none" dirty="0">
              <a:solidFill>
                <a:schemeClr val="dk1"/>
              </a:solidFill>
              <a:latin typeface="Arial"/>
              <a:ea typeface="Arial"/>
              <a:cs typeface="Arial"/>
              <a:sym typeface="Arial"/>
            </a:endParaRPr>
          </a:p>
          <a:p>
            <a:pPr marL="793115" marR="0" lvl="1" indent="-285750" algn="l" rtl="0">
              <a:lnSpc>
                <a:spcPct val="100000"/>
              </a:lnSpc>
              <a:spcBef>
                <a:spcPts val="295"/>
              </a:spcBef>
              <a:spcAft>
                <a:spcPts val="0"/>
              </a:spcAft>
              <a:buClr>
                <a:srgbClr val="3333B2"/>
              </a:buClr>
              <a:buSzPts val="914"/>
              <a:buFont typeface="Lucida Sans"/>
              <a:buChar char="▶"/>
            </a:pPr>
            <a:r>
              <a:rPr lang="en-US" sz="1600" b="0" i="0" u="none" strike="noStrike" cap="none" dirty="0">
                <a:solidFill>
                  <a:schemeClr val="dk1"/>
                </a:solidFill>
                <a:latin typeface="Arial"/>
                <a:ea typeface="Arial"/>
                <a:cs typeface="Arial"/>
                <a:sym typeface="Arial"/>
              </a:rPr>
              <a:t>Level 1: EVM</a:t>
            </a:r>
            <a:endParaRPr sz="1400" b="0" i="0" u="none" strike="noStrike" cap="none" dirty="0">
              <a:solidFill>
                <a:srgbClr val="000000"/>
              </a:solidFill>
              <a:latin typeface="Arial"/>
              <a:ea typeface="Arial"/>
              <a:cs typeface="Arial"/>
              <a:sym typeface="Arial"/>
            </a:endParaRPr>
          </a:p>
          <a:p>
            <a:pPr marL="793115" marR="0" lvl="1" indent="-285750" algn="l" rtl="0">
              <a:lnSpc>
                <a:spcPct val="100000"/>
              </a:lnSpc>
              <a:spcBef>
                <a:spcPts val="295"/>
              </a:spcBef>
              <a:spcAft>
                <a:spcPts val="0"/>
              </a:spcAft>
              <a:buClr>
                <a:srgbClr val="3333B2"/>
              </a:buClr>
              <a:buSzPts val="914"/>
              <a:buFont typeface="Lucida Sans"/>
              <a:buChar char="▶"/>
            </a:pPr>
            <a:r>
              <a:rPr lang="en-US" sz="1600" b="0" i="0" u="none" strike="noStrike" cap="none" dirty="0">
                <a:solidFill>
                  <a:schemeClr val="dk1"/>
                </a:solidFill>
                <a:latin typeface="Arial"/>
                <a:ea typeface="Arial"/>
                <a:cs typeface="Arial"/>
                <a:sym typeface="Arial"/>
              </a:rPr>
              <a:t>Level 2: Smart Contracts</a:t>
            </a:r>
            <a:endParaRPr sz="1400" b="0" i="0" u="none" strike="noStrike" cap="none" dirty="0">
              <a:solidFill>
                <a:srgbClr val="000000"/>
              </a:solidFill>
              <a:latin typeface="Arial"/>
              <a:ea typeface="Arial"/>
              <a:cs typeface="Arial"/>
              <a:sym typeface="Arial"/>
            </a:endParaRPr>
          </a:p>
          <a:p>
            <a:pPr marL="793115" marR="0" lvl="1" indent="-227693" algn="l" rtl="0">
              <a:lnSpc>
                <a:spcPct val="100000"/>
              </a:lnSpc>
              <a:spcBef>
                <a:spcPts val="295"/>
              </a:spcBef>
              <a:spcAft>
                <a:spcPts val="0"/>
              </a:spcAft>
              <a:buClr>
                <a:srgbClr val="3333B2"/>
              </a:buClr>
              <a:buSzPts val="914"/>
              <a:buFont typeface="Lucida Sans"/>
              <a:buNone/>
            </a:pPr>
            <a:endParaRPr sz="1600" b="0" i="0" u="none" strike="noStrike" cap="none" dirty="0">
              <a:solidFill>
                <a:schemeClr val="dk1"/>
              </a:solidFill>
              <a:latin typeface="Arial"/>
              <a:ea typeface="Arial"/>
              <a:cs typeface="Arial"/>
              <a:sym typeface="Arial"/>
            </a:endParaRPr>
          </a:p>
          <a:p>
            <a:pPr marL="507365" marR="0" lvl="1" indent="0" algn="l" rtl="0">
              <a:lnSpc>
                <a:spcPct val="100000"/>
              </a:lnSpc>
              <a:spcBef>
                <a:spcPts val="295"/>
              </a:spcBef>
              <a:spcAft>
                <a:spcPts val="0"/>
              </a:spcAft>
              <a:buClr>
                <a:srgbClr val="000000"/>
              </a:buClr>
              <a:buSzPts val="1600"/>
              <a:buFont typeface="Arial"/>
              <a:buNone/>
            </a:pPr>
            <a:r>
              <a:rPr lang="en-US" sz="1600" b="0" i="0" u="none" strike="noStrike" cap="none" dirty="0">
                <a:solidFill>
                  <a:schemeClr val="dk1"/>
                </a:solidFill>
                <a:latin typeface="Arial"/>
                <a:ea typeface="Arial"/>
                <a:cs typeface="Arial"/>
                <a:sym typeface="Arial"/>
              </a:rPr>
              <a:t>Not in our scope: </a:t>
            </a:r>
            <a:endParaRPr sz="1400" b="0" i="0" u="none" strike="noStrike" cap="none" dirty="0">
              <a:solidFill>
                <a:srgbClr val="000000"/>
              </a:solidFill>
              <a:latin typeface="Arial"/>
              <a:ea typeface="Arial"/>
              <a:cs typeface="Arial"/>
              <a:sym typeface="Arial"/>
            </a:endParaRPr>
          </a:p>
          <a:p>
            <a:pPr marL="793115" marR="0" lvl="1" indent="-285750" algn="l" rtl="0">
              <a:lnSpc>
                <a:spcPct val="100000"/>
              </a:lnSpc>
              <a:spcBef>
                <a:spcPts val="295"/>
              </a:spcBef>
              <a:spcAft>
                <a:spcPts val="0"/>
              </a:spcAft>
              <a:buClr>
                <a:srgbClr val="3333B2"/>
              </a:buClr>
              <a:buSzPts val="914"/>
              <a:buFont typeface="Lucida Sans"/>
              <a:buChar char="▶"/>
            </a:pPr>
            <a:r>
              <a:rPr lang="en-US" sz="1600" b="0" i="0" u="none" strike="noStrike" cap="none" dirty="0">
                <a:solidFill>
                  <a:schemeClr val="dk1"/>
                </a:solidFill>
                <a:latin typeface="Arial"/>
                <a:ea typeface="Arial"/>
                <a:cs typeface="Arial"/>
                <a:sym typeface="Arial"/>
              </a:rPr>
              <a:t>Level 3: Ethereum Nodes</a:t>
            </a:r>
            <a:endParaRPr sz="1400" b="0" i="0" u="none" strike="noStrike" cap="none" dirty="0">
              <a:solidFill>
                <a:srgbClr val="000000"/>
              </a:solidFill>
              <a:latin typeface="Arial"/>
              <a:ea typeface="Arial"/>
              <a:cs typeface="Arial"/>
              <a:sym typeface="Arial"/>
            </a:endParaRPr>
          </a:p>
          <a:p>
            <a:pPr marL="793115" marR="0" lvl="1" indent="-285750" algn="l" rtl="0">
              <a:lnSpc>
                <a:spcPct val="100000"/>
              </a:lnSpc>
              <a:spcBef>
                <a:spcPts val="295"/>
              </a:spcBef>
              <a:spcAft>
                <a:spcPts val="0"/>
              </a:spcAft>
              <a:buClr>
                <a:srgbClr val="3333B2"/>
              </a:buClr>
              <a:buSzPts val="914"/>
              <a:buFont typeface="Lucida Sans"/>
              <a:buChar char="▶"/>
            </a:pPr>
            <a:r>
              <a:rPr lang="en-US" sz="1600" b="0" i="0" u="none" strike="noStrike" cap="none" dirty="0">
                <a:solidFill>
                  <a:schemeClr val="dk1"/>
                </a:solidFill>
                <a:latin typeface="Arial"/>
                <a:ea typeface="Arial"/>
                <a:cs typeface="Arial"/>
                <a:sym typeface="Arial"/>
              </a:rPr>
              <a:t>Level 4: Ethereum Client APIs</a:t>
            </a:r>
            <a:endParaRPr sz="1400" b="0" i="0" u="none" strike="noStrike" cap="none" dirty="0">
              <a:solidFill>
                <a:srgbClr val="000000"/>
              </a:solidFill>
              <a:latin typeface="Arial"/>
              <a:ea typeface="Arial"/>
              <a:cs typeface="Arial"/>
              <a:sym typeface="Arial"/>
            </a:endParaRPr>
          </a:p>
          <a:p>
            <a:pPr marL="793115" marR="0" lvl="1" indent="-285750" algn="l" rtl="0">
              <a:lnSpc>
                <a:spcPct val="100000"/>
              </a:lnSpc>
              <a:spcBef>
                <a:spcPts val="295"/>
              </a:spcBef>
              <a:spcAft>
                <a:spcPts val="0"/>
              </a:spcAft>
              <a:buClr>
                <a:srgbClr val="3333B2"/>
              </a:buClr>
              <a:buSzPts val="914"/>
              <a:buFont typeface="Lucida Sans"/>
              <a:buChar char="▶"/>
            </a:pPr>
            <a:r>
              <a:rPr lang="en-US" sz="1600" b="0" i="0" u="none" strike="noStrike" cap="none" dirty="0">
                <a:solidFill>
                  <a:schemeClr val="dk1"/>
                </a:solidFill>
                <a:latin typeface="Arial"/>
                <a:ea typeface="Arial"/>
                <a:cs typeface="Arial"/>
                <a:sym typeface="Arial"/>
              </a:rPr>
              <a:t>Level 5: End-User Applications</a:t>
            </a:r>
            <a:endParaRPr sz="1400" b="0" i="0" u="none" strike="noStrike" cap="none" dirty="0">
              <a:solidFill>
                <a:srgbClr val="000000"/>
              </a:solidFill>
              <a:latin typeface="Arial"/>
              <a:ea typeface="Arial"/>
              <a:cs typeface="Arial"/>
              <a:sym typeface="Arial"/>
            </a:endParaRPr>
          </a:p>
          <a:p>
            <a:pPr marL="793115" marR="0" lvl="1" indent="-227693" algn="l" rtl="0">
              <a:lnSpc>
                <a:spcPct val="100000"/>
              </a:lnSpc>
              <a:spcBef>
                <a:spcPts val="295"/>
              </a:spcBef>
              <a:spcAft>
                <a:spcPts val="0"/>
              </a:spcAft>
              <a:buClr>
                <a:srgbClr val="3333B2"/>
              </a:buClr>
              <a:buSzPts val="914"/>
              <a:buFont typeface="Lucida Sans"/>
              <a:buNone/>
            </a:pPr>
            <a:endParaRPr sz="1600" b="0" i="0" u="none" strike="noStrike" cap="none" dirty="0">
              <a:solidFill>
                <a:schemeClr val="dk1"/>
              </a:solidFill>
              <a:latin typeface="Arial"/>
              <a:ea typeface="Arial"/>
              <a:cs typeface="Arial"/>
              <a:sym typeface="Arial"/>
            </a:endParaRPr>
          </a:p>
          <a:p>
            <a:pPr marL="793115" marR="0" lvl="1" indent="-227693" algn="l" rtl="0">
              <a:lnSpc>
                <a:spcPct val="100000"/>
              </a:lnSpc>
              <a:spcBef>
                <a:spcPts val="295"/>
              </a:spcBef>
              <a:spcAft>
                <a:spcPts val="0"/>
              </a:spcAft>
              <a:buClr>
                <a:srgbClr val="3333B2"/>
              </a:buClr>
              <a:buSzPts val="914"/>
              <a:buFont typeface="Lucida Sans"/>
              <a:buNone/>
            </a:pPr>
            <a:endParaRPr sz="1600" b="1" i="0" u="none" strike="noStrike" cap="none" dirty="0">
              <a:solidFill>
                <a:schemeClr val="dk1"/>
              </a:solidFill>
              <a:latin typeface="Arial"/>
              <a:ea typeface="Arial"/>
              <a:cs typeface="Arial"/>
              <a:sym typeface="Arial"/>
            </a:endParaRPr>
          </a:p>
        </p:txBody>
      </p:sp>
      <p:sp>
        <p:nvSpPr>
          <p:cNvPr id="2" name="Google Shape;134;p24">
            <a:extLst>
              <a:ext uri="{FF2B5EF4-FFF2-40B4-BE49-F238E27FC236}">
                <a16:creationId xmlns:a16="http://schemas.microsoft.com/office/drawing/2014/main" id="{BBA38E1B-C513-79D5-2732-8EC6069C74D4}"/>
              </a:ext>
            </a:extLst>
          </p:cNvPr>
          <p:cNvSpPr txBox="1">
            <a:spLocks/>
          </p:cNvSpPr>
          <p:nvPr/>
        </p:nvSpPr>
        <p:spPr>
          <a:xfrm>
            <a:off x="0" y="0"/>
            <a:ext cx="9144000" cy="1093727"/>
          </a:xfrm>
          <a:prstGeom prst="rect">
            <a:avLst/>
          </a:prstGeom>
          <a:solidFill>
            <a:srgbClr val="A22E2E"/>
          </a:solidFill>
          <a:ln>
            <a:noFill/>
          </a:ln>
        </p:spPr>
        <p:txBody>
          <a:bodyPr spcFirstLastPara="1" vert="horz" wrap="square" lIns="91425" tIns="45700" rIns="91425" bIns="45700" rtlCol="0" anchor="ctr" anchorCtr="0">
            <a:noAutofit/>
          </a:bodyPr>
          <a:lstStyle>
            <a:lvl1pPr lvl="0" algn="l" defTabSz="685800" rtl="0" eaLnBrk="1" latinLnBrk="0" hangingPunct="1">
              <a:lnSpc>
                <a:spcPct val="100000"/>
              </a:lnSpc>
              <a:spcBef>
                <a:spcPts val="0"/>
              </a:spcBef>
              <a:spcAft>
                <a:spcPts val="0"/>
              </a:spcAft>
              <a:buSzPts val="1400"/>
              <a:buNone/>
              <a:defRPr sz="3300" kern="1200">
                <a:solidFill>
                  <a:schemeClr val="tx1"/>
                </a:solidFill>
                <a:latin typeface="+mj-lt"/>
                <a:ea typeface="+mj-ea"/>
                <a:cs typeface="+mj-cs"/>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r>
              <a:rPr lang="en-US" sz="4400" dirty="0">
                <a:solidFill>
                  <a:srgbClr val="D1D5DB"/>
                </a:solidFill>
                <a:latin typeface="Arial"/>
                <a:ea typeface="Arial"/>
                <a:cs typeface="Arial"/>
                <a:sym typeface="Arial"/>
              </a:rPr>
              <a:t>  Ethereum Stack</a:t>
            </a:r>
            <a:endParaRPr lang="en-US" sz="4400" dirty="0">
              <a:latin typeface="Arial"/>
              <a:ea typeface="Arial"/>
              <a:cs typeface="Arial"/>
              <a:sym typeface="Arial"/>
            </a:endParaRPr>
          </a:p>
        </p:txBody>
      </p:sp>
      <p:pic>
        <p:nvPicPr>
          <p:cNvPr id="4" name="Picture 3">
            <a:extLst>
              <a:ext uri="{FF2B5EF4-FFF2-40B4-BE49-F238E27FC236}">
                <a16:creationId xmlns:a16="http://schemas.microsoft.com/office/drawing/2014/main" id="{55A29A9B-6F3B-EB18-6720-97C029A3155E}"/>
              </a:ext>
            </a:extLst>
          </p:cNvPr>
          <p:cNvPicPr>
            <a:picLocks noChangeAspect="1"/>
          </p:cNvPicPr>
          <p:nvPr/>
        </p:nvPicPr>
        <p:blipFill>
          <a:blip r:embed="rId4"/>
          <a:stretch>
            <a:fillRect/>
          </a:stretch>
        </p:blipFill>
        <p:spPr>
          <a:xfrm>
            <a:off x="4408415" y="2704171"/>
            <a:ext cx="4353018" cy="2186611"/>
          </a:xfrm>
          <a:prstGeom prst="rect">
            <a:avLst/>
          </a:prstGeom>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237"/>
        <p:cNvGrpSpPr/>
        <p:nvPr/>
      </p:nvGrpSpPr>
      <p:grpSpPr>
        <a:xfrm>
          <a:off x="0" y="0"/>
          <a:ext cx="0" cy="0"/>
          <a:chOff x="0" y="0"/>
          <a:chExt cx="0" cy="0"/>
        </a:xfrm>
      </p:grpSpPr>
      <p:sp>
        <p:nvSpPr>
          <p:cNvPr id="238" name="Google Shape;238;p36"/>
          <p:cNvSpPr txBox="1">
            <a:spLocks noGrp="1"/>
          </p:cNvSpPr>
          <p:nvPr>
            <p:ph type="title"/>
          </p:nvPr>
        </p:nvSpPr>
        <p:spPr>
          <a:xfrm>
            <a:off x="178384" y="55622"/>
            <a:ext cx="7515225" cy="1143000"/>
          </a:xfrm>
          <a:prstGeom prst="rect">
            <a:avLst/>
          </a:prstGeom>
          <a:noFill/>
          <a:ln>
            <a:noFill/>
          </a:ln>
        </p:spPr>
        <p:txBody>
          <a:bodyPr spcFirstLastPara="1" wrap="square" lIns="91425" tIns="45700" rIns="91425" bIns="45700" anchor="ctr" anchorCtr="0">
            <a:noAutofit/>
          </a:bodyPr>
          <a:lstStyle/>
          <a:p>
            <a:pPr marL="0" lvl="0" indent="0" algn="l" rtl="0">
              <a:lnSpc>
                <a:spcPct val="100000"/>
              </a:lnSpc>
              <a:spcBef>
                <a:spcPts val="0"/>
              </a:spcBef>
              <a:spcAft>
                <a:spcPts val="0"/>
              </a:spcAft>
              <a:buSzPts val="1400"/>
              <a:buNone/>
            </a:pPr>
            <a:r>
              <a:rPr lang="en-US" sz="4400" b="0" i="0">
                <a:solidFill>
                  <a:srgbClr val="D1D5DB"/>
                </a:solidFill>
                <a:latin typeface="Arial"/>
                <a:ea typeface="Arial"/>
                <a:cs typeface="Arial"/>
                <a:sym typeface="Arial"/>
              </a:rPr>
              <a:t>Ethereum Smart Contracts</a:t>
            </a:r>
            <a:endParaRPr sz="4400">
              <a:latin typeface="Arial"/>
              <a:ea typeface="Arial"/>
              <a:cs typeface="Arial"/>
              <a:sym typeface="Arial"/>
            </a:endParaRPr>
          </a:p>
        </p:txBody>
      </p:sp>
      <p:sp>
        <p:nvSpPr>
          <p:cNvPr id="239" name="Google Shape;239;p36"/>
          <p:cNvSpPr txBox="1"/>
          <p:nvPr/>
        </p:nvSpPr>
        <p:spPr>
          <a:xfrm>
            <a:off x="351692" y="4106302"/>
            <a:ext cx="8440616" cy="2038379"/>
          </a:xfrm>
          <a:prstGeom prst="rect">
            <a:avLst/>
          </a:prstGeom>
          <a:noFill/>
          <a:ln>
            <a:noFill/>
          </a:ln>
        </p:spPr>
        <p:txBody>
          <a:bodyPr spcFirstLastPara="1" wrap="square" lIns="0" tIns="37450" rIns="0" bIns="0" anchor="t" anchorCtr="0">
            <a:spAutoFit/>
          </a:bodyPr>
          <a:lstStyle/>
          <a:p>
            <a:pPr marL="507365" marR="0" lvl="0" indent="-457200" algn="l" rtl="0">
              <a:lnSpc>
                <a:spcPct val="100000"/>
              </a:lnSpc>
              <a:spcBef>
                <a:spcPts val="0"/>
              </a:spcBef>
              <a:spcAft>
                <a:spcPts val="0"/>
              </a:spcAft>
              <a:buClr>
                <a:srgbClr val="3333B2"/>
              </a:buClr>
              <a:buSzPts val="1600"/>
              <a:buFont typeface="Lucida Sans"/>
              <a:buChar char="▶"/>
            </a:pPr>
            <a:r>
              <a:rPr lang="en-US" sz="2800" b="0" i="0" u="none" strike="noStrike" cap="none">
                <a:solidFill>
                  <a:schemeClr val="dk1"/>
                </a:solidFill>
                <a:latin typeface="Arial"/>
                <a:ea typeface="Arial"/>
                <a:cs typeface="Arial"/>
                <a:sym typeface="Arial"/>
              </a:rPr>
              <a:t>A smart contract is a program running on the Ethereum blockchain.</a:t>
            </a:r>
            <a:endParaRPr sz="1400" b="0" i="0" u="none" strike="noStrike" cap="none">
              <a:solidFill>
                <a:srgbClr val="000000"/>
              </a:solidFill>
              <a:latin typeface="Arial"/>
              <a:ea typeface="Arial"/>
              <a:cs typeface="Arial"/>
              <a:sym typeface="Arial"/>
            </a:endParaRPr>
          </a:p>
          <a:p>
            <a:pPr marL="793115" marR="0" lvl="1" indent="-285750" algn="l" rtl="0">
              <a:lnSpc>
                <a:spcPct val="100000"/>
              </a:lnSpc>
              <a:spcBef>
                <a:spcPts val="295"/>
              </a:spcBef>
              <a:spcAft>
                <a:spcPts val="0"/>
              </a:spcAft>
              <a:buClr>
                <a:srgbClr val="3333B2"/>
              </a:buClr>
              <a:buSzPts val="914"/>
              <a:buFont typeface="Lucida Sans"/>
              <a:buChar char="▶"/>
            </a:pPr>
            <a:r>
              <a:rPr lang="en-US" sz="1600" b="0" i="0" u="none" strike="noStrike" cap="none">
                <a:solidFill>
                  <a:schemeClr val="dk1"/>
                </a:solidFill>
                <a:latin typeface="Arial"/>
                <a:ea typeface="Arial"/>
                <a:cs typeface="Arial"/>
                <a:sym typeface="Arial"/>
              </a:rPr>
              <a:t>Contract is a set of functions defined by a sequence of bytecode instructions.</a:t>
            </a:r>
            <a:endParaRPr sz="1400" b="0" i="0" u="none" strike="noStrike" cap="none">
              <a:solidFill>
                <a:srgbClr val="000000"/>
              </a:solidFill>
              <a:latin typeface="Arial"/>
              <a:ea typeface="Arial"/>
              <a:cs typeface="Arial"/>
              <a:sym typeface="Arial"/>
            </a:endParaRPr>
          </a:p>
          <a:p>
            <a:pPr marL="793115" marR="0" lvl="1" indent="-285750" algn="l" rtl="0">
              <a:lnSpc>
                <a:spcPct val="100000"/>
              </a:lnSpc>
              <a:spcBef>
                <a:spcPts val="295"/>
              </a:spcBef>
              <a:spcAft>
                <a:spcPts val="0"/>
              </a:spcAft>
              <a:buClr>
                <a:srgbClr val="3333B2"/>
              </a:buClr>
              <a:buSzPts val="914"/>
              <a:buFont typeface="Lucida Sans"/>
              <a:buChar char="▶"/>
            </a:pPr>
            <a:r>
              <a:rPr lang="en-US" sz="1600" b="0" i="0" u="none" strike="noStrike" cap="none">
                <a:solidFill>
                  <a:schemeClr val="dk1"/>
                </a:solidFill>
                <a:latin typeface="Arial"/>
                <a:ea typeface="Arial"/>
                <a:cs typeface="Arial"/>
                <a:sym typeface="Arial"/>
              </a:rPr>
              <a:t>Written in a Turing-complete bytecode language called EVM bytecode.</a:t>
            </a:r>
            <a:endParaRPr sz="1400" b="0" i="0" u="none" strike="noStrike" cap="none">
              <a:solidFill>
                <a:srgbClr val="000000"/>
              </a:solidFill>
              <a:latin typeface="Arial"/>
              <a:ea typeface="Arial"/>
              <a:cs typeface="Arial"/>
              <a:sym typeface="Arial"/>
            </a:endParaRPr>
          </a:p>
          <a:p>
            <a:pPr marL="793115" marR="0" lvl="1" indent="-285750" algn="l" rtl="0">
              <a:lnSpc>
                <a:spcPct val="100000"/>
              </a:lnSpc>
              <a:spcBef>
                <a:spcPts val="295"/>
              </a:spcBef>
              <a:spcAft>
                <a:spcPts val="0"/>
              </a:spcAft>
              <a:buClr>
                <a:srgbClr val="3333B2"/>
              </a:buClr>
              <a:buSzPts val="914"/>
              <a:buFont typeface="Lucida Sans"/>
              <a:buChar char="▶"/>
            </a:pPr>
            <a:r>
              <a:rPr lang="en-US" sz="1600" b="0" i="0" u="none" strike="noStrike" cap="none">
                <a:solidFill>
                  <a:schemeClr val="dk1"/>
                </a:solidFill>
                <a:latin typeface="Arial"/>
                <a:ea typeface="Arial"/>
                <a:cs typeface="Arial"/>
                <a:sym typeface="Arial"/>
              </a:rPr>
              <a:t>A remarkable feature of contracts is that they can transfer ETH.</a:t>
            </a:r>
            <a:endParaRPr sz="1400" b="0" i="0" u="none" strike="noStrike" cap="none">
              <a:solidFill>
                <a:srgbClr val="000000"/>
              </a:solidFill>
              <a:latin typeface="Arial"/>
              <a:ea typeface="Arial"/>
              <a:cs typeface="Arial"/>
              <a:sym typeface="Arial"/>
            </a:endParaRPr>
          </a:p>
          <a:p>
            <a:pPr marL="793115" marR="0" lvl="1" indent="-227693" algn="l" rtl="0">
              <a:lnSpc>
                <a:spcPct val="100000"/>
              </a:lnSpc>
              <a:spcBef>
                <a:spcPts val="295"/>
              </a:spcBef>
              <a:spcAft>
                <a:spcPts val="0"/>
              </a:spcAft>
              <a:buClr>
                <a:srgbClr val="3333B2"/>
              </a:buClr>
              <a:buSzPts val="914"/>
              <a:buFont typeface="Lucida Sans"/>
              <a:buNone/>
            </a:pPr>
            <a:endParaRPr sz="1600" b="0" i="0" u="none" strike="noStrike" cap="none">
              <a:solidFill>
                <a:schemeClr val="dk1"/>
              </a:solidFill>
              <a:latin typeface="Arial"/>
              <a:ea typeface="Arial"/>
              <a:cs typeface="Arial"/>
              <a:sym typeface="Arial"/>
            </a:endParaRPr>
          </a:p>
        </p:txBody>
      </p:sp>
      <p:sp>
        <p:nvSpPr>
          <p:cNvPr id="240" name="Google Shape;240;p36"/>
          <p:cNvSpPr txBox="1"/>
          <p:nvPr/>
        </p:nvSpPr>
        <p:spPr>
          <a:xfrm>
            <a:off x="351692" y="1759945"/>
            <a:ext cx="8440616" cy="1569019"/>
          </a:xfrm>
          <a:prstGeom prst="rect">
            <a:avLst/>
          </a:prstGeom>
          <a:noFill/>
          <a:ln>
            <a:noFill/>
          </a:ln>
        </p:spPr>
        <p:txBody>
          <a:bodyPr spcFirstLastPara="1" wrap="square" lIns="0" tIns="37450" rIns="0" bIns="0" anchor="t" anchorCtr="0">
            <a:spAutoFit/>
          </a:bodyPr>
          <a:lstStyle/>
          <a:p>
            <a:pPr marL="507365" marR="0" lvl="0" indent="-457200" algn="l" rtl="0">
              <a:lnSpc>
                <a:spcPct val="100000"/>
              </a:lnSpc>
              <a:spcBef>
                <a:spcPts val="0"/>
              </a:spcBef>
              <a:spcAft>
                <a:spcPts val="0"/>
              </a:spcAft>
              <a:buClr>
                <a:srgbClr val="3333B2"/>
              </a:buClr>
              <a:buSzPts val="1600"/>
              <a:buFont typeface="Lucida Sans"/>
              <a:buChar char="▶"/>
            </a:pPr>
            <a:r>
              <a:rPr lang="en-US" sz="2800" b="0" i="0" u="none" strike="noStrike" cap="none" dirty="0">
                <a:solidFill>
                  <a:schemeClr val="dk1"/>
                </a:solidFill>
                <a:latin typeface="Arial"/>
                <a:ea typeface="Arial"/>
                <a:cs typeface="Arial"/>
                <a:sym typeface="Arial"/>
              </a:rPr>
              <a:t>Smart Contract is just an agreement</a:t>
            </a:r>
            <a:endParaRPr sz="1400" b="0" i="0" u="none" strike="noStrike" cap="none" dirty="0">
              <a:solidFill>
                <a:srgbClr val="000000"/>
              </a:solidFill>
              <a:latin typeface="Arial"/>
              <a:ea typeface="Arial"/>
              <a:cs typeface="Arial"/>
              <a:sym typeface="Arial"/>
            </a:endParaRPr>
          </a:p>
          <a:p>
            <a:pPr marL="793115" marR="0" lvl="1" indent="-285750" algn="l" rtl="0">
              <a:lnSpc>
                <a:spcPct val="100000"/>
              </a:lnSpc>
              <a:spcBef>
                <a:spcPts val="295"/>
              </a:spcBef>
              <a:spcAft>
                <a:spcPts val="0"/>
              </a:spcAft>
              <a:buClr>
                <a:srgbClr val="3333B2"/>
              </a:buClr>
              <a:buSzPts val="914"/>
              <a:buFont typeface="Lucida Sans"/>
              <a:buChar char="▶"/>
            </a:pPr>
            <a:r>
              <a:rPr lang="en-US" sz="1600" b="0" i="0" u="none" strike="noStrike" cap="none" dirty="0">
                <a:solidFill>
                  <a:schemeClr val="dk1"/>
                </a:solidFill>
                <a:latin typeface="Arial"/>
                <a:ea typeface="Arial"/>
                <a:cs typeface="Arial"/>
                <a:sym typeface="Arial"/>
              </a:rPr>
              <a:t>One of the biggest problems with a traditional contract is the need for trusted individuals to follow through with the contract's outcomes.</a:t>
            </a:r>
            <a:endParaRPr sz="1600" b="0" i="0" u="none" strike="noStrike" cap="none" dirty="0">
              <a:solidFill>
                <a:schemeClr val="dk1"/>
              </a:solidFill>
              <a:latin typeface="Arial"/>
              <a:ea typeface="Arial"/>
              <a:cs typeface="Arial"/>
              <a:sym typeface="Arial"/>
            </a:endParaRPr>
          </a:p>
          <a:p>
            <a:pPr marL="793115" marR="0" lvl="1" indent="-285750" algn="l" rtl="0">
              <a:lnSpc>
                <a:spcPct val="100000"/>
              </a:lnSpc>
              <a:spcBef>
                <a:spcPts val="295"/>
              </a:spcBef>
              <a:spcAft>
                <a:spcPts val="0"/>
              </a:spcAft>
              <a:buClr>
                <a:srgbClr val="3333B2"/>
              </a:buClr>
              <a:buSzPts val="914"/>
              <a:buFont typeface="Lucida Sans"/>
              <a:buChar char="▶"/>
            </a:pPr>
            <a:r>
              <a:rPr lang="en-US" sz="1600" b="0" i="0" u="none" strike="noStrike" cap="none" dirty="0">
                <a:solidFill>
                  <a:schemeClr val="dk1"/>
                </a:solidFill>
                <a:latin typeface="Arial"/>
                <a:ea typeface="Arial"/>
                <a:cs typeface="Arial"/>
                <a:sym typeface="Arial"/>
              </a:rPr>
              <a:t>Smart contracts digitize agreements by turning the terms of an agreement into computer code that automatically executes when the contract terms are met.</a:t>
            </a:r>
            <a:endParaRPr sz="1400" b="0" i="0" u="none" strike="noStrike" cap="none" dirty="0">
              <a:solidFill>
                <a:srgbClr val="000000"/>
              </a:solidFill>
              <a:latin typeface="Arial"/>
              <a:ea typeface="Arial"/>
              <a:cs typeface="Arial"/>
              <a:sym typeface="Arial"/>
            </a:endParaRPr>
          </a:p>
        </p:txBody>
      </p:sp>
      <p:sp>
        <p:nvSpPr>
          <p:cNvPr id="2" name="Google Shape;134;p24">
            <a:extLst>
              <a:ext uri="{FF2B5EF4-FFF2-40B4-BE49-F238E27FC236}">
                <a16:creationId xmlns:a16="http://schemas.microsoft.com/office/drawing/2014/main" id="{7300989C-E620-6088-F3ED-94C7666FEF7A}"/>
              </a:ext>
            </a:extLst>
          </p:cNvPr>
          <p:cNvSpPr txBox="1">
            <a:spLocks/>
          </p:cNvSpPr>
          <p:nvPr/>
        </p:nvSpPr>
        <p:spPr>
          <a:xfrm>
            <a:off x="0" y="0"/>
            <a:ext cx="9144000" cy="1093727"/>
          </a:xfrm>
          <a:prstGeom prst="rect">
            <a:avLst/>
          </a:prstGeom>
          <a:solidFill>
            <a:srgbClr val="A22E2E"/>
          </a:solidFill>
          <a:ln>
            <a:noFill/>
          </a:ln>
        </p:spPr>
        <p:txBody>
          <a:bodyPr spcFirstLastPara="1" vert="horz" wrap="square" lIns="91425" tIns="45700" rIns="91425" bIns="45700" rtlCol="0" anchor="ctr" anchorCtr="0">
            <a:noAutofit/>
          </a:bodyPr>
          <a:lstStyle>
            <a:lvl1pPr lvl="0" algn="l" defTabSz="685800" rtl="0" eaLnBrk="1" latinLnBrk="0" hangingPunct="1">
              <a:lnSpc>
                <a:spcPct val="100000"/>
              </a:lnSpc>
              <a:spcBef>
                <a:spcPts val="0"/>
              </a:spcBef>
              <a:spcAft>
                <a:spcPts val="0"/>
              </a:spcAft>
              <a:buSzPts val="1400"/>
              <a:buNone/>
              <a:defRPr sz="3300" kern="1200">
                <a:solidFill>
                  <a:schemeClr val="tx1"/>
                </a:solidFill>
                <a:latin typeface="+mj-lt"/>
                <a:ea typeface="+mj-ea"/>
                <a:cs typeface="+mj-cs"/>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r>
              <a:rPr lang="en-US" sz="4400" dirty="0">
                <a:solidFill>
                  <a:srgbClr val="D1D5DB"/>
                </a:solidFill>
                <a:latin typeface="Arial"/>
                <a:ea typeface="Arial"/>
                <a:cs typeface="Arial"/>
                <a:sym typeface="Arial"/>
              </a:rPr>
              <a:t>  Ethereum Smart Contracts</a:t>
            </a:r>
            <a:endParaRPr lang="en-US" sz="4400" dirty="0">
              <a:latin typeface="Arial"/>
              <a:ea typeface="Arial"/>
              <a:cs typeface="Arial"/>
              <a:sym typeface="Arial"/>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244"/>
        <p:cNvGrpSpPr/>
        <p:nvPr/>
      </p:nvGrpSpPr>
      <p:grpSpPr>
        <a:xfrm>
          <a:off x="0" y="0"/>
          <a:ext cx="0" cy="0"/>
          <a:chOff x="0" y="0"/>
          <a:chExt cx="0" cy="0"/>
        </a:xfrm>
      </p:grpSpPr>
      <p:sp>
        <p:nvSpPr>
          <p:cNvPr id="245" name="Google Shape;245;p37"/>
          <p:cNvSpPr txBox="1">
            <a:spLocks noGrp="1"/>
          </p:cNvSpPr>
          <p:nvPr>
            <p:ph type="title"/>
          </p:nvPr>
        </p:nvSpPr>
        <p:spPr>
          <a:xfrm>
            <a:off x="178384" y="55622"/>
            <a:ext cx="7515225" cy="1143000"/>
          </a:xfrm>
          <a:prstGeom prst="rect">
            <a:avLst/>
          </a:prstGeom>
          <a:noFill/>
          <a:ln>
            <a:noFill/>
          </a:ln>
        </p:spPr>
        <p:txBody>
          <a:bodyPr spcFirstLastPara="1" wrap="square" lIns="91425" tIns="45700" rIns="91425" bIns="45700" anchor="ctr" anchorCtr="0">
            <a:noAutofit/>
          </a:bodyPr>
          <a:lstStyle/>
          <a:p>
            <a:pPr marL="0" lvl="0" indent="0" algn="l" rtl="0">
              <a:lnSpc>
                <a:spcPct val="100000"/>
              </a:lnSpc>
              <a:spcBef>
                <a:spcPts val="0"/>
              </a:spcBef>
              <a:spcAft>
                <a:spcPts val="0"/>
              </a:spcAft>
              <a:buSzPts val="1400"/>
              <a:buNone/>
            </a:pPr>
            <a:r>
              <a:rPr lang="en-US" sz="4400" b="0" i="0">
                <a:solidFill>
                  <a:srgbClr val="D1D5DB"/>
                </a:solidFill>
                <a:latin typeface="Arial"/>
                <a:ea typeface="Arial"/>
                <a:cs typeface="Arial"/>
                <a:sym typeface="Arial"/>
              </a:rPr>
              <a:t>Ethereum Smart Contracts</a:t>
            </a:r>
            <a:endParaRPr sz="4400">
              <a:latin typeface="Arial"/>
              <a:ea typeface="Arial"/>
              <a:cs typeface="Arial"/>
              <a:sym typeface="Arial"/>
            </a:endParaRPr>
          </a:p>
        </p:txBody>
      </p:sp>
      <p:sp>
        <p:nvSpPr>
          <p:cNvPr id="246" name="Google Shape;246;p37"/>
          <p:cNvSpPr txBox="1"/>
          <p:nvPr/>
        </p:nvSpPr>
        <p:spPr>
          <a:xfrm>
            <a:off x="351692" y="1759945"/>
            <a:ext cx="8440616" cy="468718"/>
          </a:xfrm>
          <a:prstGeom prst="rect">
            <a:avLst/>
          </a:prstGeom>
          <a:noFill/>
          <a:ln>
            <a:noFill/>
          </a:ln>
        </p:spPr>
        <p:txBody>
          <a:bodyPr spcFirstLastPara="1" wrap="square" lIns="0" tIns="37450" rIns="0" bIns="0" anchor="t" anchorCtr="0">
            <a:spAutoFit/>
          </a:bodyPr>
          <a:lstStyle/>
          <a:p>
            <a:pPr marL="507365" marR="0" lvl="0" indent="-457200" algn="l" rtl="0">
              <a:lnSpc>
                <a:spcPct val="100000"/>
              </a:lnSpc>
              <a:spcBef>
                <a:spcPts val="0"/>
              </a:spcBef>
              <a:spcAft>
                <a:spcPts val="0"/>
              </a:spcAft>
              <a:buClr>
                <a:srgbClr val="3333B2"/>
              </a:buClr>
              <a:buSzPts val="1600"/>
              <a:buFont typeface="Lucida Sans"/>
              <a:buChar char="▶"/>
            </a:pPr>
            <a:r>
              <a:rPr lang="en-US" sz="2800" b="0" i="0" u="none" strike="noStrike" cap="none">
                <a:solidFill>
                  <a:schemeClr val="dk1"/>
                </a:solidFill>
                <a:latin typeface="Arial"/>
                <a:ea typeface="Arial"/>
                <a:cs typeface="Arial"/>
                <a:sym typeface="Arial"/>
              </a:rPr>
              <a:t>Intuitive Example:</a:t>
            </a:r>
            <a:endParaRPr sz="1400" b="0" i="0" u="none" strike="noStrike" cap="none">
              <a:solidFill>
                <a:srgbClr val="000000"/>
              </a:solidFill>
              <a:latin typeface="Arial"/>
              <a:ea typeface="Arial"/>
              <a:cs typeface="Arial"/>
              <a:sym typeface="Arial"/>
            </a:endParaRPr>
          </a:p>
        </p:txBody>
      </p:sp>
      <p:sp>
        <p:nvSpPr>
          <p:cNvPr id="247" name="Google Shape;247;p37"/>
          <p:cNvSpPr txBox="1"/>
          <p:nvPr/>
        </p:nvSpPr>
        <p:spPr>
          <a:xfrm>
            <a:off x="1518407" y="2353111"/>
            <a:ext cx="6723776" cy="1888787"/>
          </a:xfrm>
          <a:prstGeom prst="rect">
            <a:avLst/>
          </a:prstGeom>
          <a:solidFill>
            <a:schemeClr val="lt1"/>
          </a:solidFill>
          <a:ln>
            <a:noFill/>
          </a:ln>
        </p:spPr>
        <p:txBody>
          <a:bodyPr spcFirstLastPara="1" wrap="square" lIns="91425" tIns="45700" rIns="91425" bIns="45700" anchor="t" anchorCtr="0">
            <a:spAutoFit/>
          </a:bodyPr>
          <a:lstStyle/>
          <a:p>
            <a:pPr marL="0" marR="0" lvl="0" indent="0" algn="l" rtl="0">
              <a:lnSpc>
                <a:spcPct val="150000"/>
              </a:lnSpc>
              <a:spcBef>
                <a:spcPts val="0"/>
              </a:spcBef>
              <a:spcAft>
                <a:spcPts val="0"/>
              </a:spcAft>
              <a:buClr>
                <a:srgbClr val="000000"/>
              </a:buClr>
              <a:buSzPts val="1600"/>
              <a:buFont typeface="Arial"/>
              <a:buNone/>
            </a:pPr>
            <a:r>
              <a:rPr lang="en-US" sz="1600" b="0" i="0" u="none" strike="noStrike" cap="none">
                <a:solidFill>
                  <a:schemeClr val="dk1"/>
                </a:solidFill>
                <a:latin typeface="Arial"/>
                <a:ea typeface="Arial"/>
                <a:cs typeface="Arial"/>
                <a:sym typeface="Arial"/>
              </a:rPr>
              <a:t>Alice and Bob have a bicycle race.</a:t>
            </a:r>
            <a:endParaRPr sz="1400" b="0" i="0" u="none" strike="noStrike" cap="none">
              <a:solidFill>
                <a:srgbClr val="000000"/>
              </a:solidFill>
              <a:latin typeface="Arial"/>
              <a:ea typeface="Arial"/>
              <a:cs typeface="Arial"/>
              <a:sym typeface="Arial"/>
            </a:endParaRPr>
          </a:p>
          <a:p>
            <a:pPr marL="0" marR="0" lvl="0" indent="0" algn="l" rtl="0">
              <a:lnSpc>
                <a:spcPct val="150000"/>
              </a:lnSpc>
              <a:spcBef>
                <a:spcPts val="0"/>
              </a:spcBef>
              <a:spcAft>
                <a:spcPts val="0"/>
              </a:spcAft>
              <a:buClr>
                <a:srgbClr val="000000"/>
              </a:buClr>
              <a:buSzPts val="1600"/>
              <a:buFont typeface="Arial"/>
              <a:buNone/>
            </a:pPr>
            <a:r>
              <a:rPr lang="en-US" sz="1600" b="0" i="0" u="none" strike="noStrike" cap="none">
                <a:solidFill>
                  <a:schemeClr val="dk1"/>
                </a:solidFill>
                <a:latin typeface="Arial"/>
                <a:ea typeface="Arial"/>
                <a:cs typeface="Arial"/>
                <a:sym typeface="Arial"/>
              </a:rPr>
              <a:t>Let's say Alice bets Bob $10 that she will win the race. </a:t>
            </a:r>
            <a:endParaRPr sz="1400" b="0" i="0" u="none" strike="noStrike" cap="none">
              <a:solidFill>
                <a:srgbClr val="000000"/>
              </a:solidFill>
              <a:latin typeface="Arial"/>
              <a:ea typeface="Arial"/>
              <a:cs typeface="Arial"/>
              <a:sym typeface="Arial"/>
            </a:endParaRPr>
          </a:p>
          <a:p>
            <a:pPr marL="0" marR="0" lvl="0" indent="0" algn="l" rtl="0">
              <a:lnSpc>
                <a:spcPct val="150000"/>
              </a:lnSpc>
              <a:spcBef>
                <a:spcPts val="0"/>
              </a:spcBef>
              <a:spcAft>
                <a:spcPts val="0"/>
              </a:spcAft>
              <a:buClr>
                <a:srgbClr val="000000"/>
              </a:buClr>
              <a:buSzPts val="1600"/>
              <a:buFont typeface="Arial"/>
              <a:buNone/>
            </a:pPr>
            <a:r>
              <a:rPr lang="en-US" sz="1600" b="0" i="0" u="none" strike="noStrike" cap="none">
                <a:solidFill>
                  <a:schemeClr val="dk1"/>
                </a:solidFill>
                <a:latin typeface="Arial"/>
                <a:ea typeface="Arial"/>
                <a:cs typeface="Arial"/>
                <a:sym typeface="Arial"/>
              </a:rPr>
              <a:t>Bob is confident he'll be the winner and </a:t>
            </a:r>
            <a:r>
              <a:rPr lang="en-US" sz="1600" b="0" i="0" u="sng" strike="noStrike" cap="none">
                <a:solidFill>
                  <a:schemeClr val="dk1"/>
                </a:solidFill>
                <a:latin typeface="Arial"/>
                <a:ea typeface="Arial"/>
                <a:cs typeface="Arial"/>
                <a:sym typeface="Arial"/>
              </a:rPr>
              <a:t>agrees</a:t>
            </a:r>
            <a:r>
              <a:rPr lang="en-US" sz="1600" b="0" i="0" u="none" strike="noStrike" cap="none">
                <a:solidFill>
                  <a:schemeClr val="dk1"/>
                </a:solidFill>
                <a:latin typeface="Arial"/>
                <a:ea typeface="Arial"/>
                <a:cs typeface="Arial"/>
                <a:sym typeface="Arial"/>
              </a:rPr>
              <a:t> to the bet. </a:t>
            </a:r>
            <a:endParaRPr sz="1400" b="0" i="0" u="none" strike="noStrike" cap="none">
              <a:solidFill>
                <a:srgbClr val="000000"/>
              </a:solidFill>
              <a:latin typeface="Arial"/>
              <a:ea typeface="Arial"/>
              <a:cs typeface="Arial"/>
              <a:sym typeface="Arial"/>
            </a:endParaRPr>
          </a:p>
          <a:p>
            <a:pPr marL="0" marR="0" lvl="0" indent="0" algn="l" rtl="0">
              <a:lnSpc>
                <a:spcPct val="150000"/>
              </a:lnSpc>
              <a:spcBef>
                <a:spcPts val="0"/>
              </a:spcBef>
              <a:spcAft>
                <a:spcPts val="0"/>
              </a:spcAft>
              <a:buClr>
                <a:srgbClr val="000000"/>
              </a:buClr>
              <a:buSzPts val="1600"/>
              <a:buFont typeface="Arial"/>
              <a:buNone/>
            </a:pPr>
            <a:r>
              <a:rPr lang="en-US" sz="1600" b="0" i="0" u="none" strike="noStrike" cap="none">
                <a:solidFill>
                  <a:schemeClr val="dk1"/>
                </a:solidFill>
                <a:latin typeface="Arial"/>
                <a:ea typeface="Arial"/>
                <a:cs typeface="Arial"/>
                <a:sym typeface="Arial"/>
              </a:rPr>
              <a:t>Ultimately, Alice finishes the race well ahead of Bob and wins. </a:t>
            </a:r>
            <a:endParaRPr sz="1400" b="0" i="0" u="none" strike="noStrike" cap="none">
              <a:solidFill>
                <a:srgbClr val="000000"/>
              </a:solidFill>
              <a:latin typeface="Arial"/>
              <a:ea typeface="Arial"/>
              <a:cs typeface="Arial"/>
              <a:sym typeface="Arial"/>
            </a:endParaRPr>
          </a:p>
          <a:p>
            <a:pPr marL="0" marR="0" lvl="0" indent="0" algn="l" rtl="0">
              <a:lnSpc>
                <a:spcPct val="150000"/>
              </a:lnSpc>
              <a:spcBef>
                <a:spcPts val="0"/>
              </a:spcBef>
              <a:spcAft>
                <a:spcPts val="0"/>
              </a:spcAft>
              <a:buClr>
                <a:srgbClr val="000000"/>
              </a:buClr>
              <a:buSzPts val="1600"/>
              <a:buFont typeface="Arial"/>
              <a:buNone/>
            </a:pPr>
            <a:r>
              <a:rPr lang="en-US" sz="1600" b="0" i="0" u="none" strike="noStrike" cap="none">
                <a:solidFill>
                  <a:schemeClr val="dk1"/>
                </a:solidFill>
                <a:latin typeface="Arial"/>
                <a:ea typeface="Arial"/>
                <a:cs typeface="Arial"/>
                <a:sym typeface="Arial"/>
              </a:rPr>
              <a:t>But Bob </a:t>
            </a:r>
            <a:r>
              <a:rPr lang="en-US" sz="1600" b="0" i="0" u="sng" strike="noStrike" cap="none">
                <a:solidFill>
                  <a:schemeClr val="dk1"/>
                </a:solidFill>
                <a:latin typeface="Arial"/>
                <a:ea typeface="Arial"/>
                <a:cs typeface="Arial"/>
                <a:sym typeface="Arial"/>
              </a:rPr>
              <a:t>refuses</a:t>
            </a:r>
            <a:r>
              <a:rPr lang="en-US" sz="1600" b="0" i="0" u="none" strike="noStrike" cap="none">
                <a:solidFill>
                  <a:schemeClr val="dk1"/>
                </a:solidFill>
                <a:latin typeface="Arial"/>
                <a:ea typeface="Arial"/>
                <a:cs typeface="Arial"/>
                <a:sym typeface="Arial"/>
              </a:rPr>
              <a:t> to pay out on the bet, claiming Alice must have cheated.</a:t>
            </a:r>
            <a:endParaRPr sz="1600" b="0" i="0" u="none" strike="noStrike" cap="none">
              <a:solidFill>
                <a:schemeClr val="dk1"/>
              </a:solidFill>
              <a:latin typeface="Arial"/>
              <a:ea typeface="Arial"/>
              <a:cs typeface="Arial"/>
              <a:sym typeface="Arial"/>
            </a:endParaRPr>
          </a:p>
        </p:txBody>
      </p:sp>
      <p:sp>
        <p:nvSpPr>
          <p:cNvPr id="248" name="Google Shape;248;p37"/>
          <p:cNvSpPr/>
          <p:nvPr/>
        </p:nvSpPr>
        <p:spPr>
          <a:xfrm>
            <a:off x="1421934" y="2323750"/>
            <a:ext cx="6866389" cy="1971413"/>
          </a:xfrm>
          <a:prstGeom prst="rect">
            <a:avLst/>
          </a:prstGeom>
          <a:noFill/>
          <a:ln w="9525" cap="flat" cmpd="sng">
            <a:solidFill>
              <a:srgbClr val="4A7DBA"/>
            </a:solidFill>
            <a:prstDash val="solid"/>
            <a:round/>
            <a:headEnd type="none" w="sm" len="sm"/>
            <a:tailEnd type="none" w="sm" len="sm"/>
          </a:ln>
          <a:effectLst>
            <a:outerShdw blurRad="40000" dist="23000" dir="5400000" rotWithShape="0">
              <a:srgbClr val="000000">
                <a:alpha val="34509"/>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ial"/>
              <a:ea typeface="Arial"/>
              <a:cs typeface="Arial"/>
              <a:sym typeface="Arial"/>
            </a:endParaRPr>
          </a:p>
        </p:txBody>
      </p:sp>
      <p:sp>
        <p:nvSpPr>
          <p:cNvPr id="249" name="Google Shape;249;p37"/>
          <p:cNvSpPr txBox="1"/>
          <p:nvPr/>
        </p:nvSpPr>
        <p:spPr>
          <a:xfrm>
            <a:off x="2552350" y="5437975"/>
            <a:ext cx="4605556" cy="52322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800"/>
              <a:buFont typeface="Arial"/>
              <a:buNone/>
            </a:pPr>
            <a:r>
              <a:rPr lang="en-US" sz="2800" b="0" i="0" u="none" strike="noStrike" cap="none">
                <a:solidFill>
                  <a:schemeClr val="dk1"/>
                </a:solidFill>
                <a:latin typeface="Arial"/>
                <a:ea typeface="Arial"/>
                <a:cs typeface="Arial"/>
                <a:sym typeface="Arial"/>
              </a:rPr>
              <a:t>.</a:t>
            </a:r>
            <a:endParaRPr sz="2800" b="0" i="0" u="none" strike="noStrike" cap="none">
              <a:solidFill>
                <a:schemeClr val="dk1"/>
              </a:solidFill>
              <a:latin typeface="Arial"/>
              <a:ea typeface="Arial"/>
              <a:cs typeface="Arial"/>
              <a:sym typeface="Arial"/>
            </a:endParaRPr>
          </a:p>
        </p:txBody>
      </p:sp>
      <p:sp>
        <p:nvSpPr>
          <p:cNvPr id="250" name="Google Shape;250;p37"/>
          <p:cNvSpPr txBox="1"/>
          <p:nvPr/>
        </p:nvSpPr>
        <p:spPr>
          <a:xfrm>
            <a:off x="488012" y="4560358"/>
            <a:ext cx="8440616" cy="1430520"/>
          </a:xfrm>
          <a:prstGeom prst="rect">
            <a:avLst/>
          </a:prstGeom>
          <a:noFill/>
          <a:ln>
            <a:noFill/>
          </a:ln>
        </p:spPr>
        <p:txBody>
          <a:bodyPr spcFirstLastPara="1" wrap="square" lIns="0" tIns="37450" rIns="0" bIns="0" anchor="t" anchorCtr="0">
            <a:spAutoFit/>
          </a:bodyPr>
          <a:lstStyle/>
          <a:p>
            <a:pPr marL="507365" marR="0" lvl="0" indent="-457200" algn="l" rtl="0">
              <a:lnSpc>
                <a:spcPct val="100000"/>
              </a:lnSpc>
              <a:spcBef>
                <a:spcPts val="0"/>
              </a:spcBef>
              <a:spcAft>
                <a:spcPts val="0"/>
              </a:spcAft>
              <a:buClr>
                <a:srgbClr val="3333B2"/>
              </a:buClr>
              <a:buSzPts val="1600"/>
              <a:buFont typeface="Lucida Sans"/>
              <a:buChar char="▶"/>
            </a:pPr>
            <a:r>
              <a:rPr lang="en-US" sz="2800" b="0" i="0" u="none" strike="noStrike" cap="none" dirty="0">
                <a:solidFill>
                  <a:schemeClr val="dk1"/>
                </a:solidFill>
                <a:latin typeface="Arial"/>
                <a:ea typeface="Arial"/>
                <a:cs typeface="Arial"/>
                <a:sym typeface="Arial"/>
              </a:rPr>
              <a:t>This silly example illustrates the problem with any non-smart agreement.</a:t>
            </a:r>
            <a:endParaRPr sz="1400" b="0" i="0" u="none" strike="noStrike" cap="none" dirty="0">
              <a:solidFill>
                <a:srgbClr val="000000"/>
              </a:solidFill>
              <a:latin typeface="Arial"/>
              <a:ea typeface="Arial"/>
              <a:cs typeface="Arial"/>
              <a:sym typeface="Arial"/>
            </a:endParaRPr>
          </a:p>
          <a:p>
            <a:pPr marL="793115" marR="0" lvl="1" indent="-285750" algn="l" rtl="0">
              <a:lnSpc>
                <a:spcPct val="100000"/>
              </a:lnSpc>
              <a:spcBef>
                <a:spcPts val="295"/>
              </a:spcBef>
              <a:spcAft>
                <a:spcPts val="0"/>
              </a:spcAft>
              <a:buClr>
                <a:srgbClr val="3333B2"/>
              </a:buClr>
              <a:buSzPts val="914"/>
              <a:buFont typeface="Lucida Sans"/>
              <a:buChar char="▶"/>
            </a:pPr>
            <a:r>
              <a:rPr lang="en-US" sz="1600" b="0" i="0" u="none" strike="noStrike" cap="none" dirty="0">
                <a:solidFill>
                  <a:schemeClr val="dk1"/>
                </a:solidFill>
                <a:latin typeface="Arial"/>
                <a:ea typeface="Arial"/>
                <a:cs typeface="Arial"/>
                <a:sym typeface="Arial"/>
              </a:rPr>
              <a:t>Even if the conditions of the agreement get, you must still trust another person to fulfill the agreement</a:t>
            </a:r>
            <a:endParaRPr sz="1400" b="0" i="0" u="none" strike="noStrike" cap="none" dirty="0">
              <a:solidFill>
                <a:srgbClr val="000000"/>
              </a:solidFill>
              <a:latin typeface="Arial"/>
              <a:ea typeface="Arial"/>
              <a:cs typeface="Arial"/>
              <a:sym typeface="Arial"/>
            </a:endParaRPr>
          </a:p>
        </p:txBody>
      </p:sp>
      <p:pic>
        <p:nvPicPr>
          <p:cNvPr id="251" name="Google Shape;251;p37"/>
          <p:cNvPicPr preferRelativeResize="0"/>
          <p:nvPr/>
        </p:nvPicPr>
        <p:blipFill rotWithShape="1">
          <a:blip r:embed="rId3">
            <a:alphaModFix/>
          </a:blip>
          <a:srcRect/>
          <a:stretch/>
        </p:blipFill>
        <p:spPr>
          <a:xfrm>
            <a:off x="6948361" y="2497288"/>
            <a:ext cx="1215437" cy="956916"/>
          </a:xfrm>
          <a:prstGeom prst="rect">
            <a:avLst/>
          </a:prstGeom>
          <a:noFill/>
          <a:ln>
            <a:noFill/>
          </a:ln>
        </p:spPr>
      </p:pic>
      <p:sp>
        <p:nvSpPr>
          <p:cNvPr id="2" name="Google Shape;134;p24">
            <a:extLst>
              <a:ext uri="{FF2B5EF4-FFF2-40B4-BE49-F238E27FC236}">
                <a16:creationId xmlns:a16="http://schemas.microsoft.com/office/drawing/2014/main" id="{8142B51A-17E3-A412-FDEE-A679E40B64D3}"/>
              </a:ext>
            </a:extLst>
          </p:cNvPr>
          <p:cNvSpPr txBox="1">
            <a:spLocks/>
          </p:cNvSpPr>
          <p:nvPr/>
        </p:nvSpPr>
        <p:spPr>
          <a:xfrm>
            <a:off x="0" y="0"/>
            <a:ext cx="9144000" cy="1093727"/>
          </a:xfrm>
          <a:prstGeom prst="rect">
            <a:avLst/>
          </a:prstGeom>
          <a:solidFill>
            <a:srgbClr val="A22E2E"/>
          </a:solidFill>
          <a:ln>
            <a:noFill/>
          </a:ln>
        </p:spPr>
        <p:txBody>
          <a:bodyPr spcFirstLastPara="1" vert="horz" wrap="square" lIns="91425" tIns="45700" rIns="91425" bIns="45700" rtlCol="0" anchor="ctr" anchorCtr="0">
            <a:noAutofit/>
          </a:bodyPr>
          <a:lstStyle>
            <a:lvl1pPr lvl="0" algn="l" defTabSz="685800" rtl="0" eaLnBrk="1" latinLnBrk="0" hangingPunct="1">
              <a:lnSpc>
                <a:spcPct val="100000"/>
              </a:lnSpc>
              <a:spcBef>
                <a:spcPts val="0"/>
              </a:spcBef>
              <a:spcAft>
                <a:spcPts val="0"/>
              </a:spcAft>
              <a:buSzPts val="1400"/>
              <a:buNone/>
              <a:defRPr sz="3300" kern="1200">
                <a:solidFill>
                  <a:schemeClr val="tx1"/>
                </a:solidFill>
                <a:latin typeface="+mj-lt"/>
                <a:ea typeface="+mj-ea"/>
                <a:cs typeface="+mj-cs"/>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r>
              <a:rPr lang="en-US" sz="4400" dirty="0">
                <a:solidFill>
                  <a:srgbClr val="D1D5DB"/>
                </a:solidFill>
                <a:latin typeface="Arial"/>
                <a:ea typeface="Arial"/>
                <a:cs typeface="Arial"/>
                <a:sym typeface="Arial"/>
              </a:rPr>
              <a:t>  Ethereum Smart Contracts</a:t>
            </a:r>
            <a:endParaRPr lang="en-US" sz="4400" dirty="0">
              <a:latin typeface="Arial"/>
              <a:ea typeface="Arial"/>
              <a:cs typeface="Arial"/>
              <a:sym typeface="Arial"/>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204"/>
        <p:cNvGrpSpPr/>
        <p:nvPr/>
      </p:nvGrpSpPr>
      <p:grpSpPr>
        <a:xfrm>
          <a:off x="0" y="0"/>
          <a:ext cx="0" cy="0"/>
          <a:chOff x="0" y="0"/>
          <a:chExt cx="0" cy="0"/>
        </a:xfrm>
      </p:grpSpPr>
      <p:sp>
        <p:nvSpPr>
          <p:cNvPr id="205" name="Google Shape;205;p32"/>
          <p:cNvSpPr txBox="1">
            <a:spLocks noGrp="1"/>
          </p:cNvSpPr>
          <p:nvPr>
            <p:ph type="title"/>
          </p:nvPr>
        </p:nvSpPr>
        <p:spPr>
          <a:xfrm>
            <a:off x="0" y="0"/>
            <a:ext cx="7926600" cy="1175700"/>
          </a:xfrm>
          <a:prstGeom prst="rect">
            <a:avLst/>
          </a:prstGeom>
          <a:noFill/>
          <a:ln>
            <a:noFill/>
          </a:ln>
        </p:spPr>
        <p:txBody>
          <a:bodyPr spcFirstLastPara="1" wrap="square" lIns="91425" tIns="45700" rIns="91425" bIns="45700" anchor="ctr" anchorCtr="0">
            <a:noAutofit/>
          </a:bodyPr>
          <a:lstStyle/>
          <a:p>
            <a:pPr marL="0" lvl="0" indent="0" algn="l" rtl="0">
              <a:lnSpc>
                <a:spcPct val="100000"/>
              </a:lnSpc>
              <a:spcBef>
                <a:spcPts val="0"/>
              </a:spcBef>
              <a:spcAft>
                <a:spcPts val="0"/>
              </a:spcAft>
              <a:buSzPts val="1400"/>
              <a:buNone/>
            </a:pPr>
            <a:r>
              <a:rPr lang="en-US" sz="4400">
                <a:solidFill>
                  <a:srgbClr val="D1D5DB"/>
                </a:solidFill>
                <a:latin typeface="Arial"/>
                <a:ea typeface="Arial"/>
                <a:cs typeface="Arial"/>
                <a:sym typeface="Arial"/>
              </a:rPr>
              <a:t>Smart Contract deployment</a:t>
            </a:r>
            <a:endParaRPr sz="4400">
              <a:latin typeface="Arial"/>
              <a:ea typeface="Arial"/>
              <a:cs typeface="Arial"/>
              <a:sym typeface="Arial"/>
            </a:endParaRPr>
          </a:p>
        </p:txBody>
      </p:sp>
      <p:sp>
        <p:nvSpPr>
          <p:cNvPr id="206" name="Google Shape;206;p32"/>
          <p:cNvSpPr txBox="1"/>
          <p:nvPr/>
        </p:nvSpPr>
        <p:spPr>
          <a:xfrm>
            <a:off x="351692" y="1474338"/>
            <a:ext cx="8440500" cy="253200"/>
          </a:xfrm>
          <a:prstGeom prst="rect">
            <a:avLst/>
          </a:prstGeom>
          <a:noFill/>
          <a:ln>
            <a:noFill/>
          </a:ln>
        </p:spPr>
        <p:txBody>
          <a:bodyPr spcFirstLastPara="1" wrap="square" lIns="0" tIns="37450" rIns="0" bIns="0" anchor="t" anchorCtr="0">
            <a:sp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07" name="Google Shape;207;p32"/>
          <p:cNvSpPr txBox="1"/>
          <p:nvPr/>
        </p:nvSpPr>
        <p:spPr>
          <a:xfrm>
            <a:off x="351692" y="2931514"/>
            <a:ext cx="8440500" cy="284100"/>
          </a:xfrm>
          <a:prstGeom prst="rect">
            <a:avLst/>
          </a:prstGeom>
          <a:noFill/>
          <a:ln>
            <a:noFill/>
          </a:ln>
        </p:spPr>
        <p:txBody>
          <a:bodyPr spcFirstLastPara="1" wrap="square" lIns="0" tIns="37450" rIns="0" bIns="0" anchor="t" anchorCtr="0">
            <a:spAutoFit/>
          </a:bodyPr>
          <a:lstStyle/>
          <a:p>
            <a:pPr marL="0" marR="0" lvl="0" indent="0" algn="l" rtl="0">
              <a:lnSpc>
                <a:spcPct val="100000"/>
              </a:lnSpc>
              <a:spcBef>
                <a:spcPts val="0"/>
              </a:spcBef>
              <a:spcAft>
                <a:spcPts val="0"/>
              </a:spcAft>
              <a:buClr>
                <a:srgbClr val="000000"/>
              </a:buClr>
              <a:buSzPts val="1600"/>
              <a:buFont typeface="Arial"/>
              <a:buNone/>
            </a:pPr>
            <a:endParaRPr sz="1600" b="0" i="0" u="none" strike="noStrike" cap="none">
              <a:solidFill>
                <a:schemeClr val="dk1"/>
              </a:solidFill>
              <a:latin typeface="Arial"/>
              <a:ea typeface="Arial"/>
              <a:cs typeface="Arial"/>
              <a:sym typeface="Arial"/>
            </a:endParaRPr>
          </a:p>
        </p:txBody>
      </p:sp>
      <p:pic>
        <p:nvPicPr>
          <p:cNvPr id="3" name="Picture 2">
            <a:extLst>
              <a:ext uri="{FF2B5EF4-FFF2-40B4-BE49-F238E27FC236}">
                <a16:creationId xmlns:a16="http://schemas.microsoft.com/office/drawing/2014/main" id="{25023E96-4272-7258-195B-24200E5CBCBB}"/>
              </a:ext>
            </a:extLst>
          </p:cNvPr>
          <p:cNvPicPr>
            <a:picLocks noChangeAspect="1"/>
          </p:cNvPicPr>
          <p:nvPr/>
        </p:nvPicPr>
        <p:blipFill>
          <a:blip r:embed="rId3"/>
          <a:stretch>
            <a:fillRect/>
          </a:stretch>
        </p:blipFill>
        <p:spPr>
          <a:xfrm>
            <a:off x="0" y="1232757"/>
            <a:ext cx="9144000" cy="4392486"/>
          </a:xfrm>
          <a:prstGeom prst="rect">
            <a:avLst/>
          </a:prstGeom>
        </p:spPr>
      </p:pic>
      <p:sp>
        <p:nvSpPr>
          <p:cNvPr id="4" name="Google Shape;134;p24">
            <a:extLst>
              <a:ext uri="{FF2B5EF4-FFF2-40B4-BE49-F238E27FC236}">
                <a16:creationId xmlns:a16="http://schemas.microsoft.com/office/drawing/2014/main" id="{D716C93B-2431-24C3-EEAD-DEFA21AC9D92}"/>
              </a:ext>
            </a:extLst>
          </p:cNvPr>
          <p:cNvSpPr txBox="1">
            <a:spLocks/>
          </p:cNvSpPr>
          <p:nvPr/>
        </p:nvSpPr>
        <p:spPr>
          <a:xfrm>
            <a:off x="0" y="0"/>
            <a:ext cx="9144000" cy="1093727"/>
          </a:xfrm>
          <a:prstGeom prst="rect">
            <a:avLst/>
          </a:prstGeom>
          <a:solidFill>
            <a:srgbClr val="A22E2E"/>
          </a:solidFill>
          <a:ln>
            <a:noFill/>
          </a:ln>
        </p:spPr>
        <p:txBody>
          <a:bodyPr spcFirstLastPara="1" vert="horz" wrap="square" lIns="91425" tIns="45700" rIns="91425" bIns="45700" rtlCol="0" anchor="ctr" anchorCtr="0">
            <a:noAutofit/>
          </a:bodyPr>
          <a:lstStyle>
            <a:lvl1pPr lvl="0" algn="l" defTabSz="685800" rtl="0" eaLnBrk="1" latinLnBrk="0" hangingPunct="1">
              <a:lnSpc>
                <a:spcPct val="100000"/>
              </a:lnSpc>
              <a:spcBef>
                <a:spcPts val="0"/>
              </a:spcBef>
              <a:spcAft>
                <a:spcPts val="0"/>
              </a:spcAft>
              <a:buSzPts val="1400"/>
              <a:buNone/>
              <a:defRPr sz="3300" kern="1200">
                <a:solidFill>
                  <a:schemeClr val="tx1"/>
                </a:solidFill>
                <a:latin typeface="+mj-lt"/>
                <a:ea typeface="+mj-ea"/>
                <a:cs typeface="+mj-cs"/>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r>
              <a:rPr lang="en-US" sz="4400" dirty="0">
                <a:solidFill>
                  <a:srgbClr val="D1D5DB"/>
                </a:solidFill>
                <a:latin typeface="Arial"/>
                <a:ea typeface="Arial"/>
                <a:cs typeface="Arial"/>
                <a:sym typeface="Arial"/>
              </a:rPr>
              <a:t>  Smart Contracts Deployment</a:t>
            </a:r>
            <a:endParaRPr lang="en-US" sz="4400" dirty="0">
              <a:latin typeface="Arial"/>
              <a:ea typeface="Arial"/>
              <a:cs typeface="Arial"/>
              <a:sym typeface="Arial"/>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255"/>
        <p:cNvGrpSpPr/>
        <p:nvPr/>
      </p:nvGrpSpPr>
      <p:grpSpPr>
        <a:xfrm>
          <a:off x="0" y="0"/>
          <a:ext cx="0" cy="0"/>
          <a:chOff x="0" y="0"/>
          <a:chExt cx="0" cy="0"/>
        </a:xfrm>
      </p:grpSpPr>
      <p:sp>
        <p:nvSpPr>
          <p:cNvPr id="256" name="Google Shape;256;p38"/>
          <p:cNvSpPr txBox="1">
            <a:spLocks noGrp="1"/>
          </p:cNvSpPr>
          <p:nvPr>
            <p:ph type="title"/>
          </p:nvPr>
        </p:nvSpPr>
        <p:spPr>
          <a:xfrm>
            <a:off x="178384" y="55622"/>
            <a:ext cx="7515225" cy="1143000"/>
          </a:xfrm>
          <a:prstGeom prst="rect">
            <a:avLst/>
          </a:prstGeom>
          <a:noFill/>
          <a:ln>
            <a:noFill/>
          </a:ln>
        </p:spPr>
        <p:txBody>
          <a:bodyPr spcFirstLastPara="1" wrap="square" lIns="91425" tIns="45700" rIns="91425" bIns="45700" anchor="ctr" anchorCtr="0">
            <a:noAutofit/>
          </a:bodyPr>
          <a:lstStyle/>
          <a:p>
            <a:pPr marL="0" lvl="0" indent="0" algn="l" rtl="0">
              <a:lnSpc>
                <a:spcPct val="100000"/>
              </a:lnSpc>
              <a:spcBef>
                <a:spcPts val="0"/>
              </a:spcBef>
              <a:spcAft>
                <a:spcPts val="0"/>
              </a:spcAft>
              <a:buSzPts val="1400"/>
              <a:buNone/>
            </a:pPr>
            <a:r>
              <a:rPr lang="en-US" sz="4400" b="0" i="0">
                <a:solidFill>
                  <a:srgbClr val="D1D5DB"/>
                </a:solidFill>
                <a:latin typeface="Arial"/>
                <a:ea typeface="Arial"/>
                <a:cs typeface="Arial"/>
                <a:sym typeface="Arial"/>
              </a:rPr>
              <a:t>Ethereum Smart Contracts</a:t>
            </a:r>
            <a:endParaRPr sz="4400">
              <a:latin typeface="Arial"/>
              <a:ea typeface="Arial"/>
              <a:cs typeface="Arial"/>
              <a:sym typeface="Arial"/>
            </a:endParaRPr>
          </a:p>
        </p:txBody>
      </p:sp>
      <p:sp>
        <p:nvSpPr>
          <p:cNvPr id="257" name="Google Shape;257;p38"/>
          <p:cNvSpPr txBox="1"/>
          <p:nvPr/>
        </p:nvSpPr>
        <p:spPr>
          <a:xfrm>
            <a:off x="351692" y="4106302"/>
            <a:ext cx="8440616" cy="1322783"/>
          </a:xfrm>
          <a:prstGeom prst="rect">
            <a:avLst/>
          </a:prstGeom>
          <a:noFill/>
          <a:ln>
            <a:noFill/>
          </a:ln>
        </p:spPr>
        <p:txBody>
          <a:bodyPr spcFirstLastPara="1" wrap="square" lIns="0" tIns="37450" rIns="0" bIns="0" anchor="t" anchorCtr="0">
            <a:spAutoFit/>
          </a:bodyPr>
          <a:lstStyle/>
          <a:p>
            <a:pPr marL="507365" marR="0" lvl="0" indent="-457200" algn="l" rtl="0">
              <a:lnSpc>
                <a:spcPct val="100000"/>
              </a:lnSpc>
              <a:spcBef>
                <a:spcPts val="0"/>
              </a:spcBef>
              <a:spcAft>
                <a:spcPts val="0"/>
              </a:spcAft>
              <a:buClr>
                <a:srgbClr val="3333B2"/>
              </a:buClr>
              <a:buSzPts val="1600"/>
              <a:buFont typeface="Lucida Sans"/>
              <a:buChar char="▶"/>
            </a:pPr>
            <a:r>
              <a:rPr lang="en-US" sz="2800" b="0" i="0" u="none" strike="noStrike" cap="none" dirty="0">
                <a:solidFill>
                  <a:schemeClr val="dk1"/>
                </a:solidFill>
                <a:latin typeface="Arial"/>
                <a:ea typeface="Arial"/>
                <a:cs typeface="Arial"/>
                <a:sym typeface="Arial"/>
              </a:rPr>
              <a:t>So, How can the network enforce a contract?</a:t>
            </a:r>
            <a:endParaRPr sz="1400" b="0" i="0" u="none" strike="noStrike" cap="none" dirty="0">
              <a:solidFill>
                <a:srgbClr val="000000"/>
              </a:solidFill>
              <a:latin typeface="Arial"/>
              <a:ea typeface="Arial"/>
              <a:cs typeface="Arial"/>
              <a:sym typeface="Arial"/>
            </a:endParaRPr>
          </a:p>
          <a:p>
            <a:pPr marL="793115" marR="0" lvl="1" indent="-285750" algn="l" rtl="0">
              <a:lnSpc>
                <a:spcPct val="100000"/>
              </a:lnSpc>
              <a:spcBef>
                <a:spcPts val="295"/>
              </a:spcBef>
              <a:spcAft>
                <a:spcPts val="0"/>
              </a:spcAft>
              <a:buClr>
                <a:srgbClr val="3333B2"/>
              </a:buClr>
              <a:buSzPts val="914"/>
              <a:buFont typeface="Lucida Sans"/>
              <a:buChar char="▶"/>
            </a:pPr>
            <a:r>
              <a:rPr lang="en-US" sz="1600" b="0" i="0" u="none" strike="noStrike" cap="none" dirty="0">
                <a:solidFill>
                  <a:schemeClr val="dk1"/>
                </a:solidFill>
                <a:latin typeface="Arial"/>
                <a:ea typeface="Arial"/>
                <a:cs typeface="Arial"/>
                <a:sym typeface="Arial"/>
              </a:rPr>
              <a:t>The consensus mechanism is used to enforce contracts.</a:t>
            </a:r>
            <a:endParaRPr sz="1400" b="0" i="0" u="none" strike="noStrike" cap="none" dirty="0">
              <a:solidFill>
                <a:srgbClr val="000000"/>
              </a:solidFill>
              <a:latin typeface="Arial"/>
              <a:ea typeface="Arial"/>
              <a:cs typeface="Arial"/>
              <a:sym typeface="Arial"/>
            </a:endParaRPr>
          </a:p>
          <a:p>
            <a:pPr marL="793115" marR="0" lvl="1" indent="-285750" algn="l" rtl="0">
              <a:lnSpc>
                <a:spcPct val="100000"/>
              </a:lnSpc>
              <a:spcBef>
                <a:spcPts val="295"/>
              </a:spcBef>
              <a:spcAft>
                <a:spcPts val="0"/>
              </a:spcAft>
              <a:buClr>
                <a:srgbClr val="3333B2"/>
              </a:buClr>
              <a:buSzPts val="914"/>
              <a:buFont typeface="Lucida Sans"/>
              <a:buChar char="▶"/>
            </a:pPr>
            <a:r>
              <a:rPr lang="en-US" sz="1600" b="0" i="0" u="none" strike="noStrike" cap="none" dirty="0">
                <a:solidFill>
                  <a:schemeClr val="dk1"/>
                </a:solidFill>
                <a:latin typeface="Arial"/>
                <a:ea typeface="Arial"/>
                <a:cs typeface="Arial"/>
                <a:sym typeface="Arial"/>
              </a:rPr>
              <a:t>An extensive network of mutually untrusted peers – miners - process transactions.</a:t>
            </a:r>
            <a:endParaRPr sz="1600" b="0" i="0" u="none" strike="noStrike" cap="none" dirty="0">
              <a:solidFill>
                <a:schemeClr val="dk1"/>
              </a:solidFill>
              <a:latin typeface="Arial"/>
              <a:ea typeface="Arial"/>
              <a:cs typeface="Arial"/>
              <a:sym typeface="Arial"/>
            </a:endParaRPr>
          </a:p>
          <a:p>
            <a:pPr marL="793115" marR="0" lvl="1" indent="-285750" algn="l" rtl="0">
              <a:lnSpc>
                <a:spcPct val="100000"/>
              </a:lnSpc>
              <a:spcBef>
                <a:spcPts val="295"/>
              </a:spcBef>
              <a:spcAft>
                <a:spcPts val="0"/>
              </a:spcAft>
              <a:buClr>
                <a:srgbClr val="3333B2"/>
              </a:buClr>
              <a:buSzPts val="914"/>
              <a:buFont typeface="Lucida Sans"/>
              <a:buChar char="▶"/>
            </a:pPr>
            <a:r>
              <a:rPr lang="en-US" sz="1600" b="0" i="0" u="none" strike="noStrike" cap="none" dirty="0">
                <a:solidFill>
                  <a:schemeClr val="dk1"/>
                </a:solidFill>
                <a:latin typeface="Arial"/>
                <a:ea typeface="Arial"/>
                <a:cs typeface="Arial"/>
                <a:sym typeface="Arial"/>
              </a:rPr>
              <a:t>Rationally, it is more convenient for a miner to follow the protocol than to attack it.</a:t>
            </a:r>
          </a:p>
        </p:txBody>
      </p:sp>
      <p:sp>
        <p:nvSpPr>
          <p:cNvPr id="258" name="Google Shape;258;p38"/>
          <p:cNvSpPr txBox="1"/>
          <p:nvPr/>
        </p:nvSpPr>
        <p:spPr>
          <a:xfrm>
            <a:off x="351692" y="1759945"/>
            <a:ext cx="8440616" cy="1853713"/>
          </a:xfrm>
          <a:prstGeom prst="rect">
            <a:avLst/>
          </a:prstGeom>
          <a:noFill/>
          <a:ln>
            <a:noFill/>
          </a:ln>
        </p:spPr>
        <p:txBody>
          <a:bodyPr spcFirstLastPara="1" wrap="square" lIns="0" tIns="37450" rIns="0" bIns="0" anchor="t" anchorCtr="0">
            <a:spAutoFit/>
          </a:bodyPr>
          <a:lstStyle/>
          <a:p>
            <a:pPr marL="507365" marR="0" lvl="0" indent="-457200" algn="l" rtl="0">
              <a:lnSpc>
                <a:spcPct val="100000"/>
              </a:lnSpc>
              <a:spcBef>
                <a:spcPts val="0"/>
              </a:spcBef>
              <a:spcAft>
                <a:spcPts val="0"/>
              </a:spcAft>
              <a:buClr>
                <a:srgbClr val="3333B2"/>
              </a:buClr>
              <a:buSzPts val="1600"/>
              <a:buFont typeface="Lucida Sans"/>
              <a:buChar char="▶"/>
            </a:pPr>
            <a:r>
              <a:rPr lang="en-US" sz="2800" b="0" i="0" u="none" strike="noStrike" cap="none" dirty="0">
                <a:solidFill>
                  <a:schemeClr val="dk1"/>
                </a:solidFill>
                <a:latin typeface="Arial"/>
                <a:ea typeface="Arial"/>
                <a:cs typeface="Arial"/>
                <a:sym typeface="Arial"/>
              </a:rPr>
              <a:t>Smart Contracts have an economic value.</a:t>
            </a:r>
            <a:endParaRPr sz="1400" b="0" i="0" u="none" strike="noStrike" cap="none" dirty="0">
              <a:solidFill>
                <a:srgbClr val="000000"/>
              </a:solidFill>
              <a:latin typeface="Arial"/>
              <a:ea typeface="Arial"/>
              <a:cs typeface="Arial"/>
              <a:sym typeface="Arial"/>
            </a:endParaRPr>
          </a:p>
          <a:p>
            <a:pPr marL="793115" marR="0" lvl="1" indent="-285750" algn="l" rtl="0">
              <a:lnSpc>
                <a:spcPct val="100000"/>
              </a:lnSpc>
              <a:spcBef>
                <a:spcPts val="295"/>
              </a:spcBef>
              <a:spcAft>
                <a:spcPts val="0"/>
              </a:spcAft>
              <a:buClr>
                <a:srgbClr val="3333B2"/>
              </a:buClr>
              <a:buSzPts val="914"/>
              <a:buFont typeface="Lucida Sans"/>
              <a:buChar char="▶"/>
            </a:pPr>
            <a:r>
              <a:rPr lang="en-US" sz="1600" b="0" i="0" u="none" strike="noStrike" cap="none" dirty="0">
                <a:solidFill>
                  <a:schemeClr val="dk1"/>
                </a:solidFill>
                <a:latin typeface="Arial"/>
                <a:ea typeface="Arial"/>
                <a:cs typeface="Arial"/>
                <a:sym typeface="Arial"/>
              </a:rPr>
              <a:t>Can be used to transfer equity from one user to another</a:t>
            </a:r>
            <a:endParaRPr sz="1400" b="0" i="0" u="none" strike="noStrike" cap="none" dirty="0">
              <a:solidFill>
                <a:srgbClr val="000000"/>
              </a:solidFill>
              <a:latin typeface="Arial"/>
              <a:ea typeface="Arial"/>
              <a:cs typeface="Arial"/>
              <a:sym typeface="Arial"/>
            </a:endParaRPr>
          </a:p>
          <a:p>
            <a:pPr marL="793115" marR="0" lvl="1" indent="-285750" algn="l" rtl="0">
              <a:lnSpc>
                <a:spcPct val="100000"/>
              </a:lnSpc>
              <a:spcBef>
                <a:spcPts val="295"/>
              </a:spcBef>
              <a:spcAft>
                <a:spcPts val="0"/>
              </a:spcAft>
              <a:buClr>
                <a:srgbClr val="3333B2"/>
              </a:buClr>
              <a:buSzPts val="914"/>
              <a:buFont typeface="Lucida Sans"/>
              <a:buChar char="▶"/>
            </a:pPr>
            <a:r>
              <a:rPr lang="en-US" sz="1600" b="0" i="0" u="none" strike="noStrike" cap="none" dirty="0">
                <a:solidFill>
                  <a:schemeClr val="dk1"/>
                </a:solidFill>
                <a:latin typeface="Arial"/>
                <a:ea typeface="Arial"/>
                <a:cs typeface="Arial"/>
                <a:sym typeface="Arial"/>
              </a:rPr>
              <a:t>Can enable the tokenization of assets </a:t>
            </a:r>
            <a:endParaRPr sz="1400" b="0" i="0" u="none" strike="noStrike" cap="none" dirty="0">
              <a:solidFill>
                <a:srgbClr val="000000"/>
              </a:solidFill>
              <a:latin typeface="Arial"/>
              <a:ea typeface="Arial"/>
              <a:cs typeface="Arial"/>
              <a:sym typeface="Arial"/>
            </a:endParaRPr>
          </a:p>
          <a:p>
            <a:pPr marL="793115" marR="0" lvl="1" indent="-285750" algn="l" rtl="0">
              <a:lnSpc>
                <a:spcPct val="100000"/>
              </a:lnSpc>
              <a:spcBef>
                <a:spcPts val="295"/>
              </a:spcBef>
              <a:spcAft>
                <a:spcPts val="0"/>
              </a:spcAft>
              <a:buClr>
                <a:srgbClr val="3333B2"/>
              </a:buClr>
              <a:buSzPts val="914"/>
              <a:buFont typeface="Lucida Sans"/>
              <a:buChar char="▶"/>
            </a:pPr>
            <a:r>
              <a:rPr lang="en-US" sz="1600" b="0" i="0" u="none" strike="noStrike" cap="none" dirty="0">
                <a:solidFill>
                  <a:schemeClr val="dk1"/>
                </a:solidFill>
                <a:latin typeface="Arial"/>
                <a:ea typeface="Arial"/>
                <a:cs typeface="Arial"/>
                <a:sym typeface="Arial"/>
              </a:rPr>
              <a:t>Can be used to create NFTs, which are unique digital assets that represent ownership of specific items</a:t>
            </a:r>
            <a:endParaRPr sz="1400" b="0" i="0" u="none" strike="noStrike" cap="none" dirty="0">
              <a:solidFill>
                <a:srgbClr val="000000"/>
              </a:solidFill>
              <a:latin typeface="Arial"/>
              <a:ea typeface="Arial"/>
              <a:cs typeface="Arial"/>
              <a:sym typeface="Arial"/>
            </a:endParaRPr>
          </a:p>
          <a:p>
            <a:pPr marL="793115" marR="0" lvl="1" indent="-285750" algn="l" rtl="0">
              <a:lnSpc>
                <a:spcPct val="100000"/>
              </a:lnSpc>
              <a:spcBef>
                <a:spcPts val="295"/>
              </a:spcBef>
              <a:spcAft>
                <a:spcPts val="0"/>
              </a:spcAft>
              <a:buClr>
                <a:srgbClr val="3333B2"/>
              </a:buClr>
              <a:buSzPts val="914"/>
              <a:buFont typeface="Lucida Sans"/>
              <a:buChar char="▶"/>
            </a:pPr>
            <a:r>
              <a:rPr lang="en-US" sz="1600" b="0" i="0" u="none" strike="noStrike" cap="none" dirty="0">
                <a:solidFill>
                  <a:schemeClr val="dk1"/>
                </a:solidFill>
                <a:latin typeface="Arial"/>
                <a:ea typeface="Arial"/>
                <a:cs typeface="Arial"/>
                <a:sym typeface="Arial"/>
              </a:rPr>
              <a:t>And much more!</a:t>
            </a:r>
            <a:endParaRPr sz="1400" b="0" i="0" u="none" strike="noStrike" cap="none" dirty="0">
              <a:solidFill>
                <a:srgbClr val="000000"/>
              </a:solidFill>
              <a:latin typeface="Arial"/>
              <a:ea typeface="Arial"/>
              <a:cs typeface="Arial"/>
              <a:sym typeface="Arial"/>
            </a:endParaRPr>
          </a:p>
        </p:txBody>
      </p:sp>
      <p:sp>
        <p:nvSpPr>
          <p:cNvPr id="2" name="Google Shape;134;p24">
            <a:extLst>
              <a:ext uri="{FF2B5EF4-FFF2-40B4-BE49-F238E27FC236}">
                <a16:creationId xmlns:a16="http://schemas.microsoft.com/office/drawing/2014/main" id="{D2B6B032-686A-25F6-CE9A-179EBE9FC374}"/>
              </a:ext>
            </a:extLst>
          </p:cNvPr>
          <p:cNvSpPr txBox="1">
            <a:spLocks/>
          </p:cNvSpPr>
          <p:nvPr/>
        </p:nvSpPr>
        <p:spPr>
          <a:xfrm>
            <a:off x="0" y="0"/>
            <a:ext cx="9144000" cy="1093727"/>
          </a:xfrm>
          <a:prstGeom prst="rect">
            <a:avLst/>
          </a:prstGeom>
          <a:solidFill>
            <a:srgbClr val="A22E2E"/>
          </a:solidFill>
          <a:ln>
            <a:noFill/>
          </a:ln>
        </p:spPr>
        <p:txBody>
          <a:bodyPr spcFirstLastPara="1" vert="horz" wrap="square" lIns="91425" tIns="45700" rIns="91425" bIns="45700" rtlCol="0" anchor="ctr" anchorCtr="0">
            <a:noAutofit/>
          </a:bodyPr>
          <a:lstStyle>
            <a:lvl1pPr lvl="0" algn="l" defTabSz="685800" rtl="0" eaLnBrk="1" latinLnBrk="0" hangingPunct="1">
              <a:lnSpc>
                <a:spcPct val="100000"/>
              </a:lnSpc>
              <a:spcBef>
                <a:spcPts val="0"/>
              </a:spcBef>
              <a:spcAft>
                <a:spcPts val="0"/>
              </a:spcAft>
              <a:buSzPts val="1400"/>
              <a:buNone/>
              <a:defRPr sz="3300" kern="1200">
                <a:solidFill>
                  <a:schemeClr val="tx1"/>
                </a:solidFill>
                <a:latin typeface="+mj-lt"/>
                <a:ea typeface="+mj-ea"/>
                <a:cs typeface="+mj-cs"/>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r>
              <a:rPr lang="en-US" sz="4400" dirty="0">
                <a:solidFill>
                  <a:srgbClr val="D1D5DB"/>
                </a:solidFill>
                <a:latin typeface="Arial"/>
                <a:ea typeface="Arial"/>
                <a:cs typeface="Arial"/>
                <a:sym typeface="Arial"/>
              </a:rPr>
              <a:t>  Ethereum Smart Contracts</a:t>
            </a:r>
            <a:endParaRPr lang="en-US" sz="4400" dirty="0">
              <a:latin typeface="Arial"/>
              <a:ea typeface="Arial"/>
              <a:cs typeface="Arial"/>
              <a:sym typeface="Arial"/>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255"/>
        <p:cNvGrpSpPr/>
        <p:nvPr/>
      </p:nvGrpSpPr>
      <p:grpSpPr>
        <a:xfrm>
          <a:off x="0" y="0"/>
          <a:ext cx="0" cy="0"/>
          <a:chOff x="0" y="0"/>
          <a:chExt cx="0" cy="0"/>
        </a:xfrm>
      </p:grpSpPr>
      <p:sp>
        <p:nvSpPr>
          <p:cNvPr id="256" name="Google Shape;256;p38"/>
          <p:cNvSpPr txBox="1">
            <a:spLocks noGrp="1"/>
          </p:cNvSpPr>
          <p:nvPr>
            <p:ph type="title"/>
          </p:nvPr>
        </p:nvSpPr>
        <p:spPr>
          <a:xfrm>
            <a:off x="178384" y="55622"/>
            <a:ext cx="7515225" cy="1143000"/>
          </a:xfrm>
          <a:prstGeom prst="rect">
            <a:avLst/>
          </a:prstGeom>
          <a:noFill/>
          <a:ln>
            <a:noFill/>
          </a:ln>
        </p:spPr>
        <p:txBody>
          <a:bodyPr spcFirstLastPara="1" wrap="square" lIns="91425" tIns="45700" rIns="91425" bIns="45700" anchor="ctr" anchorCtr="0">
            <a:noAutofit/>
          </a:bodyPr>
          <a:lstStyle/>
          <a:p>
            <a:pPr marL="0" lvl="0" indent="0" algn="l" rtl="0">
              <a:lnSpc>
                <a:spcPct val="100000"/>
              </a:lnSpc>
              <a:spcBef>
                <a:spcPts val="0"/>
              </a:spcBef>
              <a:spcAft>
                <a:spcPts val="0"/>
              </a:spcAft>
              <a:buSzPts val="1400"/>
              <a:buNone/>
            </a:pPr>
            <a:r>
              <a:rPr lang="en-US" sz="4400" b="0" i="0">
                <a:solidFill>
                  <a:srgbClr val="D1D5DB"/>
                </a:solidFill>
                <a:latin typeface="Arial"/>
                <a:ea typeface="Arial"/>
                <a:cs typeface="Arial"/>
                <a:sym typeface="Arial"/>
              </a:rPr>
              <a:t>Ethereum Smart Contracts</a:t>
            </a:r>
            <a:endParaRPr sz="4400">
              <a:latin typeface="Arial"/>
              <a:ea typeface="Arial"/>
              <a:cs typeface="Arial"/>
              <a:sym typeface="Arial"/>
            </a:endParaRPr>
          </a:p>
        </p:txBody>
      </p:sp>
      <p:sp>
        <p:nvSpPr>
          <p:cNvPr id="258" name="Google Shape;258;p38"/>
          <p:cNvSpPr txBox="1"/>
          <p:nvPr/>
        </p:nvSpPr>
        <p:spPr>
          <a:xfrm>
            <a:off x="506071" y="1620710"/>
            <a:ext cx="8440616" cy="1576699"/>
          </a:xfrm>
          <a:prstGeom prst="rect">
            <a:avLst/>
          </a:prstGeom>
          <a:noFill/>
          <a:ln>
            <a:noFill/>
          </a:ln>
        </p:spPr>
        <p:txBody>
          <a:bodyPr spcFirstLastPara="1" wrap="square" lIns="0" tIns="37450" rIns="0" bIns="0" anchor="t" anchorCtr="0">
            <a:spAutoFit/>
          </a:bodyPr>
          <a:lstStyle/>
          <a:p>
            <a:pPr marL="507365" marR="0" lvl="0" indent="-457200" algn="l" rtl="0">
              <a:lnSpc>
                <a:spcPct val="100000"/>
              </a:lnSpc>
              <a:spcBef>
                <a:spcPts val="0"/>
              </a:spcBef>
              <a:spcAft>
                <a:spcPts val="0"/>
              </a:spcAft>
              <a:buClr>
                <a:srgbClr val="3333B2"/>
              </a:buClr>
              <a:buSzPts val="1600"/>
              <a:buFont typeface="Lucida Sans"/>
              <a:buChar char="▶"/>
            </a:pPr>
            <a:r>
              <a:rPr lang="en-US" sz="2800" b="0" i="0" u="none" strike="noStrike" cap="none" dirty="0">
                <a:solidFill>
                  <a:schemeClr val="dk1"/>
                </a:solidFill>
                <a:latin typeface="Arial"/>
                <a:ea typeface="Arial"/>
                <a:cs typeface="Arial"/>
                <a:sym typeface="Arial"/>
              </a:rPr>
              <a:t>GHOST Protocol</a:t>
            </a:r>
            <a:endParaRPr lang="en-IL" sz="1400" b="0" i="0" u="none" strike="noStrike" cap="none" dirty="0">
              <a:solidFill>
                <a:srgbClr val="000000"/>
              </a:solidFill>
              <a:latin typeface="Arial"/>
              <a:ea typeface="Arial"/>
              <a:cs typeface="Arial"/>
              <a:sym typeface="Arial"/>
            </a:endParaRPr>
          </a:p>
          <a:p>
            <a:pPr marL="507365" marR="0" lvl="1" algn="l" rtl="0">
              <a:lnSpc>
                <a:spcPct val="100000"/>
              </a:lnSpc>
              <a:spcBef>
                <a:spcPts val="295"/>
              </a:spcBef>
              <a:spcAft>
                <a:spcPts val="0"/>
              </a:spcAft>
              <a:buClr>
                <a:srgbClr val="3333B2"/>
              </a:buClr>
              <a:buSzPts val="914"/>
            </a:pPr>
            <a:endParaRPr lang="en-IL" sz="1400" b="0" i="0" u="none" strike="noStrike" cap="none" dirty="0">
              <a:solidFill>
                <a:srgbClr val="000000"/>
              </a:solidFill>
              <a:latin typeface="Arial"/>
              <a:ea typeface="Arial"/>
              <a:cs typeface="Arial"/>
              <a:sym typeface="Arial"/>
            </a:endParaRPr>
          </a:p>
          <a:p>
            <a:pPr marL="793115" marR="0" lvl="1" indent="-285750" algn="l" rtl="0">
              <a:lnSpc>
                <a:spcPct val="100000"/>
              </a:lnSpc>
              <a:spcBef>
                <a:spcPts val="295"/>
              </a:spcBef>
              <a:spcAft>
                <a:spcPts val="0"/>
              </a:spcAft>
              <a:buClr>
                <a:srgbClr val="3333B2"/>
              </a:buClr>
              <a:buSzPts val="914"/>
              <a:buFont typeface="Lucida Sans"/>
              <a:buChar char="▶"/>
            </a:pPr>
            <a:r>
              <a:rPr lang="en-US" sz="1600" b="0" i="0" u="none" strike="noStrike" cap="none" dirty="0">
                <a:solidFill>
                  <a:schemeClr val="dk1"/>
                </a:solidFill>
                <a:latin typeface="Arial"/>
                <a:ea typeface="Arial"/>
                <a:cs typeface="Arial"/>
                <a:sym typeface="Arial"/>
              </a:rPr>
              <a:t>Blocks are mined every 12 seconds.</a:t>
            </a:r>
            <a:endParaRPr sz="1400" b="0" i="0" u="none" strike="noStrike" cap="none" dirty="0">
              <a:solidFill>
                <a:srgbClr val="000000"/>
              </a:solidFill>
              <a:latin typeface="Arial"/>
              <a:ea typeface="Arial"/>
              <a:cs typeface="Arial"/>
              <a:sym typeface="Arial"/>
            </a:endParaRPr>
          </a:p>
          <a:p>
            <a:pPr marL="793115" marR="0" lvl="1" indent="-285750" algn="l" rtl="0">
              <a:lnSpc>
                <a:spcPct val="100000"/>
              </a:lnSpc>
              <a:spcBef>
                <a:spcPts val="295"/>
              </a:spcBef>
              <a:spcAft>
                <a:spcPts val="0"/>
              </a:spcAft>
              <a:buClr>
                <a:srgbClr val="3333B2"/>
              </a:buClr>
              <a:buSzPts val="914"/>
              <a:buFont typeface="Lucida Sans"/>
              <a:buChar char="▶"/>
            </a:pPr>
            <a:r>
              <a:rPr lang="en-US" sz="1600" b="0" i="0" u="none" strike="noStrike" cap="none" dirty="0">
                <a:solidFill>
                  <a:schemeClr val="dk1"/>
                </a:solidFill>
                <a:latin typeface="Arial"/>
                <a:ea typeface="Arial"/>
                <a:cs typeface="Arial"/>
                <a:sym typeface="Arial"/>
              </a:rPr>
              <a:t>Short time intervals in Ethereum could harm the network.</a:t>
            </a:r>
          </a:p>
          <a:p>
            <a:pPr marL="793115" marR="0" lvl="1" indent="-285750" algn="l" rtl="0">
              <a:lnSpc>
                <a:spcPct val="100000"/>
              </a:lnSpc>
              <a:spcBef>
                <a:spcPts val="295"/>
              </a:spcBef>
              <a:spcAft>
                <a:spcPts val="0"/>
              </a:spcAft>
              <a:buClr>
                <a:srgbClr val="3333B2"/>
              </a:buClr>
              <a:buSzPts val="914"/>
              <a:buFont typeface="Lucida Sans"/>
              <a:buChar char="▶"/>
            </a:pPr>
            <a:r>
              <a:rPr lang="en-US" sz="1600" dirty="0">
                <a:solidFill>
                  <a:schemeClr val="dk1"/>
                </a:solidFill>
                <a:latin typeface="Arial"/>
                <a:ea typeface="Arial"/>
                <a:cs typeface="Arial"/>
                <a:sym typeface="Arial"/>
              </a:rPr>
              <a:t>The heaviest chain is selected rather than the longest one.</a:t>
            </a:r>
            <a:endParaRPr sz="1400" b="0" i="0" u="none" strike="noStrike" cap="none" dirty="0">
              <a:solidFill>
                <a:srgbClr val="000000"/>
              </a:solidFill>
              <a:latin typeface="Arial"/>
              <a:ea typeface="Arial"/>
              <a:cs typeface="Arial"/>
              <a:sym typeface="Arial"/>
            </a:endParaRPr>
          </a:p>
        </p:txBody>
      </p:sp>
      <p:sp>
        <p:nvSpPr>
          <p:cNvPr id="2" name="Google Shape;134;p24">
            <a:extLst>
              <a:ext uri="{FF2B5EF4-FFF2-40B4-BE49-F238E27FC236}">
                <a16:creationId xmlns:a16="http://schemas.microsoft.com/office/drawing/2014/main" id="{D2B6B032-686A-25F6-CE9A-179EBE9FC374}"/>
              </a:ext>
            </a:extLst>
          </p:cNvPr>
          <p:cNvSpPr txBox="1">
            <a:spLocks/>
          </p:cNvSpPr>
          <p:nvPr/>
        </p:nvSpPr>
        <p:spPr>
          <a:xfrm>
            <a:off x="0" y="0"/>
            <a:ext cx="9144000" cy="1093727"/>
          </a:xfrm>
          <a:prstGeom prst="rect">
            <a:avLst/>
          </a:prstGeom>
          <a:solidFill>
            <a:srgbClr val="A22E2E"/>
          </a:solidFill>
          <a:ln>
            <a:noFill/>
          </a:ln>
        </p:spPr>
        <p:txBody>
          <a:bodyPr spcFirstLastPara="1" vert="horz" wrap="square" lIns="91425" tIns="45700" rIns="91425" bIns="45700" rtlCol="0" anchor="ctr" anchorCtr="0">
            <a:noAutofit/>
          </a:bodyPr>
          <a:lstStyle>
            <a:lvl1pPr lvl="0" algn="l" defTabSz="685800" rtl="0" eaLnBrk="1" latinLnBrk="0" hangingPunct="1">
              <a:lnSpc>
                <a:spcPct val="100000"/>
              </a:lnSpc>
              <a:spcBef>
                <a:spcPts val="0"/>
              </a:spcBef>
              <a:spcAft>
                <a:spcPts val="0"/>
              </a:spcAft>
              <a:buSzPts val="1400"/>
              <a:buNone/>
              <a:defRPr sz="3300" kern="1200">
                <a:solidFill>
                  <a:schemeClr val="tx1"/>
                </a:solidFill>
                <a:latin typeface="+mj-lt"/>
                <a:ea typeface="+mj-ea"/>
                <a:cs typeface="+mj-cs"/>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r>
              <a:rPr lang="en-US" sz="4400" dirty="0">
                <a:solidFill>
                  <a:srgbClr val="D1D5DB"/>
                </a:solidFill>
                <a:latin typeface="Arial"/>
                <a:ea typeface="Arial"/>
                <a:cs typeface="Arial"/>
                <a:sym typeface="Arial"/>
              </a:rPr>
              <a:t>  Ethereum Smart Contracts</a:t>
            </a:r>
            <a:endParaRPr lang="en-US" sz="4400" dirty="0">
              <a:latin typeface="Arial"/>
              <a:ea typeface="Arial"/>
              <a:cs typeface="Arial"/>
              <a:sym typeface="Arial"/>
            </a:endParaRPr>
          </a:p>
        </p:txBody>
      </p:sp>
      <p:pic>
        <p:nvPicPr>
          <p:cNvPr id="4" name="Picture 3" descr="Diagram, schematic&#10;&#10;Description automatically generated">
            <a:extLst>
              <a:ext uri="{FF2B5EF4-FFF2-40B4-BE49-F238E27FC236}">
                <a16:creationId xmlns:a16="http://schemas.microsoft.com/office/drawing/2014/main" id="{B816B63C-A922-B1A3-CCF9-BFB999B9B4E2}"/>
              </a:ext>
            </a:extLst>
          </p:cNvPr>
          <p:cNvPicPr>
            <a:picLocks noChangeAspect="1"/>
          </p:cNvPicPr>
          <p:nvPr/>
        </p:nvPicPr>
        <p:blipFill>
          <a:blip r:embed="rId3"/>
          <a:stretch>
            <a:fillRect/>
          </a:stretch>
        </p:blipFill>
        <p:spPr>
          <a:xfrm>
            <a:off x="1488374" y="3676038"/>
            <a:ext cx="5300353" cy="2509598"/>
          </a:xfrm>
          <a:prstGeom prst="rect">
            <a:avLst/>
          </a:prstGeom>
        </p:spPr>
      </p:pic>
      <p:sp>
        <p:nvSpPr>
          <p:cNvPr id="3" name="Google Shape;248;p37">
            <a:extLst>
              <a:ext uri="{FF2B5EF4-FFF2-40B4-BE49-F238E27FC236}">
                <a16:creationId xmlns:a16="http://schemas.microsoft.com/office/drawing/2014/main" id="{3B86905F-463D-ABF6-130E-C2D32BE5C8EC}"/>
              </a:ext>
            </a:extLst>
          </p:cNvPr>
          <p:cNvSpPr/>
          <p:nvPr/>
        </p:nvSpPr>
        <p:spPr>
          <a:xfrm>
            <a:off x="1488374" y="3619497"/>
            <a:ext cx="5430982" cy="2644239"/>
          </a:xfrm>
          <a:prstGeom prst="rect">
            <a:avLst/>
          </a:prstGeom>
          <a:noFill/>
          <a:ln w="9525" cap="flat" cmpd="sng">
            <a:solidFill>
              <a:srgbClr val="4A7DBA"/>
            </a:solidFill>
            <a:prstDash val="solid"/>
            <a:round/>
            <a:headEnd type="none" w="sm" len="sm"/>
            <a:tailEnd type="none" w="sm" len="sm"/>
          </a:ln>
          <a:effectLst>
            <a:outerShdw blurRad="40000" dist="23000" dir="5400000" rotWithShape="0">
              <a:srgbClr val="000000">
                <a:alpha val="34509"/>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ial"/>
              <a:ea typeface="Arial"/>
              <a:cs typeface="Arial"/>
              <a:sym typeface="Arial"/>
            </a:endParaRPr>
          </a:p>
        </p:txBody>
      </p:sp>
    </p:spTree>
    <p:extLst>
      <p:ext uri="{BB962C8B-B14F-4D97-AF65-F5344CB8AC3E}">
        <p14:creationId xmlns:p14="http://schemas.microsoft.com/office/powerpoint/2010/main" val="391473984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262"/>
        <p:cNvGrpSpPr/>
        <p:nvPr/>
      </p:nvGrpSpPr>
      <p:grpSpPr>
        <a:xfrm>
          <a:off x="0" y="0"/>
          <a:ext cx="0" cy="0"/>
          <a:chOff x="0" y="0"/>
          <a:chExt cx="0" cy="0"/>
        </a:xfrm>
      </p:grpSpPr>
      <p:sp>
        <p:nvSpPr>
          <p:cNvPr id="263" name="Google Shape;263;p39"/>
          <p:cNvSpPr txBox="1">
            <a:spLocks noGrp="1"/>
          </p:cNvSpPr>
          <p:nvPr>
            <p:ph type="title"/>
          </p:nvPr>
        </p:nvSpPr>
        <p:spPr>
          <a:xfrm>
            <a:off x="178384" y="55622"/>
            <a:ext cx="7515225" cy="1143000"/>
          </a:xfrm>
          <a:prstGeom prst="rect">
            <a:avLst/>
          </a:prstGeom>
          <a:noFill/>
          <a:ln>
            <a:noFill/>
          </a:ln>
        </p:spPr>
        <p:txBody>
          <a:bodyPr spcFirstLastPara="1" wrap="square" lIns="91425" tIns="45700" rIns="91425" bIns="45700" anchor="ctr" anchorCtr="0">
            <a:noAutofit/>
          </a:bodyPr>
          <a:lstStyle/>
          <a:p>
            <a:pPr marL="0" lvl="0" indent="0" algn="l" rtl="0">
              <a:lnSpc>
                <a:spcPct val="100000"/>
              </a:lnSpc>
              <a:spcBef>
                <a:spcPts val="0"/>
              </a:spcBef>
              <a:spcAft>
                <a:spcPts val="0"/>
              </a:spcAft>
              <a:buSzPts val="1400"/>
              <a:buNone/>
            </a:pPr>
            <a:r>
              <a:rPr lang="en-US" sz="4400" b="0" i="0" dirty="0">
                <a:solidFill>
                  <a:srgbClr val="D1D5DB"/>
                </a:solidFill>
                <a:latin typeface="Arial"/>
                <a:ea typeface="Arial"/>
                <a:cs typeface="Arial"/>
                <a:sym typeface="Arial"/>
              </a:rPr>
              <a:t>Ethereum Smart Contracts</a:t>
            </a:r>
            <a:endParaRPr sz="4400" dirty="0">
              <a:latin typeface="Arial"/>
              <a:ea typeface="Arial"/>
              <a:cs typeface="Arial"/>
              <a:sym typeface="Arial"/>
            </a:endParaRPr>
          </a:p>
        </p:txBody>
      </p:sp>
      <p:sp>
        <p:nvSpPr>
          <p:cNvPr id="264" name="Google Shape;264;p39"/>
          <p:cNvSpPr txBox="1"/>
          <p:nvPr/>
        </p:nvSpPr>
        <p:spPr>
          <a:xfrm>
            <a:off x="351692" y="4133012"/>
            <a:ext cx="8440616" cy="1607491"/>
          </a:xfrm>
          <a:prstGeom prst="rect">
            <a:avLst/>
          </a:prstGeom>
          <a:noFill/>
          <a:ln>
            <a:noFill/>
          </a:ln>
        </p:spPr>
        <p:txBody>
          <a:bodyPr spcFirstLastPara="1" wrap="square" lIns="0" tIns="37450" rIns="0" bIns="0" anchor="t" anchorCtr="0">
            <a:spAutoFit/>
          </a:bodyPr>
          <a:lstStyle/>
          <a:p>
            <a:pPr marL="507365" marR="0" lvl="0" indent="-457200" algn="l" rtl="0">
              <a:lnSpc>
                <a:spcPct val="100000"/>
              </a:lnSpc>
              <a:spcBef>
                <a:spcPts val="0"/>
              </a:spcBef>
              <a:spcAft>
                <a:spcPts val="0"/>
              </a:spcAft>
              <a:buClr>
                <a:srgbClr val="3333B2"/>
              </a:buClr>
              <a:buSzPts val="1600"/>
              <a:buFont typeface="Lucida Sans"/>
              <a:buChar char="▶"/>
            </a:pPr>
            <a:r>
              <a:rPr lang="en-US" sz="2800" b="0" i="0" u="none" strike="noStrike" cap="none" dirty="0">
                <a:solidFill>
                  <a:schemeClr val="dk1"/>
                </a:solidFill>
                <a:latin typeface="Arial"/>
                <a:ea typeface="Arial"/>
                <a:cs typeface="Arial"/>
                <a:sym typeface="Arial"/>
              </a:rPr>
              <a:t>But! executing a contract requires a fee</a:t>
            </a:r>
            <a:endParaRPr sz="1400" b="0" i="0" u="none" strike="noStrike" cap="none" dirty="0">
              <a:solidFill>
                <a:srgbClr val="000000"/>
              </a:solidFill>
              <a:latin typeface="Arial"/>
              <a:ea typeface="Arial"/>
              <a:cs typeface="Arial"/>
              <a:sym typeface="Arial"/>
            </a:endParaRPr>
          </a:p>
          <a:p>
            <a:pPr marL="793115" marR="0" lvl="1" indent="-285750" algn="l" rtl="0">
              <a:lnSpc>
                <a:spcPct val="100000"/>
              </a:lnSpc>
              <a:spcBef>
                <a:spcPts val="295"/>
              </a:spcBef>
              <a:spcAft>
                <a:spcPts val="0"/>
              </a:spcAft>
              <a:buClr>
                <a:srgbClr val="3333B2"/>
              </a:buClr>
              <a:buSzPts val="914"/>
              <a:buFont typeface="Lucida Sans"/>
              <a:buChar char="▶"/>
            </a:pPr>
            <a:r>
              <a:rPr lang="en-US" sz="1600" b="0" i="0" u="none" strike="noStrike" cap="none" dirty="0">
                <a:solidFill>
                  <a:schemeClr val="dk1"/>
                </a:solidFill>
                <a:latin typeface="Arial"/>
                <a:ea typeface="Arial"/>
                <a:cs typeface="Arial"/>
                <a:sym typeface="Arial"/>
              </a:rPr>
              <a:t>To make the consensus work, miners receive economic incentives (execution fees)</a:t>
            </a:r>
            <a:endParaRPr sz="1400" b="0" i="0" u="none" strike="noStrike" cap="none" dirty="0">
              <a:solidFill>
                <a:srgbClr val="000000"/>
              </a:solidFill>
              <a:latin typeface="Arial"/>
              <a:ea typeface="Arial"/>
              <a:cs typeface="Arial"/>
              <a:sym typeface="Arial"/>
            </a:endParaRPr>
          </a:p>
          <a:p>
            <a:pPr marL="793115" marR="0" lvl="1" indent="-285750" algn="l" rtl="0">
              <a:lnSpc>
                <a:spcPct val="100000"/>
              </a:lnSpc>
              <a:spcBef>
                <a:spcPts val="295"/>
              </a:spcBef>
              <a:spcAft>
                <a:spcPts val="0"/>
              </a:spcAft>
              <a:buClr>
                <a:srgbClr val="3333B2"/>
              </a:buClr>
              <a:buSzPts val="914"/>
              <a:buFont typeface="Lucida Sans"/>
              <a:buChar char="▶"/>
            </a:pPr>
            <a:r>
              <a:rPr lang="en-US" sz="1600" b="0" i="0" u="none" strike="noStrike" cap="none" dirty="0">
                <a:solidFill>
                  <a:schemeClr val="dk1"/>
                </a:solidFill>
                <a:latin typeface="Arial"/>
                <a:ea typeface="Arial"/>
                <a:cs typeface="Arial"/>
                <a:sym typeface="Arial"/>
              </a:rPr>
              <a:t>Execution fees are defined in terms of gas and gas price.</a:t>
            </a:r>
            <a:endParaRPr sz="1600" b="0" i="0" u="none" strike="noStrike" cap="none" dirty="0">
              <a:solidFill>
                <a:schemeClr val="dk1"/>
              </a:solidFill>
              <a:latin typeface="Arial"/>
              <a:ea typeface="Arial"/>
              <a:cs typeface="Arial"/>
              <a:sym typeface="Arial"/>
            </a:endParaRPr>
          </a:p>
          <a:p>
            <a:pPr marL="793115" marR="0" lvl="1" indent="-285750" algn="l" rtl="0">
              <a:lnSpc>
                <a:spcPct val="100000"/>
              </a:lnSpc>
              <a:spcBef>
                <a:spcPts val="295"/>
              </a:spcBef>
              <a:spcAft>
                <a:spcPts val="0"/>
              </a:spcAft>
              <a:buClr>
                <a:srgbClr val="3333B2"/>
              </a:buClr>
              <a:buSzPts val="914"/>
              <a:buFont typeface="Lucida Sans"/>
              <a:buChar char="▶"/>
            </a:pPr>
            <a:r>
              <a:rPr lang="en-US" sz="1600" b="0" i="0" u="none" strike="noStrike" cap="none" dirty="0">
                <a:solidFill>
                  <a:schemeClr val="dk1"/>
                </a:solidFill>
                <a:latin typeface="Arial"/>
                <a:ea typeface="Arial"/>
                <a:cs typeface="Arial"/>
                <a:sym typeface="Arial"/>
              </a:rPr>
              <a:t>The overall fee depends on the whole sequence of operations executed.</a:t>
            </a:r>
            <a:endParaRPr sz="1400" b="0" i="0" u="none" strike="noStrike" cap="none" dirty="0">
              <a:solidFill>
                <a:srgbClr val="000000"/>
              </a:solidFill>
              <a:latin typeface="Arial"/>
              <a:ea typeface="Arial"/>
              <a:cs typeface="Arial"/>
              <a:sym typeface="Arial"/>
            </a:endParaRPr>
          </a:p>
          <a:p>
            <a:pPr marL="793115" marR="0" lvl="1" indent="-285750" algn="l" rtl="0">
              <a:lnSpc>
                <a:spcPct val="100000"/>
              </a:lnSpc>
              <a:spcBef>
                <a:spcPts val="295"/>
              </a:spcBef>
              <a:spcAft>
                <a:spcPts val="0"/>
              </a:spcAft>
              <a:buClr>
                <a:srgbClr val="3333B2"/>
              </a:buClr>
              <a:buSzPts val="914"/>
              <a:buFont typeface="Lucida Sans"/>
              <a:buChar char="▶"/>
            </a:pPr>
            <a:r>
              <a:rPr lang="en-US" sz="1600" b="0" i="0" u="none" strike="noStrike" cap="none" dirty="0">
                <a:solidFill>
                  <a:schemeClr val="dk1"/>
                </a:solidFill>
                <a:latin typeface="Arial"/>
                <a:ea typeface="Arial"/>
                <a:cs typeface="Arial"/>
                <a:sym typeface="Arial"/>
              </a:rPr>
              <a:t>These fees bound the execution steps of a transaction (prevention DOS attacks)</a:t>
            </a:r>
            <a:endParaRPr sz="1400" b="0" i="0" u="none" strike="noStrike" cap="none" dirty="0">
              <a:solidFill>
                <a:srgbClr val="000000"/>
              </a:solidFill>
              <a:latin typeface="Arial"/>
              <a:ea typeface="Arial"/>
              <a:cs typeface="Arial"/>
              <a:sym typeface="Arial"/>
            </a:endParaRPr>
          </a:p>
        </p:txBody>
      </p:sp>
      <p:sp>
        <p:nvSpPr>
          <p:cNvPr id="265" name="Google Shape;265;p39"/>
          <p:cNvSpPr txBox="1"/>
          <p:nvPr/>
        </p:nvSpPr>
        <p:spPr>
          <a:xfrm>
            <a:off x="351692" y="1469809"/>
            <a:ext cx="8440616" cy="753396"/>
          </a:xfrm>
          <a:prstGeom prst="rect">
            <a:avLst/>
          </a:prstGeom>
          <a:noFill/>
          <a:ln>
            <a:noFill/>
          </a:ln>
        </p:spPr>
        <p:txBody>
          <a:bodyPr spcFirstLastPara="1" wrap="square" lIns="0" tIns="37450" rIns="0" bIns="0" anchor="t" anchorCtr="0">
            <a:spAutoFit/>
          </a:bodyPr>
          <a:lstStyle/>
          <a:p>
            <a:pPr marL="507365" marR="0" lvl="0" indent="-457200" algn="l" rtl="0">
              <a:lnSpc>
                <a:spcPct val="100000"/>
              </a:lnSpc>
              <a:spcBef>
                <a:spcPts val="0"/>
              </a:spcBef>
              <a:spcAft>
                <a:spcPts val="0"/>
              </a:spcAft>
              <a:buClr>
                <a:srgbClr val="3333B2"/>
              </a:buClr>
              <a:buSzPts val="1600"/>
              <a:buFont typeface="Lucida Sans"/>
              <a:buChar char="▶"/>
            </a:pPr>
            <a:r>
              <a:rPr lang="en-US" sz="2800" b="0" i="0" u="none" strike="noStrike" cap="none" dirty="0">
                <a:solidFill>
                  <a:schemeClr val="dk1"/>
                </a:solidFill>
                <a:latin typeface="Arial"/>
                <a:ea typeface="Arial"/>
                <a:cs typeface="Arial"/>
                <a:sym typeface="Arial"/>
              </a:rPr>
              <a:t>How can a user interact with a contract?</a:t>
            </a:r>
            <a:endParaRPr sz="1400" b="0" i="0" u="none" strike="noStrike" cap="none" dirty="0">
              <a:solidFill>
                <a:srgbClr val="000000"/>
              </a:solidFill>
              <a:latin typeface="Arial"/>
              <a:ea typeface="Arial"/>
              <a:cs typeface="Arial"/>
              <a:sym typeface="Arial"/>
            </a:endParaRPr>
          </a:p>
          <a:p>
            <a:pPr marL="793115" marR="0" lvl="1" indent="-285750" algn="l" rtl="0">
              <a:lnSpc>
                <a:spcPct val="100000"/>
              </a:lnSpc>
              <a:spcBef>
                <a:spcPts val="295"/>
              </a:spcBef>
              <a:spcAft>
                <a:spcPts val="0"/>
              </a:spcAft>
              <a:buClr>
                <a:srgbClr val="3333B2"/>
              </a:buClr>
              <a:buSzPts val="914"/>
              <a:buFont typeface="Lucida Sans"/>
              <a:buChar char="▶"/>
            </a:pPr>
            <a:r>
              <a:rPr lang="en-US" sz="1600" b="0" i="0" u="none" strike="noStrike" cap="none" dirty="0">
                <a:solidFill>
                  <a:schemeClr val="dk1"/>
                </a:solidFill>
                <a:latin typeface="Arial"/>
                <a:ea typeface="Arial"/>
                <a:cs typeface="Arial"/>
                <a:sym typeface="Arial"/>
              </a:rPr>
              <a:t>User sends </a:t>
            </a:r>
            <a:r>
              <a:rPr lang="en-US" sz="1600" b="0" i="0" u="sng" strike="noStrike" cap="none" dirty="0">
                <a:solidFill>
                  <a:schemeClr val="dk1"/>
                </a:solidFill>
                <a:latin typeface="Arial"/>
                <a:ea typeface="Arial"/>
                <a:cs typeface="Arial"/>
                <a:sym typeface="Arial"/>
              </a:rPr>
              <a:t>transactions</a:t>
            </a:r>
            <a:r>
              <a:rPr lang="en-US" sz="1600" b="0" i="0" u="none" strike="noStrike" cap="none" dirty="0">
                <a:solidFill>
                  <a:schemeClr val="dk1"/>
                </a:solidFill>
                <a:latin typeface="Arial"/>
                <a:ea typeface="Arial"/>
                <a:cs typeface="Arial"/>
                <a:sym typeface="Arial"/>
              </a:rPr>
              <a:t> to the Ethereum network to</a:t>
            </a:r>
            <a:endParaRPr sz="1400" b="0" i="0" u="none" strike="noStrike" cap="none" dirty="0">
              <a:solidFill>
                <a:srgbClr val="000000"/>
              </a:solidFill>
              <a:latin typeface="Arial"/>
              <a:ea typeface="Arial"/>
              <a:cs typeface="Arial"/>
              <a:sym typeface="Arial"/>
            </a:endParaRPr>
          </a:p>
        </p:txBody>
      </p:sp>
      <p:sp>
        <p:nvSpPr>
          <p:cNvPr id="2" name="Google Shape;134;p24">
            <a:extLst>
              <a:ext uri="{FF2B5EF4-FFF2-40B4-BE49-F238E27FC236}">
                <a16:creationId xmlns:a16="http://schemas.microsoft.com/office/drawing/2014/main" id="{9CCDA3B0-E785-39C0-1107-79E7B4E39C5B}"/>
              </a:ext>
            </a:extLst>
          </p:cNvPr>
          <p:cNvSpPr txBox="1">
            <a:spLocks/>
          </p:cNvSpPr>
          <p:nvPr/>
        </p:nvSpPr>
        <p:spPr>
          <a:xfrm>
            <a:off x="0" y="0"/>
            <a:ext cx="9144000" cy="1093727"/>
          </a:xfrm>
          <a:prstGeom prst="rect">
            <a:avLst/>
          </a:prstGeom>
          <a:solidFill>
            <a:srgbClr val="A22E2E"/>
          </a:solidFill>
          <a:ln>
            <a:noFill/>
          </a:ln>
        </p:spPr>
        <p:txBody>
          <a:bodyPr spcFirstLastPara="1" vert="horz" wrap="square" lIns="91425" tIns="45700" rIns="91425" bIns="45700" rtlCol="0" anchor="ctr" anchorCtr="0">
            <a:noAutofit/>
          </a:bodyPr>
          <a:lstStyle>
            <a:lvl1pPr lvl="0" algn="l" defTabSz="685800" rtl="0" eaLnBrk="1" latinLnBrk="0" hangingPunct="1">
              <a:lnSpc>
                <a:spcPct val="100000"/>
              </a:lnSpc>
              <a:spcBef>
                <a:spcPts val="0"/>
              </a:spcBef>
              <a:spcAft>
                <a:spcPts val="0"/>
              </a:spcAft>
              <a:buSzPts val="1400"/>
              <a:buNone/>
              <a:defRPr sz="3300" kern="1200">
                <a:solidFill>
                  <a:schemeClr val="tx1"/>
                </a:solidFill>
                <a:latin typeface="+mj-lt"/>
                <a:ea typeface="+mj-ea"/>
                <a:cs typeface="+mj-cs"/>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r>
              <a:rPr lang="en-US" sz="4400" dirty="0">
                <a:solidFill>
                  <a:srgbClr val="D1D5DB"/>
                </a:solidFill>
                <a:latin typeface="Arial"/>
                <a:ea typeface="Arial"/>
                <a:cs typeface="Arial"/>
                <a:sym typeface="Arial"/>
              </a:rPr>
              <a:t>  Ethereum Smart Contracts</a:t>
            </a:r>
            <a:endParaRPr lang="en-US" sz="4400" dirty="0">
              <a:latin typeface="Arial"/>
              <a:ea typeface="Arial"/>
              <a:cs typeface="Arial"/>
              <a:sym typeface="Arial"/>
            </a:endParaRPr>
          </a:p>
        </p:txBody>
      </p:sp>
      <p:grpSp>
        <p:nvGrpSpPr>
          <p:cNvPr id="25" name="Group 24">
            <a:extLst>
              <a:ext uri="{FF2B5EF4-FFF2-40B4-BE49-F238E27FC236}">
                <a16:creationId xmlns:a16="http://schemas.microsoft.com/office/drawing/2014/main" id="{4C999083-AEE2-2CD4-80EC-E98DE55BFC44}"/>
              </a:ext>
            </a:extLst>
          </p:cNvPr>
          <p:cNvGrpSpPr/>
          <p:nvPr/>
        </p:nvGrpSpPr>
        <p:grpSpPr>
          <a:xfrm>
            <a:off x="860465" y="2599287"/>
            <a:ext cx="7684472" cy="1296412"/>
            <a:chOff x="956938" y="3528116"/>
            <a:chExt cx="7684472" cy="1296412"/>
          </a:xfrm>
        </p:grpSpPr>
        <p:pic>
          <p:nvPicPr>
            <p:cNvPr id="17" name="Picture 16" descr="Shape&#10;&#10;Description automatically generated with low confidence">
              <a:extLst>
                <a:ext uri="{FF2B5EF4-FFF2-40B4-BE49-F238E27FC236}">
                  <a16:creationId xmlns:a16="http://schemas.microsoft.com/office/drawing/2014/main" id="{E2CD71A8-37BF-568C-33C1-F07CDF2B5011}"/>
                </a:ext>
              </a:extLst>
            </p:cNvPr>
            <p:cNvPicPr>
              <a:picLocks noChangeAspect="1"/>
            </p:cNvPicPr>
            <p:nvPr/>
          </p:nvPicPr>
          <p:blipFill>
            <a:blip r:embed="rId3"/>
            <a:stretch>
              <a:fillRect/>
            </a:stretch>
          </p:blipFill>
          <p:spPr>
            <a:xfrm>
              <a:off x="1743527" y="3562339"/>
              <a:ext cx="562728" cy="562728"/>
            </a:xfrm>
            <a:prstGeom prst="rect">
              <a:avLst/>
            </a:prstGeom>
          </p:spPr>
        </p:pic>
        <p:sp>
          <p:nvSpPr>
            <p:cNvPr id="18" name="TextBox 17">
              <a:extLst>
                <a:ext uri="{FF2B5EF4-FFF2-40B4-BE49-F238E27FC236}">
                  <a16:creationId xmlns:a16="http://schemas.microsoft.com/office/drawing/2014/main" id="{53D240AC-E4AC-C1E6-407E-5E6482B2CE94}"/>
                </a:ext>
              </a:extLst>
            </p:cNvPr>
            <p:cNvSpPr txBox="1"/>
            <p:nvPr/>
          </p:nvSpPr>
          <p:spPr>
            <a:xfrm>
              <a:off x="956938" y="4178197"/>
              <a:ext cx="2135906" cy="369332"/>
            </a:xfrm>
            <a:prstGeom prst="rect">
              <a:avLst/>
            </a:prstGeom>
            <a:noFill/>
          </p:spPr>
          <p:txBody>
            <a:bodyPr wrap="none" rtlCol="0">
              <a:spAutoFit/>
            </a:bodyPr>
            <a:lstStyle/>
            <a:p>
              <a:r>
                <a:rPr lang="en-US" dirty="0"/>
                <a:t>Create New Contract</a:t>
              </a:r>
              <a:endParaRPr lang="en-IL" dirty="0"/>
            </a:p>
          </p:txBody>
        </p:sp>
        <p:pic>
          <p:nvPicPr>
            <p:cNvPr id="20" name="Picture 19" descr="Shape&#10;&#10;Description automatically generated with low confidence">
              <a:extLst>
                <a:ext uri="{FF2B5EF4-FFF2-40B4-BE49-F238E27FC236}">
                  <a16:creationId xmlns:a16="http://schemas.microsoft.com/office/drawing/2014/main" id="{C23C7154-A234-2644-4257-CF2985DC9105}"/>
                </a:ext>
              </a:extLst>
            </p:cNvPr>
            <p:cNvPicPr>
              <a:picLocks noChangeAspect="1"/>
            </p:cNvPicPr>
            <p:nvPr/>
          </p:nvPicPr>
          <p:blipFill>
            <a:blip r:embed="rId4"/>
            <a:stretch>
              <a:fillRect/>
            </a:stretch>
          </p:blipFill>
          <p:spPr>
            <a:xfrm>
              <a:off x="4250132" y="3562339"/>
              <a:ext cx="753757" cy="753757"/>
            </a:xfrm>
            <a:prstGeom prst="rect">
              <a:avLst/>
            </a:prstGeom>
          </p:spPr>
        </p:pic>
        <p:sp>
          <p:nvSpPr>
            <p:cNvPr id="21" name="TextBox 20">
              <a:extLst>
                <a:ext uri="{FF2B5EF4-FFF2-40B4-BE49-F238E27FC236}">
                  <a16:creationId xmlns:a16="http://schemas.microsoft.com/office/drawing/2014/main" id="{65163772-5E36-DB92-D688-F5F34B9EA59E}"/>
                </a:ext>
              </a:extLst>
            </p:cNvPr>
            <p:cNvSpPr txBox="1"/>
            <p:nvPr/>
          </p:nvSpPr>
          <p:spPr>
            <a:xfrm>
              <a:off x="3799126" y="4182258"/>
              <a:ext cx="1851212" cy="369332"/>
            </a:xfrm>
            <a:prstGeom prst="rect">
              <a:avLst/>
            </a:prstGeom>
            <a:noFill/>
          </p:spPr>
          <p:txBody>
            <a:bodyPr wrap="none" rtlCol="0">
              <a:spAutoFit/>
            </a:bodyPr>
            <a:lstStyle/>
            <a:p>
              <a:r>
                <a:rPr lang="en-US" dirty="0"/>
                <a:t>Invoke a function</a:t>
              </a:r>
              <a:endParaRPr lang="en-IL" dirty="0"/>
            </a:p>
          </p:txBody>
        </p:sp>
        <p:pic>
          <p:nvPicPr>
            <p:cNvPr id="23" name="Picture 22" descr="Shape&#10;&#10;Description automatically generated with low confidence">
              <a:extLst>
                <a:ext uri="{FF2B5EF4-FFF2-40B4-BE49-F238E27FC236}">
                  <a16:creationId xmlns:a16="http://schemas.microsoft.com/office/drawing/2014/main" id="{93553A1C-74DE-36AC-3726-81077329923A}"/>
                </a:ext>
              </a:extLst>
            </p:cNvPr>
            <p:cNvPicPr>
              <a:picLocks noChangeAspect="1"/>
            </p:cNvPicPr>
            <p:nvPr/>
          </p:nvPicPr>
          <p:blipFill>
            <a:blip r:embed="rId5"/>
            <a:stretch>
              <a:fillRect/>
            </a:stretch>
          </p:blipFill>
          <p:spPr>
            <a:xfrm>
              <a:off x="6771874" y="3528116"/>
              <a:ext cx="717352" cy="717352"/>
            </a:xfrm>
            <a:prstGeom prst="rect">
              <a:avLst/>
            </a:prstGeom>
          </p:spPr>
        </p:pic>
        <p:sp>
          <p:nvSpPr>
            <p:cNvPr id="24" name="TextBox 23">
              <a:extLst>
                <a:ext uri="{FF2B5EF4-FFF2-40B4-BE49-F238E27FC236}">
                  <a16:creationId xmlns:a16="http://schemas.microsoft.com/office/drawing/2014/main" id="{F6160287-3AC0-4D16-4CF1-03A09302C84E}"/>
                </a:ext>
              </a:extLst>
            </p:cNvPr>
            <p:cNvSpPr txBox="1"/>
            <p:nvPr/>
          </p:nvSpPr>
          <p:spPr>
            <a:xfrm>
              <a:off x="6068846" y="4178197"/>
              <a:ext cx="2572564" cy="646331"/>
            </a:xfrm>
            <a:prstGeom prst="rect">
              <a:avLst/>
            </a:prstGeom>
            <a:noFill/>
          </p:spPr>
          <p:txBody>
            <a:bodyPr wrap="none" rtlCol="0">
              <a:spAutoFit/>
            </a:bodyPr>
            <a:lstStyle/>
            <a:p>
              <a:r>
                <a:rPr lang="en-US" dirty="0"/>
                <a:t>Transfer Ether to contract</a:t>
              </a:r>
            </a:p>
            <a:p>
              <a:r>
                <a:rPr lang="en-US" dirty="0"/>
                <a:t>       or to others</a:t>
              </a:r>
              <a:endParaRPr lang="en-IL" dirty="0"/>
            </a:p>
          </p:txBody>
        </p:sp>
      </p:grpSp>
    </p:spTree>
    <p:extLst>
      <p:ext uri="{BB962C8B-B14F-4D97-AF65-F5344CB8AC3E}">
        <p14:creationId xmlns:p14="http://schemas.microsoft.com/office/powerpoint/2010/main" val="290036438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177"/>
        <p:cNvGrpSpPr/>
        <p:nvPr/>
      </p:nvGrpSpPr>
      <p:grpSpPr>
        <a:xfrm>
          <a:off x="0" y="0"/>
          <a:ext cx="0" cy="0"/>
          <a:chOff x="0" y="0"/>
          <a:chExt cx="0" cy="0"/>
        </a:xfrm>
      </p:grpSpPr>
      <p:sp>
        <p:nvSpPr>
          <p:cNvPr id="178" name="Google Shape;178;p29"/>
          <p:cNvSpPr txBox="1">
            <a:spLocks noGrp="1"/>
          </p:cNvSpPr>
          <p:nvPr>
            <p:ph type="title"/>
          </p:nvPr>
        </p:nvSpPr>
        <p:spPr>
          <a:xfrm>
            <a:off x="0" y="0"/>
            <a:ext cx="7926600" cy="1175700"/>
          </a:xfrm>
          <a:prstGeom prst="rect">
            <a:avLst/>
          </a:prstGeom>
          <a:noFill/>
          <a:ln>
            <a:noFill/>
          </a:ln>
        </p:spPr>
        <p:txBody>
          <a:bodyPr spcFirstLastPara="1" wrap="square" lIns="91425" tIns="45700" rIns="91425" bIns="45700" anchor="ctr" anchorCtr="0">
            <a:noAutofit/>
          </a:bodyPr>
          <a:lstStyle/>
          <a:p>
            <a:pPr marL="0" lvl="0" indent="0" algn="l" rtl="0">
              <a:lnSpc>
                <a:spcPct val="100000"/>
              </a:lnSpc>
              <a:spcBef>
                <a:spcPts val="0"/>
              </a:spcBef>
              <a:spcAft>
                <a:spcPts val="0"/>
              </a:spcAft>
              <a:buSzPts val="1400"/>
              <a:buNone/>
            </a:pPr>
            <a:r>
              <a:rPr lang="en-US" sz="4400" dirty="0">
                <a:solidFill>
                  <a:srgbClr val="D1D5DB"/>
                </a:solidFill>
                <a:latin typeface="Arial"/>
                <a:ea typeface="Arial"/>
                <a:cs typeface="Arial"/>
                <a:sym typeface="Arial"/>
              </a:rPr>
              <a:t>How Smart Contract Works</a:t>
            </a:r>
            <a:endParaRPr sz="4400" dirty="0">
              <a:latin typeface="Arial"/>
              <a:ea typeface="Arial"/>
              <a:cs typeface="Arial"/>
              <a:sym typeface="Arial"/>
            </a:endParaRPr>
          </a:p>
        </p:txBody>
      </p:sp>
      <p:sp>
        <p:nvSpPr>
          <p:cNvPr id="179" name="Google Shape;179;p29"/>
          <p:cNvSpPr txBox="1"/>
          <p:nvPr/>
        </p:nvSpPr>
        <p:spPr>
          <a:xfrm>
            <a:off x="351692" y="1474338"/>
            <a:ext cx="8440500" cy="253200"/>
          </a:xfrm>
          <a:prstGeom prst="rect">
            <a:avLst/>
          </a:prstGeom>
          <a:noFill/>
          <a:ln>
            <a:noFill/>
          </a:ln>
        </p:spPr>
        <p:txBody>
          <a:bodyPr spcFirstLastPara="1" wrap="square" lIns="0" tIns="37450" rIns="0" bIns="0" anchor="t" anchorCtr="0">
            <a:sp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80" name="Google Shape;180;p29"/>
          <p:cNvSpPr txBox="1"/>
          <p:nvPr/>
        </p:nvSpPr>
        <p:spPr>
          <a:xfrm>
            <a:off x="351692" y="2931514"/>
            <a:ext cx="8440500" cy="284100"/>
          </a:xfrm>
          <a:prstGeom prst="rect">
            <a:avLst/>
          </a:prstGeom>
          <a:noFill/>
          <a:ln>
            <a:noFill/>
          </a:ln>
        </p:spPr>
        <p:txBody>
          <a:bodyPr spcFirstLastPara="1" wrap="square" lIns="0" tIns="37450" rIns="0" bIns="0" anchor="t" anchorCtr="0">
            <a:spAutoFit/>
          </a:bodyPr>
          <a:lstStyle/>
          <a:p>
            <a:pPr marL="0" marR="0" lvl="0" indent="0" algn="l" rtl="0">
              <a:lnSpc>
                <a:spcPct val="100000"/>
              </a:lnSpc>
              <a:spcBef>
                <a:spcPts val="0"/>
              </a:spcBef>
              <a:spcAft>
                <a:spcPts val="0"/>
              </a:spcAft>
              <a:buClr>
                <a:srgbClr val="000000"/>
              </a:buClr>
              <a:buSzPts val="1600"/>
              <a:buFont typeface="Arial"/>
              <a:buNone/>
            </a:pPr>
            <a:endParaRPr sz="1600" b="0" i="0" u="none" strike="noStrike" cap="none">
              <a:solidFill>
                <a:schemeClr val="dk1"/>
              </a:solidFill>
              <a:latin typeface="Arial"/>
              <a:ea typeface="Arial"/>
              <a:cs typeface="Arial"/>
              <a:sym typeface="Arial"/>
            </a:endParaRPr>
          </a:p>
        </p:txBody>
      </p:sp>
      <p:pic>
        <p:nvPicPr>
          <p:cNvPr id="181" name="Google Shape;181;p29"/>
          <p:cNvPicPr preferRelativeResize="0"/>
          <p:nvPr/>
        </p:nvPicPr>
        <p:blipFill>
          <a:blip r:embed="rId3">
            <a:alphaModFix/>
          </a:blip>
          <a:stretch>
            <a:fillRect/>
          </a:stretch>
        </p:blipFill>
        <p:spPr>
          <a:xfrm>
            <a:off x="37238" y="1175700"/>
            <a:ext cx="9069525" cy="4956475"/>
          </a:xfrm>
          <a:prstGeom prst="rect">
            <a:avLst/>
          </a:prstGeom>
          <a:noFill/>
          <a:ln>
            <a:noFill/>
          </a:ln>
        </p:spPr>
      </p:pic>
      <p:sp>
        <p:nvSpPr>
          <p:cNvPr id="2" name="Google Shape;134;p24">
            <a:extLst>
              <a:ext uri="{FF2B5EF4-FFF2-40B4-BE49-F238E27FC236}">
                <a16:creationId xmlns:a16="http://schemas.microsoft.com/office/drawing/2014/main" id="{A1231E60-9844-AA46-C1F3-3418454FD7BC}"/>
              </a:ext>
            </a:extLst>
          </p:cNvPr>
          <p:cNvSpPr txBox="1">
            <a:spLocks/>
          </p:cNvSpPr>
          <p:nvPr/>
        </p:nvSpPr>
        <p:spPr>
          <a:xfrm>
            <a:off x="0" y="0"/>
            <a:ext cx="9144000" cy="1093727"/>
          </a:xfrm>
          <a:prstGeom prst="rect">
            <a:avLst/>
          </a:prstGeom>
          <a:solidFill>
            <a:srgbClr val="A22E2E"/>
          </a:solidFill>
          <a:ln>
            <a:noFill/>
          </a:ln>
        </p:spPr>
        <p:txBody>
          <a:bodyPr spcFirstLastPara="1" vert="horz" wrap="square" lIns="91425" tIns="45700" rIns="91425" bIns="45700" rtlCol="0" anchor="ctr" anchorCtr="0">
            <a:noAutofit/>
          </a:bodyPr>
          <a:lstStyle>
            <a:lvl1pPr lvl="0" algn="l" defTabSz="685800" rtl="0" eaLnBrk="1" latinLnBrk="0" hangingPunct="1">
              <a:lnSpc>
                <a:spcPct val="100000"/>
              </a:lnSpc>
              <a:spcBef>
                <a:spcPts val="0"/>
              </a:spcBef>
              <a:spcAft>
                <a:spcPts val="0"/>
              </a:spcAft>
              <a:buSzPts val="1400"/>
              <a:buNone/>
              <a:defRPr sz="3300" kern="1200">
                <a:solidFill>
                  <a:schemeClr val="tx1"/>
                </a:solidFill>
                <a:latin typeface="+mj-lt"/>
                <a:ea typeface="+mj-ea"/>
                <a:cs typeface="+mj-cs"/>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r>
              <a:rPr lang="en-US" sz="4400" dirty="0">
                <a:solidFill>
                  <a:srgbClr val="D1D5DB"/>
                </a:solidFill>
                <a:latin typeface="Arial"/>
                <a:ea typeface="Arial"/>
                <a:cs typeface="Arial"/>
                <a:sym typeface="Arial"/>
              </a:rPr>
              <a:t>  Ethereum Smart Contracts</a:t>
            </a:r>
            <a:endParaRPr lang="en-US" sz="4400" dirty="0">
              <a:latin typeface="Arial"/>
              <a:ea typeface="Arial"/>
              <a:cs typeface="Arial"/>
              <a:sym typeface="Arial"/>
            </a:endParaRPr>
          </a:p>
        </p:txBody>
      </p:sp>
    </p:spTree>
    <p:extLst>
      <p:ext uri="{BB962C8B-B14F-4D97-AF65-F5344CB8AC3E}">
        <p14:creationId xmlns:p14="http://schemas.microsoft.com/office/powerpoint/2010/main" val="408385961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269"/>
        <p:cNvGrpSpPr/>
        <p:nvPr/>
      </p:nvGrpSpPr>
      <p:grpSpPr>
        <a:xfrm>
          <a:off x="0" y="0"/>
          <a:ext cx="0" cy="0"/>
          <a:chOff x="0" y="0"/>
          <a:chExt cx="0" cy="0"/>
        </a:xfrm>
      </p:grpSpPr>
      <p:sp>
        <p:nvSpPr>
          <p:cNvPr id="270" name="Google Shape;270;p40"/>
          <p:cNvSpPr txBox="1">
            <a:spLocks noGrp="1"/>
          </p:cNvSpPr>
          <p:nvPr>
            <p:ph type="title"/>
          </p:nvPr>
        </p:nvSpPr>
        <p:spPr>
          <a:xfrm>
            <a:off x="178384" y="55622"/>
            <a:ext cx="7515225" cy="1143000"/>
          </a:xfrm>
          <a:prstGeom prst="rect">
            <a:avLst/>
          </a:prstGeom>
          <a:noFill/>
          <a:ln>
            <a:noFill/>
          </a:ln>
        </p:spPr>
        <p:txBody>
          <a:bodyPr spcFirstLastPara="1" wrap="square" lIns="91425" tIns="45700" rIns="91425" bIns="45700" anchor="ctr" anchorCtr="0">
            <a:noAutofit/>
          </a:bodyPr>
          <a:lstStyle/>
          <a:p>
            <a:pPr marL="0" lvl="0" indent="0" algn="l" rtl="0">
              <a:lnSpc>
                <a:spcPct val="100000"/>
              </a:lnSpc>
              <a:spcBef>
                <a:spcPts val="0"/>
              </a:spcBef>
              <a:spcAft>
                <a:spcPts val="0"/>
              </a:spcAft>
              <a:buSzPts val="1400"/>
              <a:buNone/>
            </a:pPr>
            <a:r>
              <a:rPr lang="en-US" sz="4400" b="0" i="0">
                <a:solidFill>
                  <a:srgbClr val="D1D5DB"/>
                </a:solidFill>
                <a:latin typeface="Arial"/>
                <a:ea typeface="Arial"/>
                <a:cs typeface="Arial"/>
                <a:sym typeface="Arial"/>
              </a:rPr>
              <a:t>Solidity</a:t>
            </a:r>
            <a:endParaRPr sz="4400">
              <a:latin typeface="Arial"/>
              <a:ea typeface="Arial"/>
              <a:cs typeface="Arial"/>
              <a:sym typeface="Arial"/>
            </a:endParaRPr>
          </a:p>
        </p:txBody>
      </p:sp>
      <p:sp>
        <p:nvSpPr>
          <p:cNvPr id="271" name="Google Shape;271;p40"/>
          <p:cNvSpPr txBox="1"/>
          <p:nvPr/>
        </p:nvSpPr>
        <p:spPr>
          <a:xfrm>
            <a:off x="351692" y="1475190"/>
            <a:ext cx="8440616" cy="2038363"/>
          </a:xfrm>
          <a:prstGeom prst="rect">
            <a:avLst/>
          </a:prstGeom>
          <a:noFill/>
          <a:ln>
            <a:noFill/>
          </a:ln>
        </p:spPr>
        <p:txBody>
          <a:bodyPr spcFirstLastPara="1" wrap="square" lIns="0" tIns="37450" rIns="0" bIns="0" anchor="t" anchorCtr="0">
            <a:spAutoFit/>
          </a:bodyPr>
          <a:lstStyle/>
          <a:p>
            <a:pPr marL="507365" marR="0" lvl="0" indent="-457200" algn="l" rtl="0">
              <a:lnSpc>
                <a:spcPct val="100000"/>
              </a:lnSpc>
              <a:spcBef>
                <a:spcPts val="0"/>
              </a:spcBef>
              <a:spcAft>
                <a:spcPts val="0"/>
              </a:spcAft>
              <a:buClr>
                <a:srgbClr val="3333B2"/>
              </a:buClr>
              <a:buSzPts val="1600"/>
              <a:buFont typeface="Lucida Sans"/>
              <a:buChar char="▶"/>
            </a:pPr>
            <a:r>
              <a:rPr lang="en-US" sz="2800" b="0" i="0" u="none" strike="noStrike" cap="none" dirty="0">
                <a:solidFill>
                  <a:schemeClr val="dk1"/>
                </a:solidFill>
                <a:latin typeface="Arial"/>
                <a:ea typeface="Arial"/>
                <a:cs typeface="Arial"/>
                <a:sym typeface="Arial"/>
              </a:rPr>
              <a:t>Solidity is a JavaScript-like programming language</a:t>
            </a:r>
            <a:endParaRPr sz="1400" b="0" i="0" u="none" strike="noStrike" cap="none" dirty="0">
              <a:solidFill>
                <a:srgbClr val="000000"/>
              </a:solidFill>
              <a:latin typeface="Arial"/>
              <a:ea typeface="Arial"/>
              <a:cs typeface="Arial"/>
              <a:sym typeface="Arial"/>
            </a:endParaRPr>
          </a:p>
          <a:p>
            <a:pPr marL="793115" marR="0" lvl="1" indent="-285750" algn="l" rtl="0">
              <a:lnSpc>
                <a:spcPct val="100000"/>
              </a:lnSpc>
              <a:spcBef>
                <a:spcPts val="295"/>
              </a:spcBef>
              <a:spcAft>
                <a:spcPts val="0"/>
              </a:spcAft>
              <a:buClr>
                <a:srgbClr val="3333B2"/>
              </a:buClr>
              <a:buSzPts val="914"/>
              <a:buFont typeface="Lucida Sans"/>
              <a:buChar char="▶"/>
            </a:pPr>
            <a:r>
              <a:rPr lang="en-US" sz="1600" b="0" i="0" u="none" strike="noStrike" cap="none" dirty="0">
                <a:solidFill>
                  <a:schemeClr val="dk1"/>
                </a:solidFill>
                <a:latin typeface="Arial"/>
                <a:ea typeface="Arial"/>
                <a:cs typeface="Arial"/>
                <a:sym typeface="Arial"/>
              </a:rPr>
              <a:t>Rather than programming directly in EVM bytecode.</a:t>
            </a:r>
            <a:endParaRPr lang="he-IL" sz="1600" b="0" i="0" u="none" strike="noStrike" cap="none" dirty="0">
              <a:solidFill>
                <a:schemeClr val="dk1"/>
              </a:solidFill>
              <a:latin typeface="Arial"/>
              <a:ea typeface="Arial"/>
              <a:cs typeface="Arial"/>
              <a:sym typeface="Arial"/>
            </a:endParaRPr>
          </a:p>
          <a:p>
            <a:pPr marL="793115" marR="0" lvl="1" indent="-285750" algn="l" rtl="0">
              <a:lnSpc>
                <a:spcPct val="100000"/>
              </a:lnSpc>
              <a:spcBef>
                <a:spcPts val="295"/>
              </a:spcBef>
              <a:spcAft>
                <a:spcPts val="0"/>
              </a:spcAft>
              <a:buClr>
                <a:srgbClr val="3333B2"/>
              </a:buClr>
              <a:buSzPts val="914"/>
              <a:buFont typeface="Lucida Sans"/>
              <a:buChar char="▶"/>
            </a:pPr>
            <a:r>
              <a:rPr lang="en-US" sz="1600" dirty="0">
                <a:solidFill>
                  <a:schemeClr val="dk1"/>
                </a:solidFill>
                <a:latin typeface="Arial"/>
                <a:ea typeface="Arial"/>
                <a:cs typeface="Arial"/>
                <a:sym typeface="Arial"/>
              </a:rPr>
              <a:t>Statically typed language.</a:t>
            </a:r>
            <a:endParaRPr sz="1400" b="0" i="0" u="none" strike="noStrike" cap="none" dirty="0">
              <a:solidFill>
                <a:srgbClr val="000000"/>
              </a:solidFill>
              <a:latin typeface="Arial"/>
              <a:ea typeface="Arial"/>
              <a:cs typeface="Arial"/>
              <a:sym typeface="Arial"/>
            </a:endParaRPr>
          </a:p>
          <a:p>
            <a:pPr marL="793115" marR="0" lvl="1" indent="-285750" algn="l" rtl="0">
              <a:lnSpc>
                <a:spcPct val="100000"/>
              </a:lnSpc>
              <a:spcBef>
                <a:spcPts val="295"/>
              </a:spcBef>
              <a:spcAft>
                <a:spcPts val="0"/>
              </a:spcAft>
              <a:buClr>
                <a:srgbClr val="3333B2"/>
              </a:buClr>
              <a:buSzPts val="914"/>
              <a:buFont typeface="Lucida Sans"/>
              <a:buChar char="▶"/>
            </a:pPr>
            <a:r>
              <a:rPr lang="en-US" sz="1600" b="0" i="0" u="none" strike="noStrike" cap="none" dirty="0">
                <a:solidFill>
                  <a:schemeClr val="dk1"/>
                </a:solidFill>
                <a:latin typeface="Arial"/>
                <a:ea typeface="Arial"/>
                <a:cs typeface="Arial"/>
                <a:sym typeface="Arial"/>
              </a:rPr>
              <a:t>It compiles to EVM bytecode.</a:t>
            </a:r>
            <a:endParaRPr sz="1400" b="0" i="0" u="none" strike="noStrike" cap="none" dirty="0">
              <a:solidFill>
                <a:srgbClr val="000000"/>
              </a:solidFill>
              <a:latin typeface="Arial"/>
              <a:ea typeface="Arial"/>
              <a:cs typeface="Arial"/>
              <a:sym typeface="Arial"/>
            </a:endParaRPr>
          </a:p>
          <a:p>
            <a:pPr marL="793115" marR="0" lvl="1" indent="-285750" algn="l" rtl="0">
              <a:lnSpc>
                <a:spcPct val="100000"/>
              </a:lnSpc>
              <a:spcBef>
                <a:spcPts val="295"/>
              </a:spcBef>
              <a:spcAft>
                <a:spcPts val="0"/>
              </a:spcAft>
              <a:buClr>
                <a:srgbClr val="3333B2"/>
              </a:buClr>
              <a:buSzPts val="914"/>
              <a:buFont typeface="Lucida Sans"/>
              <a:buChar char="▶"/>
            </a:pPr>
            <a:r>
              <a:rPr lang="en-US" sz="1600" b="0" i="0" u="none" strike="noStrike" cap="none" dirty="0">
                <a:solidFill>
                  <a:schemeClr val="dk1"/>
                </a:solidFill>
                <a:latin typeface="Arial"/>
                <a:ea typeface="Arial"/>
                <a:cs typeface="Arial"/>
                <a:sym typeface="Arial"/>
              </a:rPr>
              <a:t>There are other programming languages as well, </a:t>
            </a:r>
            <a:r>
              <a:rPr lang="en-US" sz="1600" b="0" i="0" u="none" strike="noStrike" cap="none" dirty="0" err="1">
                <a:solidFill>
                  <a:schemeClr val="dk1"/>
                </a:solidFill>
                <a:latin typeface="Arial"/>
                <a:ea typeface="Arial"/>
                <a:cs typeface="Arial"/>
                <a:sym typeface="Arial"/>
              </a:rPr>
              <a:t>e.g</a:t>
            </a:r>
            <a:r>
              <a:rPr lang="en-US" sz="1600" b="0" i="0" u="none" strike="noStrike" cap="none" dirty="0">
                <a:solidFill>
                  <a:schemeClr val="dk1"/>
                </a:solidFill>
                <a:latin typeface="Arial"/>
                <a:ea typeface="Arial"/>
                <a:cs typeface="Arial"/>
                <a:sym typeface="Arial"/>
              </a:rPr>
              <a:t> … </a:t>
            </a:r>
            <a:endParaRPr sz="1400" b="0" i="0" u="none" strike="noStrike" cap="none" dirty="0">
              <a:solidFill>
                <a:srgbClr val="000000"/>
              </a:solidFill>
              <a:latin typeface="Arial"/>
              <a:ea typeface="Arial"/>
              <a:cs typeface="Arial"/>
              <a:sym typeface="Arial"/>
            </a:endParaRPr>
          </a:p>
        </p:txBody>
      </p:sp>
      <p:sp>
        <p:nvSpPr>
          <p:cNvPr id="272" name="Google Shape;272;p40"/>
          <p:cNvSpPr txBox="1"/>
          <p:nvPr/>
        </p:nvSpPr>
        <p:spPr>
          <a:xfrm>
            <a:off x="288154" y="4019597"/>
            <a:ext cx="8440616" cy="1284326"/>
          </a:xfrm>
          <a:prstGeom prst="rect">
            <a:avLst/>
          </a:prstGeom>
          <a:noFill/>
          <a:ln>
            <a:noFill/>
          </a:ln>
        </p:spPr>
        <p:txBody>
          <a:bodyPr spcFirstLastPara="1" wrap="square" lIns="0" tIns="37450" rIns="0" bIns="0" anchor="t" anchorCtr="0">
            <a:spAutoFit/>
          </a:bodyPr>
          <a:lstStyle/>
          <a:p>
            <a:pPr marL="507365" marR="0" lvl="0" indent="-457200" algn="l" rtl="0">
              <a:lnSpc>
                <a:spcPct val="100000"/>
              </a:lnSpc>
              <a:spcBef>
                <a:spcPts val="0"/>
              </a:spcBef>
              <a:spcAft>
                <a:spcPts val="0"/>
              </a:spcAft>
              <a:buClr>
                <a:srgbClr val="3333B2"/>
              </a:buClr>
              <a:buSzPts val="1600"/>
              <a:buFont typeface="Lucida Sans"/>
              <a:buChar char="▶"/>
            </a:pPr>
            <a:r>
              <a:rPr lang="en-US" sz="2800" b="0" i="0" u="none" strike="noStrike" cap="none" dirty="0">
                <a:solidFill>
                  <a:schemeClr val="dk1"/>
                </a:solidFill>
                <a:latin typeface="Arial"/>
                <a:ea typeface="Arial"/>
                <a:cs typeface="Arial"/>
                <a:sym typeface="Arial"/>
              </a:rPr>
              <a:t>EVM bytecode has no support for functions</a:t>
            </a:r>
            <a:endParaRPr sz="1400" b="0" i="0" u="none" strike="noStrike" cap="none" dirty="0">
              <a:solidFill>
                <a:srgbClr val="000000"/>
              </a:solidFill>
              <a:latin typeface="Arial"/>
              <a:ea typeface="Arial"/>
              <a:cs typeface="Arial"/>
              <a:sym typeface="Arial"/>
            </a:endParaRPr>
          </a:p>
          <a:p>
            <a:pPr marL="793115" marR="0" lvl="1" indent="-285750" algn="l" rtl="0">
              <a:lnSpc>
                <a:spcPct val="100000"/>
              </a:lnSpc>
              <a:spcBef>
                <a:spcPts val="295"/>
              </a:spcBef>
              <a:spcAft>
                <a:spcPts val="0"/>
              </a:spcAft>
              <a:buClr>
                <a:srgbClr val="3333B2"/>
              </a:buClr>
              <a:buSzPts val="914"/>
              <a:buFont typeface="Lucida Sans"/>
              <a:buChar char="▶"/>
            </a:pPr>
            <a:r>
              <a:rPr lang="en-US" sz="1600" b="0" i="0" u="none" strike="noStrike" cap="none" dirty="0">
                <a:solidFill>
                  <a:schemeClr val="dk1"/>
                </a:solidFill>
                <a:latin typeface="Arial"/>
                <a:ea typeface="Arial"/>
                <a:cs typeface="Arial"/>
                <a:sym typeface="Arial"/>
              </a:rPr>
              <a:t>Therefore, the solidity compiler translates functions into a unique four-byte               "function selector“ signature.</a:t>
            </a:r>
            <a:endParaRPr sz="1400" b="0" i="0" u="none" strike="noStrike" cap="none" dirty="0">
              <a:solidFill>
                <a:srgbClr val="000000"/>
              </a:solidFill>
              <a:latin typeface="Arial"/>
              <a:ea typeface="Arial"/>
              <a:cs typeface="Arial"/>
              <a:sym typeface="Arial"/>
            </a:endParaRPr>
          </a:p>
          <a:p>
            <a:pPr marL="793115" marR="0" lvl="1" indent="-285750" algn="l" rtl="0">
              <a:lnSpc>
                <a:spcPct val="100000"/>
              </a:lnSpc>
              <a:spcBef>
                <a:spcPts val="295"/>
              </a:spcBef>
              <a:spcAft>
                <a:spcPts val="0"/>
              </a:spcAft>
              <a:buClr>
                <a:srgbClr val="3333B2"/>
              </a:buClr>
              <a:buSzPts val="914"/>
              <a:buFont typeface="Lucida Sans"/>
              <a:buChar char="▶"/>
            </a:pPr>
            <a:r>
              <a:rPr lang="en-US" sz="1600" b="0" i="0" u="none" strike="noStrike" cap="none" dirty="0">
                <a:solidFill>
                  <a:schemeClr val="dk1"/>
                </a:solidFill>
                <a:latin typeface="Arial"/>
                <a:ea typeface="Arial"/>
                <a:cs typeface="Arial"/>
                <a:sym typeface="Arial"/>
              </a:rPr>
              <a:t>Upon function invocation, this signature is passed as input to the called contract.</a:t>
            </a:r>
            <a:endParaRPr sz="1400" b="0" i="0" u="none" strike="noStrike" cap="none" dirty="0">
              <a:solidFill>
                <a:srgbClr val="000000"/>
              </a:solidFill>
              <a:latin typeface="Arial"/>
              <a:ea typeface="Arial"/>
              <a:cs typeface="Arial"/>
              <a:sym typeface="Arial"/>
            </a:endParaRPr>
          </a:p>
        </p:txBody>
      </p:sp>
      <p:pic>
        <p:nvPicPr>
          <p:cNvPr id="273" name="Google Shape;273;p40"/>
          <p:cNvPicPr preferRelativeResize="0"/>
          <p:nvPr/>
        </p:nvPicPr>
        <p:blipFill rotWithShape="1">
          <a:blip r:embed="rId3">
            <a:alphaModFix/>
          </a:blip>
          <a:srcRect/>
          <a:stretch/>
        </p:blipFill>
        <p:spPr>
          <a:xfrm>
            <a:off x="1981200" y="5532403"/>
            <a:ext cx="4544484" cy="264494"/>
          </a:xfrm>
          <a:prstGeom prst="rect">
            <a:avLst/>
          </a:prstGeom>
          <a:noFill/>
          <a:ln>
            <a:noFill/>
          </a:ln>
        </p:spPr>
      </p:pic>
      <p:sp>
        <p:nvSpPr>
          <p:cNvPr id="274" name="Google Shape;274;p40"/>
          <p:cNvSpPr/>
          <p:nvPr/>
        </p:nvSpPr>
        <p:spPr>
          <a:xfrm>
            <a:off x="1924895" y="5586624"/>
            <a:ext cx="4600789" cy="156052"/>
          </a:xfrm>
          <a:prstGeom prst="rect">
            <a:avLst/>
          </a:prstGeom>
          <a:noFill/>
          <a:ln w="9525" cap="flat" cmpd="sng">
            <a:solidFill>
              <a:srgbClr val="4A7DBA"/>
            </a:solidFill>
            <a:prstDash val="solid"/>
            <a:round/>
            <a:headEnd type="none" w="sm" len="sm"/>
            <a:tailEnd type="none" w="sm" len="sm"/>
          </a:ln>
          <a:effectLst>
            <a:outerShdw blurRad="40000" dist="23000" dir="5400000" rotWithShape="0">
              <a:srgbClr val="000000">
                <a:alpha val="34509"/>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ial"/>
              <a:ea typeface="Arial"/>
              <a:cs typeface="Arial"/>
              <a:sym typeface="Arial"/>
            </a:endParaRPr>
          </a:p>
        </p:txBody>
      </p:sp>
      <p:sp>
        <p:nvSpPr>
          <p:cNvPr id="2" name="Google Shape;134;p24">
            <a:extLst>
              <a:ext uri="{FF2B5EF4-FFF2-40B4-BE49-F238E27FC236}">
                <a16:creationId xmlns:a16="http://schemas.microsoft.com/office/drawing/2014/main" id="{D67169C5-8319-0839-E5F2-35F9C9A6AB89}"/>
              </a:ext>
            </a:extLst>
          </p:cNvPr>
          <p:cNvSpPr txBox="1">
            <a:spLocks/>
          </p:cNvSpPr>
          <p:nvPr/>
        </p:nvSpPr>
        <p:spPr>
          <a:xfrm>
            <a:off x="0" y="0"/>
            <a:ext cx="9144000" cy="1093727"/>
          </a:xfrm>
          <a:prstGeom prst="rect">
            <a:avLst/>
          </a:prstGeom>
          <a:solidFill>
            <a:srgbClr val="A22E2E"/>
          </a:solidFill>
          <a:ln>
            <a:noFill/>
          </a:ln>
        </p:spPr>
        <p:txBody>
          <a:bodyPr spcFirstLastPara="1" vert="horz" wrap="square" lIns="91425" tIns="45700" rIns="91425" bIns="45700" rtlCol="0" anchor="ctr" anchorCtr="0">
            <a:noAutofit/>
          </a:bodyPr>
          <a:lstStyle>
            <a:lvl1pPr lvl="0" algn="l" defTabSz="685800" rtl="0" eaLnBrk="1" latinLnBrk="0" hangingPunct="1">
              <a:lnSpc>
                <a:spcPct val="100000"/>
              </a:lnSpc>
              <a:spcBef>
                <a:spcPts val="0"/>
              </a:spcBef>
              <a:spcAft>
                <a:spcPts val="0"/>
              </a:spcAft>
              <a:buSzPts val="1400"/>
              <a:buNone/>
              <a:defRPr sz="3300" kern="1200">
                <a:solidFill>
                  <a:schemeClr val="tx1"/>
                </a:solidFill>
                <a:latin typeface="+mj-lt"/>
                <a:ea typeface="+mj-ea"/>
                <a:cs typeface="+mj-cs"/>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r>
              <a:rPr lang="en-US" sz="4400" dirty="0">
                <a:solidFill>
                  <a:srgbClr val="D1D5DB"/>
                </a:solidFill>
                <a:latin typeface="Arial"/>
                <a:ea typeface="Arial"/>
                <a:cs typeface="Arial"/>
                <a:sym typeface="Arial"/>
              </a:rPr>
              <a:t>  Solidity</a:t>
            </a:r>
            <a:endParaRPr lang="en-US" sz="4400" dirty="0">
              <a:latin typeface="Arial"/>
              <a:ea typeface="Arial"/>
              <a:cs typeface="Arial"/>
              <a:sym typeface="Arial"/>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278"/>
        <p:cNvGrpSpPr/>
        <p:nvPr/>
      </p:nvGrpSpPr>
      <p:grpSpPr>
        <a:xfrm>
          <a:off x="0" y="0"/>
          <a:ext cx="0" cy="0"/>
          <a:chOff x="0" y="0"/>
          <a:chExt cx="0" cy="0"/>
        </a:xfrm>
      </p:grpSpPr>
      <p:sp>
        <p:nvSpPr>
          <p:cNvPr id="279" name="Google Shape;279;p41"/>
          <p:cNvSpPr txBox="1">
            <a:spLocks noGrp="1"/>
          </p:cNvSpPr>
          <p:nvPr>
            <p:ph type="title"/>
          </p:nvPr>
        </p:nvSpPr>
        <p:spPr>
          <a:xfrm>
            <a:off x="178384" y="55622"/>
            <a:ext cx="7515225" cy="1143000"/>
          </a:xfrm>
          <a:prstGeom prst="rect">
            <a:avLst/>
          </a:prstGeom>
          <a:noFill/>
          <a:ln>
            <a:noFill/>
          </a:ln>
        </p:spPr>
        <p:txBody>
          <a:bodyPr spcFirstLastPara="1" wrap="square" lIns="91425" tIns="45700" rIns="91425" bIns="45700" anchor="ctr" anchorCtr="0">
            <a:noAutofit/>
          </a:bodyPr>
          <a:lstStyle/>
          <a:p>
            <a:pPr marL="0" lvl="0" indent="0" algn="l" rtl="0">
              <a:lnSpc>
                <a:spcPct val="100000"/>
              </a:lnSpc>
              <a:spcBef>
                <a:spcPts val="0"/>
              </a:spcBef>
              <a:spcAft>
                <a:spcPts val="0"/>
              </a:spcAft>
              <a:buSzPts val="1400"/>
              <a:buNone/>
            </a:pPr>
            <a:r>
              <a:rPr lang="en-US" sz="4400" b="0" i="0">
                <a:solidFill>
                  <a:srgbClr val="D1D5DB"/>
                </a:solidFill>
                <a:latin typeface="Arial"/>
                <a:ea typeface="Arial"/>
                <a:cs typeface="Arial"/>
                <a:sym typeface="Arial"/>
              </a:rPr>
              <a:t>Solidity</a:t>
            </a:r>
            <a:endParaRPr sz="4400">
              <a:latin typeface="Arial"/>
              <a:ea typeface="Arial"/>
              <a:cs typeface="Arial"/>
              <a:sym typeface="Arial"/>
            </a:endParaRPr>
          </a:p>
        </p:txBody>
      </p:sp>
      <p:sp>
        <p:nvSpPr>
          <p:cNvPr id="280" name="Google Shape;280;p41"/>
          <p:cNvSpPr txBox="1"/>
          <p:nvPr/>
        </p:nvSpPr>
        <p:spPr>
          <a:xfrm>
            <a:off x="351692" y="1759945"/>
            <a:ext cx="8440616" cy="284052"/>
          </a:xfrm>
          <a:prstGeom prst="rect">
            <a:avLst/>
          </a:prstGeom>
          <a:noFill/>
          <a:ln>
            <a:noFill/>
          </a:ln>
        </p:spPr>
        <p:txBody>
          <a:bodyPr spcFirstLastPara="1" wrap="square" lIns="0" tIns="37450" rIns="0" bIns="0" anchor="t" anchorCtr="0">
            <a:spAutoFit/>
          </a:bodyPr>
          <a:lstStyle/>
          <a:p>
            <a:pPr marL="793115" marR="0" lvl="1" indent="-285750" algn="l" rtl="0">
              <a:lnSpc>
                <a:spcPct val="100000"/>
              </a:lnSpc>
              <a:spcBef>
                <a:spcPts val="0"/>
              </a:spcBef>
              <a:spcAft>
                <a:spcPts val="0"/>
              </a:spcAft>
              <a:buClr>
                <a:srgbClr val="3333B2"/>
              </a:buClr>
              <a:buSzPts val="914"/>
              <a:buFont typeface="Lucida Sans"/>
              <a:buChar char="▶"/>
            </a:pPr>
            <a:r>
              <a:rPr lang="en-US" sz="1600" b="0" i="0" u="none" strike="noStrike" cap="none" dirty="0">
                <a:solidFill>
                  <a:schemeClr val="dk1"/>
                </a:solidFill>
                <a:latin typeface="Arial"/>
                <a:ea typeface="Arial"/>
                <a:cs typeface="Arial"/>
                <a:sym typeface="Arial"/>
              </a:rPr>
              <a:t>Contracts are just like classes.</a:t>
            </a:r>
            <a:endParaRPr sz="1400" b="0" i="0" u="none" strike="noStrike" cap="none" dirty="0">
              <a:solidFill>
                <a:srgbClr val="000000"/>
              </a:solidFill>
              <a:latin typeface="Arial"/>
              <a:ea typeface="Arial"/>
              <a:cs typeface="Arial"/>
              <a:sym typeface="Arial"/>
            </a:endParaRPr>
          </a:p>
        </p:txBody>
      </p:sp>
      <p:pic>
        <p:nvPicPr>
          <p:cNvPr id="281" name="Google Shape;281;p41">
            <a:hlinkClick r:id="rId3"/>
          </p:cNvPr>
          <p:cNvPicPr preferRelativeResize="0"/>
          <p:nvPr/>
        </p:nvPicPr>
        <p:blipFill rotWithShape="1">
          <a:blip r:embed="rId4">
            <a:alphaModFix/>
          </a:blip>
          <a:srcRect/>
          <a:stretch/>
        </p:blipFill>
        <p:spPr>
          <a:xfrm>
            <a:off x="2717800" y="2394829"/>
            <a:ext cx="3182463" cy="852881"/>
          </a:xfrm>
          <a:prstGeom prst="rect">
            <a:avLst/>
          </a:prstGeom>
          <a:noFill/>
          <a:ln>
            <a:noFill/>
          </a:ln>
        </p:spPr>
      </p:pic>
      <p:sp>
        <p:nvSpPr>
          <p:cNvPr id="282" name="Google Shape;282;p41"/>
          <p:cNvSpPr/>
          <p:nvPr/>
        </p:nvSpPr>
        <p:spPr>
          <a:xfrm>
            <a:off x="2878666" y="2427741"/>
            <a:ext cx="2912533" cy="852881"/>
          </a:xfrm>
          <a:prstGeom prst="rect">
            <a:avLst/>
          </a:prstGeom>
          <a:noFill/>
          <a:ln w="9525" cap="flat" cmpd="sng">
            <a:solidFill>
              <a:srgbClr val="4A7DBA"/>
            </a:solidFill>
            <a:prstDash val="solid"/>
            <a:round/>
            <a:headEnd type="none" w="sm" len="sm"/>
            <a:tailEnd type="none" w="sm" len="sm"/>
          </a:ln>
          <a:effectLst>
            <a:outerShdw blurRad="40000" dist="23000" dir="5400000" rotWithShape="0">
              <a:srgbClr val="000000">
                <a:alpha val="34509"/>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ial"/>
              <a:ea typeface="Arial"/>
              <a:cs typeface="Arial"/>
              <a:sym typeface="Arial"/>
            </a:endParaRPr>
          </a:p>
        </p:txBody>
      </p:sp>
      <p:pic>
        <p:nvPicPr>
          <p:cNvPr id="283" name="Google Shape;283;p41"/>
          <p:cNvPicPr preferRelativeResize="0"/>
          <p:nvPr/>
        </p:nvPicPr>
        <p:blipFill rotWithShape="1">
          <a:blip r:embed="rId5">
            <a:alphaModFix/>
          </a:blip>
          <a:srcRect/>
          <a:stretch/>
        </p:blipFill>
        <p:spPr>
          <a:xfrm>
            <a:off x="2264832" y="4185756"/>
            <a:ext cx="4461933" cy="481144"/>
          </a:xfrm>
          <a:prstGeom prst="rect">
            <a:avLst/>
          </a:prstGeom>
          <a:noFill/>
          <a:ln>
            <a:noFill/>
          </a:ln>
        </p:spPr>
      </p:pic>
      <p:sp>
        <p:nvSpPr>
          <p:cNvPr id="284" name="Google Shape;284;p41"/>
          <p:cNvSpPr txBox="1"/>
          <p:nvPr/>
        </p:nvSpPr>
        <p:spPr>
          <a:xfrm>
            <a:off x="345726" y="1994200"/>
            <a:ext cx="8440616" cy="284052"/>
          </a:xfrm>
          <a:prstGeom prst="rect">
            <a:avLst/>
          </a:prstGeom>
          <a:noFill/>
          <a:ln>
            <a:noFill/>
          </a:ln>
        </p:spPr>
        <p:txBody>
          <a:bodyPr spcFirstLastPara="1" wrap="square" lIns="0" tIns="37450" rIns="0" bIns="0" anchor="t" anchorCtr="0">
            <a:spAutoFit/>
          </a:bodyPr>
          <a:lstStyle/>
          <a:p>
            <a:pPr marL="793115" marR="0" lvl="1" indent="-285750" algn="l" rtl="0">
              <a:lnSpc>
                <a:spcPct val="100000"/>
              </a:lnSpc>
              <a:spcBef>
                <a:spcPts val="0"/>
              </a:spcBef>
              <a:spcAft>
                <a:spcPts val="0"/>
              </a:spcAft>
              <a:buClr>
                <a:srgbClr val="3333B2"/>
              </a:buClr>
              <a:buSzPts val="914"/>
              <a:buFont typeface="Lucida Sans"/>
              <a:buChar char="▶"/>
            </a:pPr>
            <a:r>
              <a:rPr lang="en-US" sz="1600" b="0" i="0" u="none" strike="noStrike" cap="none">
                <a:solidFill>
                  <a:schemeClr val="dk1"/>
                </a:solidFill>
                <a:latin typeface="Arial"/>
                <a:ea typeface="Arial"/>
                <a:cs typeface="Arial"/>
                <a:sym typeface="Arial"/>
              </a:rPr>
              <a:t>Address are sequences of 160 bits that uniquely identify contracts and users,</a:t>
            </a:r>
            <a:endParaRPr sz="1400" b="0" i="0" u="none" strike="noStrike" cap="none">
              <a:solidFill>
                <a:srgbClr val="000000"/>
              </a:solidFill>
              <a:latin typeface="Arial"/>
              <a:ea typeface="Arial"/>
              <a:cs typeface="Arial"/>
              <a:sym typeface="Arial"/>
            </a:endParaRPr>
          </a:p>
        </p:txBody>
      </p:sp>
      <p:sp>
        <p:nvSpPr>
          <p:cNvPr id="285" name="Google Shape;285;p41"/>
          <p:cNvSpPr/>
          <p:nvPr/>
        </p:nvSpPr>
        <p:spPr>
          <a:xfrm>
            <a:off x="2336799" y="4064316"/>
            <a:ext cx="4389966" cy="680787"/>
          </a:xfrm>
          <a:prstGeom prst="rect">
            <a:avLst/>
          </a:prstGeom>
          <a:noFill/>
          <a:ln w="9525" cap="flat" cmpd="sng">
            <a:solidFill>
              <a:srgbClr val="4A7DBA"/>
            </a:solidFill>
            <a:prstDash val="solid"/>
            <a:round/>
            <a:headEnd type="none" w="sm" len="sm"/>
            <a:tailEnd type="none" w="sm" len="sm"/>
          </a:ln>
          <a:effectLst>
            <a:outerShdw blurRad="40000" dist="23000" dir="5400000" rotWithShape="0">
              <a:srgbClr val="000000">
                <a:alpha val="34509"/>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ial"/>
              <a:ea typeface="Arial"/>
              <a:cs typeface="Arial"/>
              <a:sym typeface="Arial"/>
            </a:endParaRPr>
          </a:p>
        </p:txBody>
      </p:sp>
      <p:sp>
        <p:nvSpPr>
          <p:cNvPr id="286" name="Google Shape;286;p41"/>
          <p:cNvSpPr txBox="1"/>
          <p:nvPr/>
        </p:nvSpPr>
        <p:spPr>
          <a:xfrm>
            <a:off x="389792" y="3610291"/>
            <a:ext cx="8440616" cy="284052"/>
          </a:xfrm>
          <a:prstGeom prst="rect">
            <a:avLst/>
          </a:prstGeom>
          <a:noFill/>
          <a:ln>
            <a:noFill/>
          </a:ln>
        </p:spPr>
        <p:txBody>
          <a:bodyPr spcFirstLastPara="1" wrap="square" lIns="0" tIns="37450" rIns="0" bIns="0" anchor="t" anchorCtr="0">
            <a:spAutoFit/>
          </a:bodyPr>
          <a:lstStyle/>
          <a:p>
            <a:pPr marL="793115" marR="0" lvl="1" indent="-285750" algn="l" rtl="0">
              <a:lnSpc>
                <a:spcPct val="100000"/>
              </a:lnSpc>
              <a:spcBef>
                <a:spcPts val="0"/>
              </a:spcBef>
              <a:spcAft>
                <a:spcPts val="0"/>
              </a:spcAft>
              <a:buClr>
                <a:srgbClr val="3333B2"/>
              </a:buClr>
              <a:buSzPts val="914"/>
              <a:buFont typeface="Lucida Sans"/>
              <a:buChar char="▶"/>
            </a:pPr>
            <a:r>
              <a:rPr lang="en-US" sz="1600" b="0" i="0" u="none" strike="noStrike" cap="none">
                <a:solidFill>
                  <a:schemeClr val="dk1"/>
                </a:solidFill>
                <a:latin typeface="Arial"/>
                <a:ea typeface="Arial"/>
                <a:cs typeface="Arial"/>
                <a:sym typeface="Arial"/>
              </a:rPr>
              <a:t>Interfaces can also be declared when the original contract is referred.</a:t>
            </a:r>
            <a:endParaRPr sz="1400" b="0" i="0" u="none" strike="noStrike" cap="none">
              <a:solidFill>
                <a:srgbClr val="000000"/>
              </a:solidFill>
              <a:latin typeface="Arial"/>
              <a:ea typeface="Arial"/>
              <a:cs typeface="Arial"/>
              <a:sym typeface="Arial"/>
            </a:endParaRPr>
          </a:p>
        </p:txBody>
      </p:sp>
      <p:pic>
        <p:nvPicPr>
          <p:cNvPr id="287" name="Google Shape;287;p41"/>
          <p:cNvPicPr preferRelativeResize="0"/>
          <p:nvPr/>
        </p:nvPicPr>
        <p:blipFill rotWithShape="1">
          <a:blip r:embed="rId6">
            <a:alphaModFix/>
          </a:blip>
          <a:srcRect/>
          <a:stretch/>
        </p:blipFill>
        <p:spPr>
          <a:xfrm>
            <a:off x="3111499" y="5743305"/>
            <a:ext cx="2332568" cy="749437"/>
          </a:xfrm>
          <a:prstGeom prst="rect">
            <a:avLst/>
          </a:prstGeom>
          <a:noFill/>
          <a:ln>
            <a:noFill/>
          </a:ln>
        </p:spPr>
      </p:pic>
      <p:sp>
        <p:nvSpPr>
          <p:cNvPr id="288" name="Google Shape;288;p41"/>
          <p:cNvSpPr/>
          <p:nvPr/>
        </p:nvSpPr>
        <p:spPr>
          <a:xfrm>
            <a:off x="2878666" y="5743304"/>
            <a:ext cx="2743202" cy="822279"/>
          </a:xfrm>
          <a:prstGeom prst="rect">
            <a:avLst/>
          </a:prstGeom>
          <a:noFill/>
          <a:ln w="9525" cap="flat" cmpd="sng">
            <a:solidFill>
              <a:srgbClr val="4A7DBA"/>
            </a:solidFill>
            <a:prstDash val="solid"/>
            <a:round/>
            <a:headEnd type="none" w="sm" len="sm"/>
            <a:tailEnd type="none" w="sm" len="sm"/>
          </a:ln>
          <a:effectLst>
            <a:outerShdw blurRad="40000" dist="23000" dir="5400000" rotWithShape="0">
              <a:srgbClr val="000000">
                <a:alpha val="34509"/>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ial"/>
              <a:ea typeface="Arial"/>
              <a:cs typeface="Arial"/>
              <a:sym typeface="Arial"/>
            </a:endParaRPr>
          </a:p>
        </p:txBody>
      </p:sp>
      <p:sp>
        <p:nvSpPr>
          <p:cNvPr id="289" name="Google Shape;289;p41"/>
          <p:cNvSpPr txBox="1"/>
          <p:nvPr/>
        </p:nvSpPr>
        <p:spPr>
          <a:xfrm>
            <a:off x="389792" y="4788340"/>
            <a:ext cx="8440616" cy="1138132"/>
          </a:xfrm>
          <a:prstGeom prst="rect">
            <a:avLst/>
          </a:prstGeom>
          <a:noFill/>
          <a:ln>
            <a:noFill/>
          </a:ln>
        </p:spPr>
        <p:txBody>
          <a:bodyPr spcFirstLastPara="1" wrap="square" lIns="0" tIns="37450" rIns="0" bIns="0" anchor="t" anchorCtr="0">
            <a:spAutoFit/>
          </a:bodyPr>
          <a:lstStyle/>
          <a:p>
            <a:pPr marL="793115" marR="0" lvl="1" indent="-227693" algn="l" rtl="0">
              <a:lnSpc>
                <a:spcPct val="100000"/>
              </a:lnSpc>
              <a:spcBef>
                <a:spcPts val="0"/>
              </a:spcBef>
              <a:spcAft>
                <a:spcPts val="0"/>
              </a:spcAft>
              <a:buClr>
                <a:srgbClr val="3333B2"/>
              </a:buClr>
              <a:buSzPts val="914"/>
              <a:buFont typeface="Lucida Sans"/>
              <a:buNone/>
            </a:pPr>
            <a:endParaRPr sz="1600" b="0" i="0" u="none" strike="noStrike" cap="none">
              <a:solidFill>
                <a:schemeClr val="dk1"/>
              </a:solidFill>
              <a:latin typeface="Arial"/>
              <a:ea typeface="Arial"/>
              <a:cs typeface="Arial"/>
              <a:sym typeface="Arial"/>
            </a:endParaRPr>
          </a:p>
          <a:p>
            <a:pPr marL="793115" marR="0" lvl="1" indent="-285750" algn="l" rtl="0">
              <a:lnSpc>
                <a:spcPct val="100000"/>
              </a:lnSpc>
              <a:spcBef>
                <a:spcPts val="295"/>
              </a:spcBef>
              <a:spcAft>
                <a:spcPts val="0"/>
              </a:spcAft>
              <a:buClr>
                <a:srgbClr val="3333B2"/>
              </a:buClr>
              <a:buSzPts val="914"/>
              <a:buFont typeface="Lucida Sans"/>
              <a:buChar char="▶"/>
            </a:pPr>
            <a:r>
              <a:rPr lang="en-US" sz="1600" b="0" i="0" u="none" strike="noStrike" cap="none">
                <a:solidFill>
                  <a:schemeClr val="dk1"/>
                </a:solidFill>
                <a:latin typeface="Arial"/>
                <a:ea typeface="Arial"/>
                <a:cs typeface="Arial"/>
                <a:sym typeface="Arial"/>
              </a:rPr>
              <a:t>Fallback function is a function with no name and no arguments.</a:t>
            </a:r>
            <a:endParaRPr sz="1400" b="0" i="0" u="none" strike="noStrike" cap="none">
              <a:solidFill>
                <a:srgbClr val="000000"/>
              </a:solidFill>
              <a:latin typeface="Arial"/>
              <a:ea typeface="Arial"/>
              <a:cs typeface="Arial"/>
              <a:sym typeface="Arial"/>
            </a:endParaRPr>
          </a:p>
          <a:p>
            <a:pPr marL="793115" marR="0" lvl="1" indent="-285750" algn="l" rtl="0">
              <a:lnSpc>
                <a:spcPct val="100000"/>
              </a:lnSpc>
              <a:spcBef>
                <a:spcPts val="295"/>
              </a:spcBef>
              <a:spcAft>
                <a:spcPts val="0"/>
              </a:spcAft>
              <a:buClr>
                <a:srgbClr val="3333B2"/>
              </a:buClr>
              <a:buSzPts val="914"/>
              <a:buFont typeface="Lucida Sans"/>
              <a:buChar char="▶"/>
            </a:pPr>
            <a:r>
              <a:rPr lang="en-US" sz="1600" b="0" i="0" u="none" strike="noStrike" cap="none">
                <a:solidFill>
                  <a:schemeClr val="dk1"/>
                </a:solidFill>
                <a:latin typeface="Arial"/>
                <a:ea typeface="Arial"/>
                <a:cs typeface="Arial"/>
                <a:sym typeface="Arial"/>
              </a:rPr>
              <a:t>It can either have an implementation or not.</a:t>
            </a:r>
            <a:endParaRPr sz="1400" b="0" i="0" u="none" strike="noStrike" cap="none">
              <a:solidFill>
                <a:srgbClr val="000000"/>
              </a:solidFill>
              <a:latin typeface="Arial"/>
              <a:ea typeface="Arial"/>
              <a:cs typeface="Arial"/>
              <a:sym typeface="Arial"/>
            </a:endParaRPr>
          </a:p>
          <a:p>
            <a:pPr marL="793115" marR="0" lvl="1" indent="-227693" algn="l" rtl="0">
              <a:lnSpc>
                <a:spcPct val="100000"/>
              </a:lnSpc>
              <a:spcBef>
                <a:spcPts val="295"/>
              </a:spcBef>
              <a:spcAft>
                <a:spcPts val="0"/>
              </a:spcAft>
              <a:buClr>
                <a:srgbClr val="3333B2"/>
              </a:buClr>
              <a:buSzPts val="914"/>
              <a:buFont typeface="Lucida Sans"/>
              <a:buNone/>
            </a:pPr>
            <a:endParaRPr sz="1600" b="0" i="0" u="none" strike="noStrike" cap="none">
              <a:solidFill>
                <a:schemeClr val="dk1"/>
              </a:solidFill>
              <a:latin typeface="Arial"/>
              <a:ea typeface="Arial"/>
              <a:cs typeface="Arial"/>
              <a:sym typeface="Arial"/>
            </a:endParaRPr>
          </a:p>
        </p:txBody>
      </p:sp>
      <p:sp>
        <p:nvSpPr>
          <p:cNvPr id="2" name="Google Shape;134;p24">
            <a:extLst>
              <a:ext uri="{FF2B5EF4-FFF2-40B4-BE49-F238E27FC236}">
                <a16:creationId xmlns:a16="http://schemas.microsoft.com/office/drawing/2014/main" id="{FDDCEA05-A676-865E-9D0C-C337DE06CEED}"/>
              </a:ext>
            </a:extLst>
          </p:cNvPr>
          <p:cNvSpPr txBox="1">
            <a:spLocks/>
          </p:cNvSpPr>
          <p:nvPr/>
        </p:nvSpPr>
        <p:spPr>
          <a:xfrm>
            <a:off x="0" y="0"/>
            <a:ext cx="9144000" cy="1093727"/>
          </a:xfrm>
          <a:prstGeom prst="rect">
            <a:avLst/>
          </a:prstGeom>
          <a:solidFill>
            <a:srgbClr val="A22E2E"/>
          </a:solidFill>
          <a:ln>
            <a:noFill/>
          </a:ln>
        </p:spPr>
        <p:txBody>
          <a:bodyPr spcFirstLastPara="1" vert="horz" wrap="square" lIns="91425" tIns="45700" rIns="91425" bIns="45700" rtlCol="0" anchor="ctr" anchorCtr="0">
            <a:noAutofit/>
          </a:bodyPr>
          <a:lstStyle>
            <a:lvl1pPr lvl="0" algn="l" defTabSz="685800" rtl="0" eaLnBrk="1" latinLnBrk="0" hangingPunct="1">
              <a:lnSpc>
                <a:spcPct val="100000"/>
              </a:lnSpc>
              <a:spcBef>
                <a:spcPts val="0"/>
              </a:spcBef>
              <a:spcAft>
                <a:spcPts val="0"/>
              </a:spcAft>
              <a:buSzPts val="1400"/>
              <a:buNone/>
              <a:defRPr sz="3300" kern="1200">
                <a:solidFill>
                  <a:schemeClr val="tx1"/>
                </a:solidFill>
                <a:latin typeface="+mj-lt"/>
                <a:ea typeface="+mj-ea"/>
                <a:cs typeface="+mj-cs"/>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r>
              <a:rPr lang="en-US" sz="4400" dirty="0">
                <a:solidFill>
                  <a:srgbClr val="D1D5DB"/>
                </a:solidFill>
                <a:latin typeface="Arial"/>
                <a:ea typeface="Arial"/>
                <a:cs typeface="Arial"/>
                <a:sym typeface="Arial"/>
              </a:rPr>
              <a:t>  Solidity</a:t>
            </a:r>
            <a:endParaRPr lang="en-US" sz="4400" dirty="0">
              <a:latin typeface="Arial"/>
              <a:ea typeface="Arial"/>
              <a:cs typeface="Arial"/>
              <a:sym typeface="Arial"/>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293"/>
        <p:cNvGrpSpPr/>
        <p:nvPr/>
      </p:nvGrpSpPr>
      <p:grpSpPr>
        <a:xfrm>
          <a:off x="0" y="0"/>
          <a:ext cx="0" cy="0"/>
          <a:chOff x="0" y="0"/>
          <a:chExt cx="0" cy="0"/>
        </a:xfrm>
      </p:grpSpPr>
      <p:sp>
        <p:nvSpPr>
          <p:cNvPr id="294" name="Google Shape;294;p42"/>
          <p:cNvSpPr txBox="1">
            <a:spLocks noGrp="1"/>
          </p:cNvSpPr>
          <p:nvPr>
            <p:ph type="title"/>
          </p:nvPr>
        </p:nvSpPr>
        <p:spPr>
          <a:xfrm>
            <a:off x="178384" y="55622"/>
            <a:ext cx="7515225" cy="1143000"/>
          </a:xfrm>
          <a:prstGeom prst="rect">
            <a:avLst/>
          </a:prstGeom>
          <a:noFill/>
          <a:ln>
            <a:noFill/>
          </a:ln>
        </p:spPr>
        <p:txBody>
          <a:bodyPr spcFirstLastPara="1" wrap="square" lIns="91425" tIns="45700" rIns="91425" bIns="45700" anchor="ctr" anchorCtr="0">
            <a:noAutofit/>
          </a:bodyPr>
          <a:lstStyle/>
          <a:p>
            <a:pPr marL="0" lvl="0" indent="0" algn="l" rtl="0">
              <a:lnSpc>
                <a:spcPct val="100000"/>
              </a:lnSpc>
              <a:spcBef>
                <a:spcPts val="0"/>
              </a:spcBef>
              <a:spcAft>
                <a:spcPts val="0"/>
              </a:spcAft>
              <a:buSzPts val="1400"/>
              <a:buNone/>
            </a:pPr>
            <a:r>
              <a:rPr lang="en-US" sz="4400" b="0" i="0">
                <a:solidFill>
                  <a:srgbClr val="D1D5DB"/>
                </a:solidFill>
                <a:latin typeface="Arial"/>
                <a:ea typeface="Arial"/>
                <a:cs typeface="Arial"/>
                <a:sym typeface="Arial"/>
              </a:rPr>
              <a:t>Solidity</a:t>
            </a:r>
            <a:endParaRPr sz="4400">
              <a:latin typeface="Arial"/>
              <a:ea typeface="Arial"/>
              <a:cs typeface="Arial"/>
              <a:sym typeface="Arial"/>
            </a:endParaRPr>
          </a:p>
        </p:txBody>
      </p:sp>
      <p:sp>
        <p:nvSpPr>
          <p:cNvPr id="295" name="Google Shape;295;p42"/>
          <p:cNvSpPr txBox="1"/>
          <p:nvPr/>
        </p:nvSpPr>
        <p:spPr>
          <a:xfrm>
            <a:off x="351692" y="1759945"/>
            <a:ext cx="8440616" cy="468718"/>
          </a:xfrm>
          <a:prstGeom prst="rect">
            <a:avLst/>
          </a:prstGeom>
          <a:noFill/>
          <a:ln>
            <a:noFill/>
          </a:ln>
        </p:spPr>
        <p:txBody>
          <a:bodyPr spcFirstLastPara="1" wrap="square" lIns="0" tIns="37450" rIns="0" bIns="0" anchor="t" anchorCtr="0">
            <a:spAutoFit/>
          </a:bodyPr>
          <a:lstStyle/>
          <a:p>
            <a:pPr marL="507365" marR="0" lvl="0" indent="-457200" algn="l" rtl="0">
              <a:lnSpc>
                <a:spcPct val="100000"/>
              </a:lnSpc>
              <a:spcBef>
                <a:spcPts val="0"/>
              </a:spcBef>
              <a:spcAft>
                <a:spcPts val="0"/>
              </a:spcAft>
              <a:buClr>
                <a:srgbClr val="3333B2"/>
              </a:buClr>
              <a:buSzPts val="1600"/>
              <a:buFont typeface="Lucida Sans"/>
              <a:buChar char="▶"/>
            </a:pPr>
            <a:r>
              <a:rPr lang="en-US" sz="2800" b="0" i="0" u="none" strike="noStrike" cap="none">
                <a:solidFill>
                  <a:schemeClr val="dk1"/>
                </a:solidFill>
                <a:latin typeface="Arial"/>
                <a:ea typeface="Arial"/>
                <a:cs typeface="Arial"/>
                <a:sym typeface="Arial"/>
              </a:rPr>
              <a:t>It’s easy to write contracts</a:t>
            </a:r>
            <a:endParaRPr sz="1400" b="0" i="0" u="none" strike="noStrike" cap="none">
              <a:solidFill>
                <a:srgbClr val="000000"/>
              </a:solidFill>
              <a:latin typeface="Arial"/>
              <a:ea typeface="Arial"/>
              <a:cs typeface="Arial"/>
              <a:sym typeface="Arial"/>
            </a:endParaRPr>
          </a:p>
        </p:txBody>
      </p:sp>
      <p:pic>
        <p:nvPicPr>
          <p:cNvPr id="296" name="Google Shape;296;p42"/>
          <p:cNvPicPr preferRelativeResize="0"/>
          <p:nvPr/>
        </p:nvPicPr>
        <p:blipFill rotWithShape="1">
          <a:blip r:embed="rId3">
            <a:alphaModFix/>
          </a:blip>
          <a:srcRect/>
          <a:stretch/>
        </p:blipFill>
        <p:spPr>
          <a:xfrm>
            <a:off x="792759" y="2656544"/>
            <a:ext cx="4970477" cy="2048863"/>
          </a:xfrm>
          <a:prstGeom prst="rect">
            <a:avLst/>
          </a:prstGeom>
          <a:noFill/>
          <a:ln>
            <a:noFill/>
          </a:ln>
        </p:spPr>
      </p:pic>
      <p:sp>
        <p:nvSpPr>
          <p:cNvPr id="297" name="Google Shape;297;p42"/>
          <p:cNvSpPr/>
          <p:nvPr/>
        </p:nvSpPr>
        <p:spPr>
          <a:xfrm>
            <a:off x="792759" y="2695269"/>
            <a:ext cx="4190301" cy="1939650"/>
          </a:xfrm>
          <a:prstGeom prst="rect">
            <a:avLst/>
          </a:prstGeom>
          <a:noFill/>
          <a:ln w="9525" cap="flat" cmpd="sng">
            <a:solidFill>
              <a:srgbClr val="4A7DBA"/>
            </a:solidFill>
            <a:prstDash val="solid"/>
            <a:round/>
            <a:headEnd type="none" w="sm" len="sm"/>
            <a:tailEnd type="none" w="sm" len="sm"/>
          </a:ln>
          <a:effectLst>
            <a:outerShdw blurRad="40000" dist="23000" dir="5400000" rotWithShape="0">
              <a:srgbClr val="000000">
                <a:alpha val="34509"/>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ial"/>
              <a:ea typeface="Arial"/>
              <a:cs typeface="Arial"/>
              <a:sym typeface="Arial"/>
            </a:endParaRPr>
          </a:p>
        </p:txBody>
      </p:sp>
      <p:cxnSp>
        <p:nvCxnSpPr>
          <p:cNvPr id="298" name="Google Shape;298;p42"/>
          <p:cNvCxnSpPr/>
          <p:nvPr/>
        </p:nvCxnSpPr>
        <p:spPr>
          <a:xfrm>
            <a:off x="3837963" y="3368181"/>
            <a:ext cx="1405156" cy="0"/>
          </a:xfrm>
          <a:prstGeom prst="straightConnector1">
            <a:avLst/>
          </a:prstGeom>
          <a:noFill/>
          <a:ln w="25400" cap="flat" cmpd="sng">
            <a:solidFill>
              <a:schemeClr val="accent1"/>
            </a:solidFill>
            <a:prstDash val="solid"/>
            <a:round/>
            <a:headEnd type="none" w="sm" len="sm"/>
            <a:tailEnd type="triangle" w="med" len="med"/>
          </a:ln>
          <a:effectLst>
            <a:outerShdw blurRad="40000" dist="20000" dir="5400000" rotWithShape="0">
              <a:srgbClr val="000000">
                <a:alpha val="37254"/>
              </a:srgbClr>
            </a:outerShdw>
          </a:effectLst>
        </p:spPr>
      </p:cxnSp>
      <p:cxnSp>
        <p:nvCxnSpPr>
          <p:cNvPr id="299" name="Google Shape;299;p42"/>
          <p:cNvCxnSpPr/>
          <p:nvPr/>
        </p:nvCxnSpPr>
        <p:spPr>
          <a:xfrm>
            <a:off x="4619537" y="3751278"/>
            <a:ext cx="1405156" cy="0"/>
          </a:xfrm>
          <a:prstGeom prst="straightConnector1">
            <a:avLst/>
          </a:prstGeom>
          <a:noFill/>
          <a:ln w="25400" cap="flat" cmpd="sng">
            <a:solidFill>
              <a:schemeClr val="accent1"/>
            </a:solidFill>
            <a:prstDash val="solid"/>
            <a:round/>
            <a:headEnd type="none" w="sm" len="sm"/>
            <a:tailEnd type="triangle" w="med" len="med"/>
          </a:ln>
          <a:effectLst>
            <a:outerShdw blurRad="40000" dist="20000" dir="5400000" rotWithShape="0">
              <a:srgbClr val="000000">
                <a:alpha val="37254"/>
              </a:srgbClr>
            </a:outerShdw>
          </a:effectLst>
        </p:spPr>
      </p:cxnSp>
      <p:cxnSp>
        <p:nvCxnSpPr>
          <p:cNvPr id="300" name="Google Shape;300;p42"/>
          <p:cNvCxnSpPr/>
          <p:nvPr/>
        </p:nvCxnSpPr>
        <p:spPr>
          <a:xfrm>
            <a:off x="3405697" y="2881377"/>
            <a:ext cx="1916418" cy="0"/>
          </a:xfrm>
          <a:prstGeom prst="straightConnector1">
            <a:avLst/>
          </a:prstGeom>
          <a:noFill/>
          <a:ln w="25400" cap="flat" cmpd="sng">
            <a:solidFill>
              <a:schemeClr val="accent1"/>
            </a:solidFill>
            <a:prstDash val="solid"/>
            <a:round/>
            <a:headEnd type="none" w="sm" len="sm"/>
            <a:tailEnd type="triangle" w="med" len="med"/>
          </a:ln>
          <a:effectLst>
            <a:outerShdw blurRad="40000" dist="20000" dir="5400000" rotWithShape="0">
              <a:srgbClr val="000000">
                <a:alpha val="37254"/>
              </a:srgbClr>
            </a:outerShdw>
          </a:effectLst>
        </p:spPr>
      </p:cxnSp>
      <p:sp>
        <p:nvSpPr>
          <p:cNvPr id="301" name="Google Shape;301;p42"/>
          <p:cNvSpPr txBox="1"/>
          <p:nvPr/>
        </p:nvSpPr>
        <p:spPr>
          <a:xfrm>
            <a:off x="345726" y="4885763"/>
            <a:ext cx="8440616" cy="468718"/>
          </a:xfrm>
          <a:prstGeom prst="rect">
            <a:avLst/>
          </a:prstGeom>
          <a:noFill/>
          <a:ln>
            <a:noFill/>
          </a:ln>
        </p:spPr>
        <p:txBody>
          <a:bodyPr spcFirstLastPara="1" wrap="square" lIns="0" tIns="37450" rIns="0" bIns="0" anchor="t" anchorCtr="0">
            <a:spAutoFit/>
          </a:bodyPr>
          <a:lstStyle/>
          <a:p>
            <a:pPr marL="507365" marR="0" lvl="0" indent="-457200" algn="l" rtl="0">
              <a:lnSpc>
                <a:spcPct val="100000"/>
              </a:lnSpc>
              <a:spcBef>
                <a:spcPts val="0"/>
              </a:spcBef>
              <a:spcAft>
                <a:spcPts val="0"/>
              </a:spcAft>
              <a:buClr>
                <a:srgbClr val="3333B2"/>
              </a:buClr>
              <a:buSzPts val="1600"/>
              <a:buFont typeface="Lucida Sans"/>
              <a:buChar char="▶"/>
            </a:pPr>
            <a:r>
              <a:rPr lang="en-US" sz="2800" b="0" i="0" u="none" strike="noStrike" cap="none">
                <a:solidFill>
                  <a:schemeClr val="dk1"/>
                </a:solidFill>
                <a:latin typeface="Arial"/>
                <a:ea typeface="Arial"/>
                <a:cs typeface="Arial"/>
                <a:sym typeface="Arial"/>
              </a:rPr>
              <a:t>But it’s hard to ensure they are secure</a:t>
            </a:r>
            <a:endParaRPr sz="1400" b="0" i="0" u="none" strike="noStrike" cap="none">
              <a:solidFill>
                <a:srgbClr val="000000"/>
              </a:solidFill>
              <a:latin typeface="Arial"/>
              <a:ea typeface="Arial"/>
              <a:cs typeface="Arial"/>
              <a:sym typeface="Arial"/>
            </a:endParaRPr>
          </a:p>
        </p:txBody>
      </p:sp>
      <p:sp>
        <p:nvSpPr>
          <p:cNvPr id="302" name="Google Shape;302;p42"/>
          <p:cNvSpPr txBox="1"/>
          <p:nvPr/>
        </p:nvSpPr>
        <p:spPr>
          <a:xfrm>
            <a:off x="4944960" y="2487520"/>
            <a:ext cx="3803282" cy="415498"/>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050"/>
              <a:buFont typeface="Arial"/>
              <a:buNone/>
            </a:pPr>
            <a:r>
              <a:rPr lang="en-US" sz="1050" b="0" i="0" u="none" strike="noStrike" cap="none" dirty="0">
                <a:solidFill>
                  <a:schemeClr val="dk1"/>
                </a:solidFill>
                <a:latin typeface="Arial"/>
                <a:ea typeface="Arial"/>
                <a:cs typeface="Arial"/>
                <a:sym typeface="Arial"/>
              </a:rPr>
              <a:t>A contract encompasses a long-lived state that lives in the EVM’s storage.</a:t>
            </a:r>
            <a:endParaRPr sz="1050" b="0" i="0" u="none" strike="noStrike" cap="none" dirty="0">
              <a:solidFill>
                <a:schemeClr val="dk1"/>
              </a:solidFill>
              <a:latin typeface="Arial"/>
              <a:ea typeface="Arial"/>
              <a:cs typeface="Arial"/>
              <a:sym typeface="Arial"/>
            </a:endParaRPr>
          </a:p>
        </p:txBody>
      </p:sp>
      <p:sp>
        <p:nvSpPr>
          <p:cNvPr id="303" name="Google Shape;303;p42"/>
          <p:cNvSpPr txBox="1"/>
          <p:nvPr/>
        </p:nvSpPr>
        <p:spPr>
          <a:xfrm>
            <a:off x="4989026" y="3093153"/>
            <a:ext cx="3803282" cy="253916"/>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050"/>
              <a:buFont typeface="Arial"/>
              <a:buNone/>
            </a:pPr>
            <a:r>
              <a:rPr lang="en-US" sz="1050" b="0" i="0" u="none" strike="noStrike" cap="none">
                <a:solidFill>
                  <a:schemeClr val="dk1"/>
                </a:solidFill>
                <a:latin typeface="Arial"/>
                <a:ea typeface="Arial"/>
                <a:cs typeface="Arial"/>
                <a:sym typeface="Arial"/>
              </a:rPr>
              <a:t>A constructor runs only once when the contract is created.</a:t>
            </a:r>
            <a:endParaRPr sz="1050" b="0" i="0" u="none" strike="noStrike" cap="none">
              <a:solidFill>
                <a:schemeClr val="dk1"/>
              </a:solidFill>
              <a:latin typeface="Arial"/>
              <a:ea typeface="Arial"/>
              <a:cs typeface="Arial"/>
              <a:sym typeface="Arial"/>
            </a:endParaRPr>
          </a:p>
        </p:txBody>
      </p:sp>
      <p:sp>
        <p:nvSpPr>
          <p:cNvPr id="304" name="Google Shape;304;p42"/>
          <p:cNvSpPr txBox="1"/>
          <p:nvPr/>
        </p:nvSpPr>
        <p:spPr>
          <a:xfrm>
            <a:off x="5028537" y="3466285"/>
            <a:ext cx="3992695" cy="253916"/>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050"/>
              <a:buFont typeface="Arial"/>
              <a:buNone/>
            </a:pPr>
            <a:r>
              <a:rPr lang="en-US" sz="1050" b="0" i="0" u="none" strike="noStrike" cap="none">
                <a:solidFill>
                  <a:schemeClr val="dk1"/>
                </a:solidFill>
                <a:latin typeface="Arial"/>
                <a:ea typeface="Arial"/>
                <a:cs typeface="Arial"/>
                <a:sym typeface="Arial"/>
              </a:rPr>
              <a:t>Exceptions cannot be caught; once raised, the execution stops.</a:t>
            </a:r>
            <a:endParaRPr sz="1050" b="0" i="0" u="none" strike="noStrike" cap="none">
              <a:solidFill>
                <a:schemeClr val="dk1"/>
              </a:solidFill>
              <a:latin typeface="Arial"/>
              <a:ea typeface="Arial"/>
              <a:cs typeface="Arial"/>
              <a:sym typeface="Arial"/>
            </a:endParaRPr>
          </a:p>
        </p:txBody>
      </p:sp>
      <p:sp>
        <p:nvSpPr>
          <p:cNvPr id="2" name="Google Shape;134;p24">
            <a:extLst>
              <a:ext uri="{FF2B5EF4-FFF2-40B4-BE49-F238E27FC236}">
                <a16:creationId xmlns:a16="http://schemas.microsoft.com/office/drawing/2014/main" id="{691905E2-9B91-F8CB-6B0F-933CAD9CB960}"/>
              </a:ext>
            </a:extLst>
          </p:cNvPr>
          <p:cNvSpPr txBox="1">
            <a:spLocks/>
          </p:cNvSpPr>
          <p:nvPr/>
        </p:nvSpPr>
        <p:spPr>
          <a:xfrm>
            <a:off x="0" y="0"/>
            <a:ext cx="9144000" cy="1093727"/>
          </a:xfrm>
          <a:prstGeom prst="rect">
            <a:avLst/>
          </a:prstGeom>
          <a:solidFill>
            <a:srgbClr val="A22E2E"/>
          </a:solidFill>
          <a:ln>
            <a:noFill/>
          </a:ln>
        </p:spPr>
        <p:txBody>
          <a:bodyPr spcFirstLastPara="1" vert="horz" wrap="square" lIns="91425" tIns="45700" rIns="91425" bIns="45700" rtlCol="0" anchor="ctr" anchorCtr="0">
            <a:noAutofit/>
          </a:bodyPr>
          <a:lstStyle>
            <a:lvl1pPr lvl="0" algn="l" defTabSz="685800" rtl="0" eaLnBrk="1" latinLnBrk="0" hangingPunct="1">
              <a:lnSpc>
                <a:spcPct val="100000"/>
              </a:lnSpc>
              <a:spcBef>
                <a:spcPts val="0"/>
              </a:spcBef>
              <a:spcAft>
                <a:spcPts val="0"/>
              </a:spcAft>
              <a:buSzPts val="1400"/>
              <a:buNone/>
              <a:defRPr sz="3300" kern="1200">
                <a:solidFill>
                  <a:schemeClr val="tx1"/>
                </a:solidFill>
                <a:latin typeface="+mj-lt"/>
                <a:ea typeface="+mj-ea"/>
                <a:cs typeface="+mj-cs"/>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r>
              <a:rPr lang="en-US" sz="4400" dirty="0">
                <a:solidFill>
                  <a:srgbClr val="D1D5DB"/>
                </a:solidFill>
                <a:latin typeface="Arial"/>
                <a:ea typeface="Arial"/>
                <a:cs typeface="Arial"/>
                <a:sym typeface="Arial"/>
              </a:rPr>
              <a:t>  Solidity</a:t>
            </a:r>
            <a:endParaRPr lang="en-US" sz="4400" dirty="0">
              <a:latin typeface="Arial"/>
              <a:ea typeface="Arial"/>
              <a:cs typeface="Arial"/>
              <a:sym typeface="Arial"/>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213"/>
        <p:cNvGrpSpPr/>
        <p:nvPr/>
      </p:nvGrpSpPr>
      <p:grpSpPr>
        <a:xfrm>
          <a:off x="0" y="0"/>
          <a:ext cx="0" cy="0"/>
          <a:chOff x="0" y="0"/>
          <a:chExt cx="0" cy="0"/>
        </a:xfrm>
      </p:grpSpPr>
      <p:sp>
        <p:nvSpPr>
          <p:cNvPr id="214" name="Google Shape;214;p33"/>
          <p:cNvSpPr txBox="1">
            <a:spLocks noGrp="1"/>
          </p:cNvSpPr>
          <p:nvPr>
            <p:ph type="title"/>
          </p:nvPr>
        </p:nvSpPr>
        <p:spPr>
          <a:xfrm>
            <a:off x="0" y="0"/>
            <a:ext cx="7926600" cy="1175700"/>
          </a:xfrm>
          <a:prstGeom prst="rect">
            <a:avLst/>
          </a:prstGeom>
          <a:noFill/>
          <a:ln>
            <a:noFill/>
          </a:ln>
        </p:spPr>
        <p:txBody>
          <a:bodyPr spcFirstLastPara="1" wrap="square" lIns="91425" tIns="45700" rIns="91425" bIns="45700" anchor="ctr" anchorCtr="0">
            <a:noAutofit/>
          </a:bodyPr>
          <a:lstStyle/>
          <a:p>
            <a:pPr marL="0" lvl="0" indent="0" algn="l" rtl="0">
              <a:spcBef>
                <a:spcPts val="0"/>
              </a:spcBef>
              <a:spcAft>
                <a:spcPts val="0"/>
              </a:spcAft>
              <a:buClr>
                <a:schemeClr val="dk1"/>
              </a:buClr>
              <a:buSzPts val="1400"/>
              <a:buFont typeface="Arial"/>
              <a:buNone/>
            </a:pPr>
            <a:r>
              <a:rPr lang="en-US" sz="4400">
                <a:solidFill>
                  <a:srgbClr val="D1D5DB"/>
                </a:solidFill>
                <a:latin typeface="Arial"/>
                <a:ea typeface="Arial"/>
                <a:cs typeface="Arial"/>
                <a:sym typeface="Arial"/>
              </a:rPr>
              <a:t>Vulnerabilities chart</a:t>
            </a:r>
            <a:endParaRPr sz="4400">
              <a:latin typeface="Arial"/>
              <a:ea typeface="Arial"/>
              <a:cs typeface="Arial"/>
              <a:sym typeface="Arial"/>
            </a:endParaRPr>
          </a:p>
        </p:txBody>
      </p:sp>
      <p:sp>
        <p:nvSpPr>
          <p:cNvPr id="215" name="Google Shape;215;p33"/>
          <p:cNvSpPr txBox="1"/>
          <p:nvPr/>
        </p:nvSpPr>
        <p:spPr>
          <a:xfrm>
            <a:off x="351692" y="1474338"/>
            <a:ext cx="8440500" cy="253200"/>
          </a:xfrm>
          <a:prstGeom prst="rect">
            <a:avLst/>
          </a:prstGeom>
          <a:noFill/>
          <a:ln>
            <a:noFill/>
          </a:ln>
        </p:spPr>
        <p:txBody>
          <a:bodyPr spcFirstLastPara="1" wrap="square" lIns="0" tIns="37450" rIns="0" bIns="0" anchor="t" anchorCtr="0">
            <a:sp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16" name="Google Shape;216;p33"/>
          <p:cNvSpPr txBox="1"/>
          <p:nvPr/>
        </p:nvSpPr>
        <p:spPr>
          <a:xfrm>
            <a:off x="351692" y="2931514"/>
            <a:ext cx="8440500" cy="284100"/>
          </a:xfrm>
          <a:prstGeom prst="rect">
            <a:avLst/>
          </a:prstGeom>
          <a:noFill/>
          <a:ln>
            <a:noFill/>
          </a:ln>
        </p:spPr>
        <p:txBody>
          <a:bodyPr spcFirstLastPara="1" wrap="square" lIns="0" tIns="37450" rIns="0" bIns="0" anchor="t" anchorCtr="0">
            <a:spAutoFit/>
          </a:bodyPr>
          <a:lstStyle/>
          <a:p>
            <a:pPr marL="0" marR="0" lvl="0" indent="0" algn="l" rtl="0">
              <a:lnSpc>
                <a:spcPct val="100000"/>
              </a:lnSpc>
              <a:spcBef>
                <a:spcPts val="0"/>
              </a:spcBef>
              <a:spcAft>
                <a:spcPts val="0"/>
              </a:spcAft>
              <a:buClr>
                <a:srgbClr val="000000"/>
              </a:buClr>
              <a:buSzPts val="1600"/>
              <a:buFont typeface="Arial"/>
              <a:buNone/>
            </a:pPr>
            <a:endParaRPr sz="1600" b="0" i="0" u="none" strike="noStrike" cap="none">
              <a:solidFill>
                <a:schemeClr val="dk1"/>
              </a:solidFill>
              <a:latin typeface="Arial"/>
              <a:ea typeface="Arial"/>
              <a:cs typeface="Arial"/>
              <a:sym typeface="Arial"/>
            </a:endParaRPr>
          </a:p>
        </p:txBody>
      </p:sp>
      <p:pic>
        <p:nvPicPr>
          <p:cNvPr id="217" name="Google Shape;217;p33"/>
          <p:cNvPicPr preferRelativeResize="0"/>
          <p:nvPr/>
        </p:nvPicPr>
        <p:blipFill>
          <a:blip r:embed="rId3">
            <a:alphaModFix/>
          </a:blip>
          <a:stretch>
            <a:fillRect/>
          </a:stretch>
        </p:blipFill>
        <p:spPr>
          <a:xfrm>
            <a:off x="0" y="1108000"/>
            <a:ext cx="9144003" cy="5750001"/>
          </a:xfrm>
          <a:prstGeom prst="rect">
            <a:avLst/>
          </a:prstGeom>
          <a:noFill/>
          <a:ln>
            <a:noFill/>
          </a:ln>
        </p:spPr>
      </p:pic>
      <p:sp>
        <p:nvSpPr>
          <p:cNvPr id="2" name="Google Shape;134;p24">
            <a:extLst>
              <a:ext uri="{FF2B5EF4-FFF2-40B4-BE49-F238E27FC236}">
                <a16:creationId xmlns:a16="http://schemas.microsoft.com/office/drawing/2014/main" id="{856B1854-5FC4-62BA-F4B2-5D99C605CE38}"/>
              </a:ext>
            </a:extLst>
          </p:cNvPr>
          <p:cNvSpPr txBox="1">
            <a:spLocks/>
          </p:cNvSpPr>
          <p:nvPr/>
        </p:nvSpPr>
        <p:spPr>
          <a:xfrm>
            <a:off x="0" y="0"/>
            <a:ext cx="9144000" cy="1093727"/>
          </a:xfrm>
          <a:prstGeom prst="rect">
            <a:avLst/>
          </a:prstGeom>
          <a:solidFill>
            <a:srgbClr val="A22E2E"/>
          </a:solidFill>
          <a:ln>
            <a:noFill/>
          </a:ln>
        </p:spPr>
        <p:txBody>
          <a:bodyPr spcFirstLastPara="1" vert="horz" wrap="square" lIns="91425" tIns="45700" rIns="91425" bIns="45700" rtlCol="0" anchor="ctr" anchorCtr="0">
            <a:noAutofit/>
          </a:bodyPr>
          <a:lstStyle>
            <a:lvl1pPr lvl="0" algn="l" defTabSz="685800" rtl="0" eaLnBrk="1" latinLnBrk="0" hangingPunct="1">
              <a:lnSpc>
                <a:spcPct val="100000"/>
              </a:lnSpc>
              <a:spcBef>
                <a:spcPts val="0"/>
              </a:spcBef>
              <a:spcAft>
                <a:spcPts val="0"/>
              </a:spcAft>
              <a:buSzPts val="1400"/>
              <a:buNone/>
              <a:defRPr sz="3300" kern="1200">
                <a:solidFill>
                  <a:schemeClr val="tx1"/>
                </a:solidFill>
                <a:latin typeface="+mj-lt"/>
                <a:ea typeface="+mj-ea"/>
                <a:cs typeface="+mj-cs"/>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r>
              <a:rPr lang="en-US" sz="4400" dirty="0">
                <a:solidFill>
                  <a:srgbClr val="D1D5DB"/>
                </a:solidFill>
                <a:latin typeface="Arial"/>
                <a:ea typeface="Arial"/>
                <a:cs typeface="Arial"/>
                <a:sym typeface="Arial"/>
              </a:rPr>
              <a:t>Vulnerability Chart</a:t>
            </a:r>
            <a:endParaRPr lang="en-US" sz="4400" dirty="0">
              <a:latin typeface="Arial"/>
              <a:ea typeface="Arial"/>
              <a:cs typeface="Arial"/>
              <a:sym typeface="Arial"/>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221"/>
        <p:cNvGrpSpPr/>
        <p:nvPr/>
      </p:nvGrpSpPr>
      <p:grpSpPr>
        <a:xfrm>
          <a:off x="0" y="0"/>
          <a:ext cx="0" cy="0"/>
          <a:chOff x="0" y="0"/>
          <a:chExt cx="0" cy="0"/>
        </a:xfrm>
      </p:grpSpPr>
      <p:sp>
        <p:nvSpPr>
          <p:cNvPr id="222" name="Google Shape;222;p34"/>
          <p:cNvSpPr txBox="1">
            <a:spLocks noGrp="1"/>
          </p:cNvSpPr>
          <p:nvPr>
            <p:ph type="title"/>
          </p:nvPr>
        </p:nvSpPr>
        <p:spPr>
          <a:xfrm>
            <a:off x="178384" y="55622"/>
            <a:ext cx="7515225" cy="1143000"/>
          </a:xfrm>
          <a:prstGeom prst="rect">
            <a:avLst/>
          </a:prstGeom>
          <a:noFill/>
          <a:ln>
            <a:noFill/>
          </a:ln>
        </p:spPr>
        <p:txBody>
          <a:bodyPr spcFirstLastPara="1" wrap="square" lIns="91425" tIns="45700" rIns="91425" bIns="45700" anchor="ctr" anchorCtr="0">
            <a:noAutofit/>
          </a:bodyPr>
          <a:lstStyle/>
          <a:p>
            <a:pPr marL="0" lvl="0" indent="0" algn="l" rtl="0">
              <a:lnSpc>
                <a:spcPct val="100000"/>
              </a:lnSpc>
              <a:spcBef>
                <a:spcPts val="0"/>
              </a:spcBef>
              <a:spcAft>
                <a:spcPts val="0"/>
              </a:spcAft>
              <a:buSzPts val="1400"/>
              <a:buNone/>
            </a:pPr>
            <a:r>
              <a:rPr lang="en-US" sz="4400" b="0" i="0">
                <a:solidFill>
                  <a:srgbClr val="D1D5DB"/>
                </a:solidFill>
                <a:latin typeface="Arial"/>
                <a:ea typeface="Arial"/>
                <a:cs typeface="Arial"/>
                <a:sym typeface="Arial"/>
              </a:rPr>
              <a:t>Basics of Ethereum - Recap</a:t>
            </a:r>
            <a:endParaRPr lang="en-US" sz="4400" dirty="0">
              <a:latin typeface="Arial"/>
              <a:ea typeface="Arial"/>
              <a:cs typeface="Arial"/>
              <a:sym typeface="Arial"/>
            </a:endParaRPr>
          </a:p>
        </p:txBody>
      </p:sp>
      <p:sp>
        <p:nvSpPr>
          <p:cNvPr id="2" name="Google Shape;134;p24">
            <a:extLst>
              <a:ext uri="{FF2B5EF4-FFF2-40B4-BE49-F238E27FC236}">
                <a16:creationId xmlns:a16="http://schemas.microsoft.com/office/drawing/2014/main" id="{6E84AD5F-5057-0A83-2DB0-18819223BB1A}"/>
              </a:ext>
            </a:extLst>
          </p:cNvPr>
          <p:cNvSpPr txBox="1">
            <a:spLocks/>
          </p:cNvSpPr>
          <p:nvPr/>
        </p:nvSpPr>
        <p:spPr>
          <a:xfrm>
            <a:off x="0" y="0"/>
            <a:ext cx="9144000" cy="1093727"/>
          </a:xfrm>
          <a:prstGeom prst="rect">
            <a:avLst/>
          </a:prstGeom>
          <a:solidFill>
            <a:srgbClr val="A22E2E"/>
          </a:solidFill>
          <a:ln>
            <a:noFill/>
          </a:ln>
        </p:spPr>
        <p:txBody>
          <a:bodyPr spcFirstLastPara="1" vert="horz" wrap="square" lIns="91425" tIns="45700" rIns="91425" bIns="45700" rtlCol="0" anchor="ctr" anchorCtr="0">
            <a:noAutofit/>
          </a:bodyPr>
          <a:lstStyle>
            <a:lvl1pPr lvl="0" algn="l" defTabSz="685800" rtl="0" eaLnBrk="1" latinLnBrk="0" hangingPunct="1">
              <a:lnSpc>
                <a:spcPct val="100000"/>
              </a:lnSpc>
              <a:spcBef>
                <a:spcPts val="0"/>
              </a:spcBef>
              <a:spcAft>
                <a:spcPts val="0"/>
              </a:spcAft>
              <a:buSzPts val="1400"/>
              <a:buNone/>
              <a:defRPr sz="3300" kern="1200">
                <a:solidFill>
                  <a:schemeClr val="tx1"/>
                </a:solidFill>
                <a:latin typeface="+mj-lt"/>
                <a:ea typeface="+mj-ea"/>
                <a:cs typeface="+mj-cs"/>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r>
              <a:rPr lang="en-US" sz="4400">
                <a:solidFill>
                  <a:srgbClr val="D1D5DB"/>
                </a:solidFill>
                <a:latin typeface="Arial"/>
                <a:ea typeface="Arial"/>
                <a:cs typeface="Arial"/>
                <a:sym typeface="Arial"/>
              </a:rPr>
              <a:t>  Table of Content</a:t>
            </a:r>
            <a:endParaRPr lang="en-US" sz="4400" dirty="0">
              <a:latin typeface="Arial"/>
              <a:ea typeface="Arial"/>
              <a:cs typeface="Arial"/>
              <a:sym typeface="Arial"/>
            </a:endParaRPr>
          </a:p>
        </p:txBody>
      </p:sp>
      <p:sp>
        <p:nvSpPr>
          <p:cNvPr id="11" name="TextBox 10">
            <a:extLst>
              <a:ext uri="{FF2B5EF4-FFF2-40B4-BE49-F238E27FC236}">
                <a16:creationId xmlns:a16="http://schemas.microsoft.com/office/drawing/2014/main" id="{7F8B4B62-51F5-41E4-FDD5-7029D9B6664E}"/>
              </a:ext>
            </a:extLst>
          </p:cNvPr>
          <p:cNvSpPr txBox="1"/>
          <p:nvPr/>
        </p:nvSpPr>
        <p:spPr>
          <a:xfrm>
            <a:off x="1026327" y="2283795"/>
            <a:ext cx="3403715" cy="3100849"/>
          </a:xfrm>
          <a:prstGeom prst="rect">
            <a:avLst/>
          </a:prstGeom>
          <a:noFill/>
        </p:spPr>
        <p:txBody>
          <a:bodyPr wrap="square">
            <a:spAutoFit/>
          </a:bodyPr>
          <a:lstStyle/>
          <a:p>
            <a:pPr marL="793115" marR="0" lvl="1" indent="-285750" algn="l" rtl="0">
              <a:lnSpc>
                <a:spcPct val="100000"/>
              </a:lnSpc>
              <a:spcBef>
                <a:spcPts val="295"/>
              </a:spcBef>
              <a:spcAft>
                <a:spcPts val="0"/>
              </a:spcAft>
              <a:buClr>
                <a:srgbClr val="3333B2"/>
              </a:buClr>
              <a:buSzPts val="914"/>
              <a:buFont typeface="Lucida Sans"/>
              <a:buChar char="▶"/>
            </a:pPr>
            <a:r>
              <a:rPr lang="en-US" sz="1200" dirty="0">
                <a:solidFill>
                  <a:schemeClr val="dk1"/>
                </a:solidFill>
                <a:latin typeface="Arial"/>
                <a:ea typeface="Arial"/>
                <a:cs typeface="Arial"/>
                <a:sym typeface="Arial"/>
              </a:rPr>
              <a:t>Call to the Unknown</a:t>
            </a:r>
          </a:p>
          <a:p>
            <a:pPr marL="793115" marR="0" lvl="1" indent="-285750" algn="l" rtl="0">
              <a:lnSpc>
                <a:spcPct val="100000"/>
              </a:lnSpc>
              <a:spcBef>
                <a:spcPts val="295"/>
              </a:spcBef>
              <a:spcAft>
                <a:spcPts val="0"/>
              </a:spcAft>
              <a:buClr>
                <a:srgbClr val="3333B2"/>
              </a:buClr>
              <a:buSzPts val="914"/>
              <a:buFont typeface="Lucida Sans"/>
              <a:buChar char="▶"/>
            </a:pPr>
            <a:r>
              <a:rPr lang="en-US" sz="1200" dirty="0">
                <a:solidFill>
                  <a:schemeClr val="dk1"/>
                </a:solidFill>
                <a:latin typeface="Arial"/>
                <a:ea typeface="Arial"/>
                <a:cs typeface="Arial"/>
                <a:sym typeface="Arial"/>
              </a:rPr>
              <a:t>Reentrancy</a:t>
            </a:r>
          </a:p>
          <a:p>
            <a:pPr marL="793115" marR="0" lvl="1" indent="-285750" algn="l" rtl="0">
              <a:lnSpc>
                <a:spcPct val="100000"/>
              </a:lnSpc>
              <a:spcBef>
                <a:spcPts val="295"/>
              </a:spcBef>
              <a:spcAft>
                <a:spcPts val="0"/>
              </a:spcAft>
              <a:buClr>
                <a:srgbClr val="3333B2"/>
              </a:buClr>
              <a:buSzPts val="914"/>
              <a:buFont typeface="Lucida Sans"/>
              <a:buChar char="▶"/>
            </a:pPr>
            <a:r>
              <a:rPr lang="en-US" sz="1200" dirty="0">
                <a:solidFill>
                  <a:schemeClr val="dk1"/>
                </a:solidFill>
                <a:latin typeface="Arial"/>
                <a:ea typeface="Arial"/>
                <a:cs typeface="Arial"/>
                <a:sym typeface="Arial"/>
              </a:rPr>
              <a:t>Exception Disorders</a:t>
            </a:r>
          </a:p>
          <a:p>
            <a:pPr marL="793115" marR="0" lvl="1" indent="-285750" algn="l" rtl="0">
              <a:lnSpc>
                <a:spcPct val="100000"/>
              </a:lnSpc>
              <a:spcBef>
                <a:spcPts val="295"/>
              </a:spcBef>
              <a:spcAft>
                <a:spcPts val="0"/>
              </a:spcAft>
              <a:buClr>
                <a:srgbClr val="3333B2"/>
              </a:buClr>
              <a:buSzPts val="914"/>
              <a:buFont typeface="Lucida Sans"/>
              <a:buChar char="▶"/>
            </a:pPr>
            <a:r>
              <a:rPr lang="en-US" sz="1200" dirty="0">
                <a:solidFill>
                  <a:schemeClr val="dk1"/>
                </a:solidFill>
                <a:latin typeface="Arial"/>
                <a:ea typeface="Arial"/>
                <a:cs typeface="Arial"/>
                <a:sym typeface="Arial"/>
              </a:rPr>
              <a:t>Gasless send</a:t>
            </a:r>
          </a:p>
          <a:p>
            <a:pPr marL="793115" marR="0" lvl="1" indent="-285750" algn="l" rtl="0">
              <a:lnSpc>
                <a:spcPct val="100000"/>
              </a:lnSpc>
              <a:spcBef>
                <a:spcPts val="295"/>
              </a:spcBef>
              <a:spcAft>
                <a:spcPts val="0"/>
              </a:spcAft>
              <a:buClr>
                <a:srgbClr val="3333B2"/>
              </a:buClr>
              <a:buSzPts val="914"/>
              <a:buFont typeface="Lucida Sans"/>
              <a:buChar char="▶"/>
            </a:pPr>
            <a:r>
              <a:rPr lang="en-US" sz="1200" dirty="0">
                <a:solidFill>
                  <a:schemeClr val="dk1"/>
                </a:solidFill>
                <a:latin typeface="Arial"/>
                <a:ea typeface="Arial"/>
                <a:cs typeface="Arial"/>
                <a:sym typeface="Arial"/>
              </a:rPr>
              <a:t>Type Casts</a:t>
            </a:r>
          </a:p>
          <a:p>
            <a:pPr marL="793115" marR="0" lvl="1" indent="-285750" algn="l" rtl="0">
              <a:lnSpc>
                <a:spcPct val="100000"/>
              </a:lnSpc>
              <a:spcBef>
                <a:spcPts val="295"/>
              </a:spcBef>
              <a:spcAft>
                <a:spcPts val="0"/>
              </a:spcAft>
              <a:buClr>
                <a:srgbClr val="3333B2"/>
              </a:buClr>
              <a:buSzPts val="914"/>
              <a:buFont typeface="Lucida Sans"/>
              <a:buChar char="▶"/>
            </a:pPr>
            <a:r>
              <a:rPr lang="en-US" sz="1200" dirty="0">
                <a:solidFill>
                  <a:schemeClr val="dk1"/>
                </a:solidFill>
                <a:latin typeface="Arial"/>
                <a:ea typeface="Arial"/>
                <a:cs typeface="Arial"/>
                <a:sym typeface="Arial"/>
              </a:rPr>
              <a:t>Keeping Secrets</a:t>
            </a:r>
          </a:p>
          <a:p>
            <a:pPr marL="793115" marR="0" lvl="1" indent="-285750" algn="l" rtl="0">
              <a:lnSpc>
                <a:spcPct val="100000"/>
              </a:lnSpc>
              <a:spcBef>
                <a:spcPts val="295"/>
              </a:spcBef>
              <a:spcAft>
                <a:spcPts val="0"/>
              </a:spcAft>
              <a:buClr>
                <a:srgbClr val="3333B2"/>
              </a:buClr>
              <a:buSzPts val="914"/>
              <a:buFont typeface="Lucida Sans"/>
              <a:buChar char="▶"/>
            </a:pPr>
            <a:r>
              <a:rPr lang="en-US" sz="1200" dirty="0">
                <a:solidFill>
                  <a:schemeClr val="dk1"/>
                </a:solidFill>
                <a:latin typeface="Arial"/>
                <a:ea typeface="Arial"/>
                <a:cs typeface="Arial"/>
                <a:sym typeface="Arial"/>
              </a:rPr>
              <a:t>Stack Size Limit</a:t>
            </a:r>
          </a:p>
          <a:p>
            <a:pPr marL="793115" marR="0" lvl="1" indent="-285750" algn="l" rtl="0">
              <a:lnSpc>
                <a:spcPct val="100000"/>
              </a:lnSpc>
              <a:spcBef>
                <a:spcPts val="295"/>
              </a:spcBef>
              <a:spcAft>
                <a:spcPts val="0"/>
              </a:spcAft>
              <a:buClr>
                <a:srgbClr val="3333B2"/>
              </a:buClr>
              <a:buSzPts val="914"/>
              <a:buFont typeface="Lucida Sans"/>
              <a:buChar char="▶"/>
            </a:pPr>
            <a:r>
              <a:rPr lang="en-US" sz="1200" dirty="0">
                <a:solidFill>
                  <a:schemeClr val="dk1"/>
                </a:solidFill>
                <a:latin typeface="Arial"/>
                <a:ea typeface="Arial"/>
                <a:cs typeface="Arial"/>
                <a:sym typeface="Arial"/>
              </a:rPr>
              <a:t>Unpredictable States</a:t>
            </a:r>
          </a:p>
          <a:p>
            <a:pPr marL="793115" marR="0" lvl="1" indent="-285750" algn="l" rtl="0">
              <a:lnSpc>
                <a:spcPct val="100000"/>
              </a:lnSpc>
              <a:spcBef>
                <a:spcPts val="295"/>
              </a:spcBef>
              <a:spcAft>
                <a:spcPts val="0"/>
              </a:spcAft>
              <a:buClr>
                <a:srgbClr val="3333B2"/>
              </a:buClr>
              <a:buSzPts val="914"/>
              <a:buFont typeface="Lucida Sans"/>
              <a:buChar char="▶"/>
            </a:pPr>
            <a:endParaRPr lang="en-US" dirty="0">
              <a:solidFill>
                <a:schemeClr val="dk1"/>
              </a:solidFill>
              <a:latin typeface="Arial"/>
              <a:ea typeface="Arial"/>
              <a:cs typeface="Arial"/>
              <a:sym typeface="Arial"/>
            </a:endParaRPr>
          </a:p>
          <a:p>
            <a:pPr marL="793115" marR="0" lvl="1" indent="-285750" algn="l" rtl="0">
              <a:lnSpc>
                <a:spcPct val="100000"/>
              </a:lnSpc>
              <a:spcBef>
                <a:spcPts val="295"/>
              </a:spcBef>
              <a:spcAft>
                <a:spcPts val="0"/>
              </a:spcAft>
              <a:buClr>
                <a:srgbClr val="3333B2"/>
              </a:buClr>
              <a:buSzPts val="914"/>
              <a:buFont typeface="Lucida Sans"/>
              <a:buChar char="▶"/>
            </a:pPr>
            <a:endParaRPr lang="en-US" dirty="0">
              <a:solidFill>
                <a:schemeClr val="dk1"/>
              </a:solidFill>
              <a:latin typeface="Arial"/>
              <a:ea typeface="Arial"/>
              <a:cs typeface="Arial"/>
              <a:sym typeface="Arial"/>
            </a:endParaRPr>
          </a:p>
          <a:p>
            <a:pPr marL="793115" marR="0" lvl="1" indent="-285750" algn="l" rtl="0">
              <a:lnSpc>
                <a:spcPct val="100000"/>
              </a:lnSpc>
              <a:spcBef>
                <a:spcPts val="295"/>
              </a:spcBef>
              <a:spcAft>
                <a:spcPts val="0"/>
              </a:spcAft>
              <a:buClr>
                <a:srgbClr val="3333B2"/>
              </a:buClr>
              <a:buSzPts val="914"/>
              <a:buFont typeface="Lucida Sans"/>
              <a:buChar char="▶"/>
            </a:pPr>
            <a:endParaRPr lang="en-US" dirty="0">
              <a:solidFill>
                <a:schemeClr val="dk1"/>
              </a:solidFill>
              <a:latin typeface="Arial"/>
              <a:ea typeface="Arial"/>
              <a:cs typeface="Arial"/>
              <a:sym typeface="Arial"/>
            </a:endParaRPr>
          </a:p>
          <a:p>
            <a:pPr marL="793115" marR="0" lvl="1" indent="-285750" algn="l" rtl="0">
              <a:lnSpc>
                <a:spcPct val="100000"/>
              </a:lnSpc>
              <a:spcBef>
                <a:spcPts val="295"/>
              </a:spcBef>
              <a:spcAft>
                <a:spcPts val="0"/>
              </a:spcAft>
              <a:buClr>
                <a:srgbClr val="3333B2"/>
              </a:buClr>
              <a:buSzPts val="914"/>
              <a:buFont typeface="Lucida Sans"/>
              <a:buChar char="▶"/>
            </a:pPr>
            <a:endParaRPr lang="en-US" sz="1800" b="0" i="0" u="none" strike="noStrike" cap="none" dirty="0">
              <a:solidFill>
                <a:schemeClr val="dk1"/>
              </a:solidFill>
              <a:latin typeface="Arial"/>
              <a:ea typeface="Arial"/>
              <a:cs typeface="Arial"/>
              <a:sym typeface="Arial"/>
            </a:endParaRPr>
          </a:p>
        </p:txBody>
      </p:sp>
      <p:sp>
        <p:nvSpPr>
          <p:cNvPr id="13" name="TextBox 12">
            <a:extLst>
              <a:ext uri="{FF2B5EF4-FFF2-40B4-BE49-F238E27FC236}">
                <a16:creationId xmlns:a16="http://schemas.microsoft.com/office/drawing/2014/main" id="{40E488B8-0046-4041-4845-0F02EE95B5C4}"/>
              </a:ext>
            </a:extLst>
          </p:cNvPr>
          <p:cNvSpPr txBox="1"/>
          <p:nvPr/>
        </p:nvSpPr>
        <p:spPr>
          <a:xfrm>
            <a:off x="1026327" y="1914463"/>
            <a:ext cx="4605556" cy="369332"/>
          </a:xfrm>
          <a:prstGeom prst="rect">
            <a:avLst/>
          </a:prstGeom>
          <a:noFill/>
        </p:spPr>
        <p:txBody>
          <a:bodyPr wrap="square">
            <a:spAutoFit/>
          </a:bodyPr>
          <a:lstStyle/>
          <a:p>
            <a:pPr marL="507365" marR="0" lvl="0" indent="-457200" algn="l" rtl="0">
              <a:lnSpc>
                <a:spcPct val="100000"/>
              </a:lnSpc>
              <a:spcBef>
                <a:spcPts val="0"/>
              </a:spcBef>
              <a:spcAft>
                <a:spcPts val="0"/>
              </a:spcAft>
              <a:buClr>
                <a:srgbClr val="3333B2"/>
              </a:buClr>
              <a:buSzPts val="1600"/>
              <a:buFont typeface="Lucida Sans"/>
              <a:buChar char="▶"/>
            </a:pPr>
            <a:r>
              <a:rPr lang="en-US" sz="1800" b="0" i="0" u="none" strike="noStrike" cap="none" dirty="0">
                <a:solidFill>
                  <a:schemeClr val="dk1"/>
                </a:solidFill>
                <a:latin typeface="Arial"/>
                <a:ea typeface="Arial"/>
                <a:cs typeface="Arial"/>
                <a:sym typeface="Arial"/>
              </a:rPr>
              <a:t>Vulnerabilities Ahead:</a:t>
            </a:r>
            <a:endParaRPr lang="en-US" sz="1050" b="0" i="0" u="none" strike="noStrike" cap="none" dirty="0">
              <a:solidFill>
                <a:srgbClr val="000000"/>
              </a:solidFill>
              <a:latin typeface="Arial"/>
              <a:ea typeface="Arial"/>
              <a:cs typeface="Arial"/>
              <a:sym typeface="Arial"/>
            </a:endParaRPr>
          </a:p>
        </p:txBody>
      </p:sp>
      <p:sp>
        <p:nvSpPr>
          <p:cNvPr id="14" name="TextBox 13">
            <a:extLst>
              <a:ext uri="{FF2B5EF4-FFF2-40B4-BE49-F238E27FC236}">
                <a16:creationId xmlns:a16="http://schemas.microsoft.com/office/drawing/2014/main" id="{FD9BFC02-C4ED-FE07-6C03-4A4DFBB620AE}"/>
              </a:ext>
            </a:extLst>
          </p:cNvPr>
          <p:cNvSpPr txBox="1"/>
          <p:nvPr/>
        </p:nvSpPr>
        <p:spPr>
          <a:xfrm>
            <a:off x="4783939" y="1914463"/>
            <a:ext cx="4605556" cy="369332"/>
          </a:xfrm>
          <a:prstGeom prst="rect">
            <a:avLst/>
          </a:prstGeom>
          <a:noFill/>
        </p:spPr>
        <p:txBody>
          <a:bodyPr wrap="square">
            <a:spAutoFit/>
          </a:bodyPr>
          <a:lstStyle/>
          <a:p>
            <a:pPr marL="507365" marR="0" lvl="0" indent="-457200" algn="l" rtl="0">
              <a:lnSpc>
                <a:spcPct val="100000"/>
              </a:lnSpc>
              <a:spcBef>
                <a:spcPts val="0"/>
              </a:spcBef>
              <a:spcAft>
                <a:spcPts val="0"/>
              </a:spcAft>
              <a:buClr>
                <a:srgbClr val="3333B2"/>
              </a:buClr>
              <a:buSzPts val="1600"/>
              <a:buFont typeface="Lucida Sans"/>
              <a:buChar char="▶"/>
            </a:pPr>
            <a:r>
              <a:rPr lang="en-US" sz="1800" b="0" i="0" u="none" strike="noStrike" cap="none" dirty="0">
                <a:solidFill>
                  <a:schemeClr val="dk1"/>
                </a:solidFill>
                <a:latin typeface="Arial"/>
                <a:ea typeface="Arial"/>
                <a:cs typeface="Arial"/>
                <a:sym typeface="Arial"/>
              </a:rPr>
              <a:t>Attacks Ahead:</a:t>
            </a:r>
            <a:endParaRPr lang="en-US" sz="1050" b="0" i="0" u="none" strike="noStrike" cap="none" dirty="0">
              <a:solidFill>
                <a:srgbClr val="000000"/>
              </a:solidFill>
              <a:latin typeface="Arial"/>
              <a:ea typeface="Arial"/>
              <a:cs typeface="Arial"/>
              <a:sym typeface="Arial"/>
            </a:endParaRPr>
          </a:p>
        </p:txBody>
      </p:sp>
      <p:sp>
        <p:nvSpPr>
          <p:cNvPr id="15" name="TextBox 14">
            <a:extLst>
              <a:ext uri="{FF2B5EF4-FFF2-40B4-BE49-F238E27FC236}">
                <a16:creationId xmlns:a16="http://schemas.microsoft.com/office/drawing/2014/main" id="{8BB93376-2519-FD6A-491C-D51FA0CC124B}"/>
              </a:ext>
            </a:extLst>
          </p:cNvPr>
          <p:cNvSpPr txBox="1"/>
          <p:nvPr/>
        </p:nvSpPr>
        <p:spPr>
          <a:xfrm>
            <a:off x="4783939" y="2356500"/>
            <a:ext cx="3403715" cy="2208297"/>
          </a:xfrm>
          <a:prstGeom prst="rect">
            <a:avLst/>
          </a:prstGeom>
          <a:noFill/>
        </p:spPr>
        <p:txBody>
          <a:bodyPr wrap="square">
            <a:spAutoFit/>
          </a:bodyPr>
          <a:lstStyle/>
          <a:p>
            <a:pPr marL="793115" marR="0" lvl="1" indent="-285750" algn="l" rtl="0">
              <a:lnSpc>
                <a:spcPct val="100000"/>
              </a:lnSpc>
              <a:spcBef>
                <a:spcPts val="295"/>
              </a:spcBef>
              <a:spcAft>
                <a:spcPts val="0"/>
              </a:spcAft>
              <a:buClr>
                <a:srgbClr val="3333B2"/>
              </a:buClr>
              <a:buSzPts val="914"/>
              <a:buFont typeface="Lucida Sans"/>
              <a:buChar char="▶"/>
            </a:pPr>
            <a:r>
              <a:rPr lang="en-US" sz="1200" dirty="0">
                <a:solidFill>
                  <a:schemeClr val="dk1"/>
                </a:solidFill>
                <a:latin typeface="Arial"/>
                <a:ea typeface="Arial"/>
                <a:cs typeface="Arial"/>
                <a:sym typeface="Arial"/>
              </a:rPr>
              <a:t>The DAO attack</a:t>
            </a:r>
          </a:p>
          <a:p>
            <a:pPr marL="793115" marR="0" lvl="1" indent="-285750" algn="l" rtl="0">
              <a:lnSpc>
                <a:spcPct val="100000"/>
              </a:lnSpc>
              <a:spcBef>
                <a:spcPts val="295"/>
              </a:spcBef>
              <a:spcAft>
                <a:spcPts val="0"/>
              </a:spcAft>
              <a:buClr>
                <a:srgbClr val="3333B2"/>
              </a:buClr>
              <a:buSzPts val="914"/>
              <a:buFont typeface="Lucida Sans"/>
              <a:buChar char="▶"/>
            </a:pPr>
            <a:r>
              <a:rPr lang="en-US" sz="1200" dirty="0">
                <a:solidFill>
                  <a:schemeClr val="dk1"/>
                </a:solidFill>
                <a:latin typeface="Arial"/>
                <a:ea typeface="Arial"/>
                <a:cs typeface="Arial"/>
                <a:sym typeface="Arial"/>
              </a:rPr>
              <a:t>The King of The Ether Throne</a:t>
            </a:r>
          </a:p>
          <a:p>
            <a:pPr marL="793115" marR="0" lvl="1" indent="-285750" algn="l" rtl="0">
              <a:lnSpc>
                <a:spcPct val="100000"/>
              </a:lnSpc>
              <a:spcBef>
                <a:spcPts val="295"/>
              </a:spcBef>
              <a:spcAft>
                <a:spcPts val="0"/>
              </a:spcAft>
              <a:buClr>
                <a:srgbClr val="3333B2"/>
              </a:buClr>
              <a:buSzPts val="914"/>
              <a:buFont typeface="Lucida Sans"/>
              <a:buChar char="▶"/>
            </a:pPr>
            <a:r>
              <a:rPr lang="en-US" sz="1200" dirty="0">
                <a:solidFill>
                  <a:schemeClr val="dk1"/>
                </a:solidFill>
                <a:latin typeface="Arial"/>
                <a:ea typeface="Arial"/>
                <a:cs typeface="Arial"/>
                <a:sym typeface="Arial"/>
              </a:rPr>
              <a:t>Multiplayer Games</a:t>
            </a:r>
          </a:p>
          <a:p>
            <a:pPr marL="793115" marR="0" lvl="1" indent="-285750" algn="l" rtl="0">
              <a:lnSpc>
                <a:spcPct val="100000"/>
              </a:lnSpc>
              <a:spcBef>
                <a:spcPts val="295"/>
              </a:spcBef>
              <a:spcAft>
                <a:spcPts val="0"/>
              </a:spcAft>
              <a:buClr>
                <a:srgbClr val="3333B2"/>
              </a:buClr>
              <a:buSzPts val="914"/>
              <a:buFont typeface="Lucida Sans"/>
              <a:buChar char="▶"/>
            </a:pPr>
            <a:r>
              <a:rPr lang="en-US" sz="1200" dirty="0">
                <a:solidFill>
                  <a:schemeClr val="dk1"/>
                </a:solidFill>
                <a:latin typeface="Arial"/>
                <a:ea typeface="Arial"/>
                <a:cs typeface="Arial"/>
                <a:sym typeface="Arial"/>
              </a:rPr>
              <a:t>Dynamic Libraries</a:t>
            </a:r>
          </a:p>
          <a:p>
            <a:pPr marL="793115" marR="0" lvl="1" indent="-285750" algn="l" rtl="0">
              <a:lnSpc>
                <a:spcPct val="100000"/>
              </a:lnSpc>
              <a:spcBef>
                <a:spcPts val="295"/>
              </a:spcBef>
              <a:spcAft>
                <a:spcPts val="0"/>
              </a:spcAft>
              <a:buClr>
                <a:srgbClr val="3333B2"/>
              </a:buClr>
              <a:buSzPts val="914"/>
              <a:buFont typeface="Lucida Sans"/>
              <a:buChar char="▶"/>
            </a:pPr>
            <a:endParaRPr lang="en-US" dirty="0">
              <a:solidFill>
                <a:schemeClr val="dk1"/>
              </a:solidFill>
              <a:latin typeface="Arial"/>
              <a:ea typeface="Arial"/>
              <a:cs typeface="Arial"/>
              <a:sym typeface="Arial"/>
            </a:endParaRPr>
          </a:p>
          <a:p>
            <a:pPr marL="793115" marR="0" lvl="1" indent="-285750" algn="l" rtl="0">
              <a:lnSpc>
                <a:spcPct val="100000"/>
              </a:lnSpc>
              <a:spcBef>
                <a:spcPts val="295"/>
              </a:spcBef>
              <a:spcAft>
                <a:spcPts val="0"/>
              </a:spcAft>
              <a:buClr>
                <a:srgbClr val="3333B2"/>
              </a:buClr>
              <a:buSzPts val="914"/>
              <a:buFont typeface="Lucida Sans"/>
              <a:buChar char="▶"/>
            </a:pPr>
            <a:endParaRPr lang="en-US" dirty="0">
              <a:solidFill>
                <a:schemeClr val="dk1"/>
              </a:solidFill>
              <a:latin typeface="Arial"/>
              <a:ea typeface="Arial"/>
              <a:cs typeface="Arial"/>
              <a:sym typeface="Arial"/>
            </a:endParaRPr>
          </a:p>
          <a:p>
            <a:pPr marL="793115" marR="0" lvl="1" indent="-285750" algn="l" rtl="0">
              <a:lnSpc>
                <a:spcPct val="100000"/>
              </a:lnSpc>
              <a:spcBef>
                <a:spcPts val="295"/>
              </a:spcBef>
              <a:spcAft>
                <a:spcPts val="0"/>
              </a:spcAft>
              <a:buClr>
                <a:srgbClr val="3333B2"/>
              </a:buClr>
              <a:buSzPts val="914"/>
              <a:buFont typeface="Lucida Sans"/>
              <a:buChar char="▶"/>
            </a:pPr>
            <a:endParaRPr lang="en-US" dirty="0">
              <a:solidFill>
                <a:schemeClr val="dk1"/>
              </a:solidFill>
              <a:latin typeface="Arial"/>
              <a:ea typeface="Arial"/>
              <a:cs typeface="Arial"/>
              <a:sym typeface="Arial"/>
            </a:endParaRPr>
          </a:p>
          <a:p>
            <a:pPr marL="793115" marR="0" lvl="1" indent="-285750" algn="l" rtl="0">
              <a:lnSpc>
                <a:spcPct val="100000"/>
              </a:lnSpc>
              <a:spcBef>
                <a:spcPts val="295"/>
              </a:spcBef>
              <a:spcAft>
                <a:spcPts val="0"/>
              </a:spcAft>
              <a:buClr>
                <a:srgbClr val="3333B2"/>
              </a:buClr>
              <a:buSzPts val="914"/>
              <a:buFont typeface="Lucida Sans"/>
              <a:buChar char="▶"/>
            </a:pPr>
            <a:endParaRPr lang="en-US" sz="1800" b="0" i="0" u="none" strike="noStrike" cap="none" dirty="0">
              <a:solidFill>
                <a:schemeClr val="dk1"/>
              </a:solidFill>
              <a:latin typeface="Arial"/>
              <a:ea typeface="Arial"/>
              <a:cs typeface="Arial"/>
              <a:sym typeface="Arial"/>
            </a:endParaRPr>
          </a:p>
        </p:txBody>
      </p:sp>
    </p:spTree>
    <p:extLst>
      <p:ext uri="{BB962C8B-B14F-4D97-AF65-F5344CB8AC3E}">
        <p14:creationId xmlns:p14="http://schemas.microsoft.com/office/powerpoint/2010/main" val="124216190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315"/>
        <p:cNvGrpSpPr/>
        <p:nvPr/>
      </p:nvGrpSpPr>
      <p:grpSpPr>
        <a:xfrm>
          <a:off x="0" y="0"/>
          <a:ext cx="0" cy="0"/>
          <a:chOff x="0" y="0"/>
          <a:chExt cx="0" cy="0"/>
        </a:xfrm>
      </p:grpSpPr>
      <p:sp>
        <p:nvSpPr>
          <p:cNvPr id="316" name="Google Shape;316;p44"/>
          <p:cNvSpPr txBox="1">
            <a:spLocks noGrp="1"/>
          </p:cNvSpPr>
          <p:nvPr>
            <p:ph type="title"/>
          </p:nvPr>
        </p:nvSpPr>
        <p:spPr>
          <a:xfrm>
            <a:off x="178384" y="55622"/>
            <a:ext cx="8440500" cy="1088700"/>
          </a:xfrm>
          <a:prstGeom prst="rect">
            <a:avLst/>
          </a:prstGeom>
          <a:noFill/>
          <a:ln>
            <a:noFill/>
          </a:ln>
        </p:spPr>
        <p:txBody>
          <a:bodyPr spcFirstLastPara="1" wrap="square" lIns="91425" tIns="45700" rIns="91425" bIns="45700" anchor="ctr" anchorCtr="0">
            <a:noAutofit/>
          </a:bodyPr>
          <a:lstStyle/>
          <a:p>
            <a:pPr marL="0" lvl="0" indent="0" algn="l" rtl="0">
              <a:lnSpc>
                <a:spcPct val="100000"/>
              </a:lnSpc>
              <a:spcBef>
                <a:spcPts val="0"/>
              </a:spcBef>
              <a:spcAft>
                <a:spcPts val="0"/>
              </a:spcAft>
              <a:buSzPts val="1400"/>
              <a:buNone/>
            </a:pPr>
            <a:r>
              <a:rPr lang="en-US" sz="4400" dirty="0">
                <a:solidFill>
                  <a:srgbClr val="D1D5DB"/>
                </a:solidFill>
                <a:latin typeface="Arial"/>
                <a:ea typeface="Arial"/>
                <a:cs typeface="Arial"/>
                <a:sym typeface="Arial"/>
              </a:rPr>
              <a:t>Call to the unknown</a:t>
            </a:r>
            <a:endParaRPr sz="4400" dirty="0">
              <a:latin typeface="Arial"/>
              <a:ea typeface="Arial"/>
              <a:cs typeface="Arial"/>
              <a:sym typeface="Arial"/>
            </a:endParaRPr>
          </a:p>
        </p:txBody>
      </p:sp>
      <p:pic>
        <p:nvPicPr>
          <p:cNvPr id="317" name="Google Shape;317;p44"/>
          <p:cNvPicPr preferRelativeResize="0"/>
          <p:nvPr/>
        </p:nvPicPr>
        <p:blipFill rotWithShape="1">
          <a:blip r:embed="rId3">
            <a:alphaModFix/>
          </a:blip>
          <a:srcRect/>
          <a:stretch/>
        </p:blipFill>
        <p:spPr>
          <a:xfrm>
            <a:off x="2448524" y="2889049"/>
            <a:ext cx="4246949" cy="190475"/>
          </a:xfrm>
          <a:prstGeom prst="rect">
            <a:avLst/>
          </a:prstGeom>
          <a:noFill/>
          <a:ln>
            <a:noFill/>
          </a:ln>
        </p:spPr>
      </p:pic>
      <p:sp>
        <p:nvSpPr>
          <p:cNvPr id="318" name="Google Shape;318;p44"/>
          <p:cNvSpPr txBox="1"/>
          <p:nvPr/>
        </p:nvSpPr>
        <p:spPr>
          <a:xfrm>
            <a:off x="351742" y="1456339"/>
            <a:ext cx="8440500" cy="1037100"/>
          </a:xfrm>
          <a:prstGeom prst="rect">
            <a:avLst/>
          </a:prstGeom>
          <a:noFill/>
          <a:ln>
            <a:noFill/>
          </a:ln>
        </p:spPr>
        <p:txBody>
          <a:bodyPr spcFirstLastPara="1" wrap="square" lIns="0" tIns="37450" rIns="0" bIns="0" anchor="t" anchorCtr="0">
            <a:spAutoFit/>
          </a:bodyPr>
          <a:lstStyle/>
          <a:p>
            <a:pPr marL="507365" marR="0" lvl="0" indent="-457200" algn="l" rtl="0">
              <a:lnSpc>
                <a:spcPct val="100000"/>
              </a:lnSpc>
              <a:spcBef>
                <a:spcPts val="0"/>
              </a:spcBef>
              <a:spcAft>
                <a:spcPts val="0"/>
              </a:spcAft>
              <a:buClr>
                <a:srgbClr val="3333B2"/>
              </a:buClr>
              <a:buSzPts val="1600"/>
              <a:buFont typeface="Lucida Sans"/>
              <a:buChar char="▶"/>
            </a:pPr>
            <a:r>
              <a:rPr lang="en-US" sz="2800" b="0" i="0" u="none" strike="noStrike" cap="none">
                <a:solidFill>
                  <a:schemeClr val="dk1"/>
                </a:solidFill>
                <a:latin typeface="Arial"/>
                <a:ea typeface="Arial"/>
                <a:cs typeface="Arial"/>
                <a:sym typeface="Arial"/>
              </a:rPr>
              <a:t>Call Function</a:t>
            </a:r>
            <a:endParaRPr sz="1400" b="0" i="0" u="none" strike="noStrike" cap="none">
              <a:solidFill>
                <a:srgbClr val="000000"/>
              </a:solidFill>
              <a:latin typeface="Arial"/>
              <a:ea typeface="Arial"/>
              <a:cs typeface="Arial"/>
              <a:sym typeface="Arial"/>
            </a:endParaRPr>
          </a:p>
          <a:p>
            <a:pPr marL="793115" marR="0" lvl="1" indent="-285749" algn="l" rtl="0">
              <a:lnSpc>
                <a:spcPct val="100000"/>
              </a:lnSpc>
              <a:spcBef>
                <a:spcPts val="295"/>
              </a:spcBef>
              <a:spcAft>
                <a:spcPts val="0"/>
              </a:spcAft>
              <a:buClr>
                <a:srgbClr val="3333B2"/>
              </a:buClr>
              <a:buSzPts val="914"/>
              <a:buFont typeface="Lucida Sans"/>
              <a:buChar char="▶"/>
            </a:pPr>
            <a:r>
              <a:rPr lang="en-US" sz="1600" b="0" i="0" u="none" strike="noStrike" cap="none">
                <a:solidFill>
                  <a:schemeClr val="dk1"/>
                </a:solidFill>
                <a:latin typeface="Arial"/>
                <a:ea typeface="Arial"/>
                <a:cs typeface="Arial"/>
                <a:sym typeface="Arial"/>
              </a:rPr>
              <a:t>invokes a function of another contract or of itself.</a:t>
            </a:r>
            <a:endParaRPr sz="1600" b="0" i="0" u="none" strike="noStrike" cap="none">
              <a:solidFill>
                <a:schemeClr val="dk1"/>
              </a:solidFill>
              <a:latin typeface="Arial"/>
              <a:ea typeface="Arial"/>
              <a:cs typeface="Arial"/>
              <a:sym typeface="Arial"/>
            </a:endParaRPr>
          </a:p>
          <a:p>
            <a:pPr marL="793115" marR="0" lvl="1" indent="-285749" algn="l" rtl="0">
              <a:lnSpc>
                <a:spcPct val="100000"/>
              </a:lnSpc>
              <a:spcBef>
                <a:spcPts val="295"/>
              </a:spcBef>
              <a:spcAft>
                <a:spcPts val="0"/>
              </a:spcAft>
              <a:buClr>
                <a:srgbClr val="3333B2"/>
              </a:buClr>
              <a:buSzPts val="914"/>
              <a:buFont typeface="Lucida Sans"/>
              <a:buChar char="▶"/>
            </a:pPr>
            <a:r>
              <a:rPr lang="en-US" sz="1600" b="0" i="0" u="none" strike="noStrike" cap="none">
                <a:solidFill>
                  <a:schemeClr val="dk1"/>
                </a:solidFill>
                <a:latin typeface="Arial"/>
                <a:ea typeface="Arial"/>
                <a:cs typeface="Arial"/>
                <a:sym typeface="Arial"/>
              </a:rPr>
              <a:t>transfers ether to the callee. </a:t>
            </a:r>
            <a:endParaRPr sz="1600" b="0" i="0" u="none" strike="noStrike" cap="none">
              <a:solidFill>
                <a:schemeClr val="dk1"/>
              </a:solidFill>
              <a:latin typeface="Arial"/>
              <a:ea typeface="Arial"/>
              <a:cs typeface="Arial"/>
              <a:sym typeface="Arial"/>
            </a:endParaRPr>
          </a:p>
        </p:txBody>
      </p:sp>
      <p:sp>
        <p:nvSpPr>
          <p:cNvPr id="319" name="Google Shape;319;p44"/>
          <p:cNvSpPr/>
          <p:nvPr/>
        </p:nvSpPr>
        <p:spPr>
          <a:xfrm>
            <a:off x="2448525" y="2889025"/>
            <a:ext cx="4247100" cy="190500"/>
          </a:xfrm>
          <a:prstGeom prst="rect">
            <a:avLst/>
          </a:prstGeom>
          <a:noFill/>
          <a:ln w="9525" cap="flat" cmpd="sng">
            <a:solidFill>
              <a:srgbClr val="4A7DBA"/>
            </a:solidFill>
            <a:prstDash val="solid"/>
            <a:round/>
            <a:headEnd type="none" w="sm" len="sm"/>
            <a:tailEnd type="none" w="sm" len="sm"/>
          </a:ln>
          <a:effectLst>
            <a:outerShdw blurRad="40000" dist="23000" dir="5400000" rotWithShape="0">
              <a:srgbClr val="000000">
                <a:alpha val="34509"/>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ial"/>
              <a:ea typeface="Arial"/>
              <a:cs typeface="Arial"/>
              <a:sym typeface="Arial"/>
            </a:endParaRPr>
          </a:p>
        </p:txBody>
      </p:sp>
      <p:sp>
        <p:nvSpPr>
          <p:cNvPr id="320" name="Google Shape;320;p44"/>
          <p:cNvSpPr txBox="1"/>
          <p:nvPr/>
        </p:nvSpPr>
        <p:spPr>
          <a:xfrm>
            <a:off x="1896625" y="3113275"/>
            <a:ext cx="5004000" cy="415500"/>
          </a:xfrm>
          <a:prstGeom prst="rect">
            <a:avLst/>
          </a:prstGeom>
          <a:noFill/>
          <a:ln>
            <a:noFill/>
          </a:ln>
        </p:spPr>
        <p:txBody>
          <a:bodyPr spcFirstLastPara="1" wrap="square" lIns="91425" tIns="91425" rIns="91425" bIns="91425" anchor="t" anchorCtr="0">
            <a:spAutoFit/>
          </a:bodyPr>
          <a:lstStyle/>
          <a:p>
            <a:pPr marL="793115" marR="0" lvl="1" indent="-279399" algn="l" rtl="0">
              <a:lnSpc>
                <a:spcPct val="100000"/>
              </a:lnSpc>
              <a:spcBef>
                <a:spcPts val="295"/>
              </a:spcBef>
              <a:spcAft>
                <a:spcPts val="0"/>
              </a:spcAft>
              <a:buClr>
                <a:srgbClr val="3333B2"/>
              </a:buClr>
              <a:buSzPts val="814"/>
              <a:buFont typeface="Lucida Sans"/>
              <a:buChar char="▶"/>
            </a:pPr>
            <a:r>
              <a:rPr lang="en-US" sz="1500" b="0" i="0" u="none" strike="noStrike" cap="none">
                <a:solidFill>
                  <a:schemeClr val="dk1"/>
                </a:solidFill>
                <a:latin typeface="Arial"/>
                <a:ea typeface="Arial"/>
                <a:cs typeface="Arial"/>
                <a:sym typeface="Arial"/>
              </a:rPr>
              <a:t>Transfer ‘amount’  wei to ‘c’</a:t>
            </a:r>
            <a:endParaRPr sz="1300" b="0" i="0" u="none" strike="noStrike" cap="none">
              <a:solidFill>
                <a:srgbClr val="000000"/>
              </a:solidFill>
              <a:latin typeface="Arial"/>
              <a:ea typeface="Arial"/>
              <a:cs typeface="Arial"/>
              <a:sym typeface="Arial"/>
            </a:endParaRPr>
          </a:p>
        </p:txBody>
      </p:sp>
      <p:sp>
        <p:nvSpPr>
          <p:cNvPr id="321" name="Google Shape;321;p44"/>
          <p:cNvSpPr txBox="1"/>
          <p:nvPr/>
        </p:nvSpPr>
        <p:spPr>
          <a:xfrm>
            <a:off x="1896625" y="3432175"/>
            <a:ext cx="5004000" cy="453940"/>
          </a:xfrm>
          <a:prstGeom prst="rect">
            <a:avLst/>
          </a:prstGeom>
          <a:noFill/>
          <a:ln>
            <a:noFill/>
          </a:ln>
        </p:spPr>
        <p:txBody>
          <a:bodyPr spcFirstLastPara="1" wrap="square" lIns="91425" tIns="91425" rIns="91425" bIns="91425" anchor="t" anchorCtr="0">
            <a:spAutoFit/>
          </a:bodyPr>
          <a:lstStyle/>
          <a:p>
            <a:pPr marL="793115" marR="0" lvl="1" indent="-279399" algn="l" rtl="0">
              <a:lnSpc>
                <a:spcPct val="100000"/>
              </a:lnSpc>
              <a:spcBef>
                <a:spcPts val="295"/>
              </a:spcBef>
              <a:spcAft>
                <a:spcPts val="0"/>
              </a:spcAft>
              <a:buClr>
                <a:srgbClr val="3333B2"/>
              </a:buClr>
              <a:buSzPts val="814"/>
              <a:buFont typeface="Lucida Sans"/>
              <a:buChar char="▶"/>
            </a:pPr>
            <a:r>
              <a:rPr lang="en-US" sz="1500" b="0" i="0" u="none" strike="noStrike" cap="none">
                <a:solidFill>
                  <a:schemeClr val="dk1"/>
                </a:solidFill>
                <a:latin typeface="Arial"/>
                <a:ea typeface="Arial"/>
                <a:cs typeface="Arial"/>
                <a:sym typeface="Arial"/>
              </a:rPr>
              <a:t>Activate function ‘ping’ with parameter ‘n’</a:t>
            </a:r>
            <a:endParaRPr sz="1500" b="0" i="0" u="none" strike="noStrike" cap="none">
              <a:solidFill>
                <a:schemeClr val="dk1"/>
              </a:solidFill>
              <a:latin typeface="Arial"/>
              <a:ea typeface="Arial"/>
              <a:cs typeface="Arial"/>
              <a:sym typeface="Arial"/>
            </a:endParaRPr>
          </a:p>
        </p:txBody>
      </p:sp>
      <p:grpSp>
        <p:nvGrpSpPr>
          <p:cNvPr id="322" name="Google Shape;322;p44"/>
          <p:cNvGrpSpPr/>
          <p:nvPr/>
        </p:nvGrpSpPr>
        <p:grpSpPr>
          <a:xfrm>
            <a:off x="1498587" y="4056800"/>
            <a:ext cx="5402038" cy="615523"/>
            <a:chOff x="88603" y="5470652"/>
            <a:chExt cx="5402038" cy="615523"/>
          </a:xfrm>
        </p:grpSpPr>
        <p:sp>
          <p:nvSpPr>
            <p:cNvPr id="323" name="Google Shape;323;p44"/>
            <p:cNvSpPr/>
            <p:nvPr/>
          </p:nvSpPr>
          <p:spPr>
            <a:xfrm>
              <a:off x="428524" y="5508909"/>
              <a:ext cx="3811163" cy="539012"/>
            </a:xfrm>
            <a:prstGeom prst="rect">
              <a:avLst/>
            </a:prstGeom>
            <a:noFill/>
            <a:ln w="9525" cap="flat" cmpd="sng">
              <a:solidFill>
                <a:srgbClr val="4A7DBA"/>
              </a:solidFill>
              <a:prstDash val="solid"/>
              <a:round/>
              <a:headEnd type="none" w="sm" len="sm"/>
              <a:tailEnd type="none" w="sm" len="sm"/>
            </a:ln>
            <a:effectLst>
              <a:outerShdw blurRad="40000" dist="23000" dir="5400000" rotWithShape="0">
                <a:srgbClr val="000000">
                  <a:alpha val="34509"/>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ial"/>
                <a:ea typeface="Arial"/>
                <a:cs typeface="Arial"/>
                <a:sym typeface="Arial"/>
              </a:endParaRPr>
            </a:p>
          </p:txBody>
        </p:sp>
        <p:sp>
          <p:nvSpPr>
            <p:cNvPr id="324" name="Google Shape;324;p44"/>
            <p:cNvSpPr txBox="1"/>
            <p:nvPr/>
          </p:nvSpPr>
          <p:spPr>
            <a:xfrm>
              <a:off x="486641" y="5470652"/>
              <a:ext cx="5004000" cy="615523"/>
            </a:xfrm>
            <a:prstGeom prst="rect">
              <a:avLst/>
            </a:prstGeom>
            <a:noFill/>
            <a:ln>
              <a:noFill/>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Clr>
                  <a:srgbClr val="000000"/>
                </a:buClr>
                <a:buSzPts val="1400"/>
                <a:buFont typeface="Arial"/>
                <a:buNone/>
              </a:pPr>
              <a:r>
                <a:rPr lang="en-US" sz="1400" b="0" i="0" u="sng" strike="noStrike" cap="none" dirty="0">
                  <a:solidFill>
                    <a:srgbClr val="000000"/>
                  </a:solidFill>
                  <a:latin typeface="Arial"/>
                  <a:ea typeface="Arial"/>
                  <a:cs typeface="Arial"/>
                  <a:sym typeface="Arial"/>
                </a:rPr>
                <a:t>Solidity Compiler</a:t>
              </a:r>
              <a:endParaRPr sz="1400" b="0" i="0" u="sng" strike="noStrike" cap="none" dirty="0">
                <a:solidFill>
                  <a:srgbClr val="000000"/>
                </a:solidFill>
                <a:latin typeface="Arial"/>
                <a:ea typeface="Arial"/>
                <a:cs typeface="Arial"/>
                <a:sym typeface="Arial"/>
              </a:endParaRPr>
            </a:p>
            <a:p>
              <a:pPr marL="457200" marR="0" lvl="0" indent="-279400" algn="l" rtl="0">
                <a:lnSpc>
                  <a:spcPct val="100000"/>
                </a:lnSpc>
                <a:spcBef>
                  <a:spcPts val="0"/>
                </a:spcBef>
                <a:spcAft>
                  <a:spcPts val="0"/>
                </a:spcAft>
                <a:buClr>
                  <a:schemeClr val="dk1"/>
                </a:buClr>
                <a:buSzPts val="800"/>
                <a:buFont typeface="Times New Roman"/>
                <a:buChar char="◄"/>
              </a:pPr>
              <a:r>
                <a:rPr lang="en-US" sz="1400" b="0" i="0" u="none" strike="noStrike" cap="none" dirty="0">
                  <a:solidFill>
                    <a:schemeClr val="dk1"/>
                  </a:solidFill>
                  <a:latin typeface="Arial"/>
                  <a:ea typeface="Arial"/>
                  <a:cs typeface="Arial"/>
                  <a:sym typeface="Arial"/>
                </a:rPr>
                <a:t>Dynamic types and lack of type safety</a:t>
              </a:r>
              <a:endParaRPr sz="1400" b="0" i="0" u="none" strike="noStrike" cap="none" dirty="0">
                <a:solidFill>
                  <a:schemeClr val="dk1"/>
                </a:solidFill>
                <a:latin typeface="Arial"/>
                <a:ea typeface="Arial"/>
                <a:cs typeface="Arial"/>
                <a:sym typeface="Arial"/>
              </a:endParaRPr>
            </a:p>
          </p:txBody>
        </p:sp>
        <p:pic>
          <p:nvPicPr>
            <p:cNvPr id="325" name="Google Shape;325;p44"/>
            <p:cNvPicPr preferRelativeResize="0"/>
            <p:nvPr/>
          </p:nvPicPr>
          <p:blipFill rotWithShape="1">
            <a:blip r:embed="rId4">
              <a:alphaModFix/>
            </a:blip>
            <a:srcRect/>
            <a:stretch/>
          </p:blipFill>
          <p:spPr>
            <a:xfrm>
              <a:off x="88603" y="5599039"/>
              <a:ext cx="333126" cy="358751"/>
            </a:xfrm>
            <a:prstGeom prst="rect">
              <a:avLst/>
            </a:prstGeom>
            <a:noFill/>
            <a:ln>
              <a:noFill/>
            </a:ln>
          </p:spPr>
        </p:pic>
      </p:grpSp>
      <p:sp>
        <p:nvSpPr>
          <p:cNvPr id="326" name="Google Shape;326;p44"/>
          <p:cNvSpPr txBox="1"/>
          <p:nvPr/>
        </p:nvSpPr>
        <p:spPr>
          <a:xfrm>
            <a:off x="1896625" y="4863472"/>
            <a:ext cx="5004000" cy="684773"/>
          </a:xfrm>
          <a:prstGeom prst="rect">
            <a:avLst/>
          </a:prstGeom>
          <a:noFill/>
          <a:ln>
            <a:noFill/>
          </a:ln>
        </p:spPr>
        <p:txBody>
          <a:bodyPr spcFirstLastPara="1" wrap="square" lIns="91425" tIns="91425" rIns="91425" bIns="91425" anchor="t" anchorCtr="0">
            <a:spAutoFit/>
          </a:bodyPr>
          <a:lstStyle/>
          <a:p>
            <a:pPr marL="793115" marR="0" lvl="1" indent="-279399" algn="l" rtl="0">
              <a:lnSpc>
                <a:spcPct val="100000"/>
              </a:lnSpc>
              <a:spcBef>
                <a:spcPts val="295"/>
              </a:spcBef>
              <a:spcAft>
                <a:spcPts val="0"/>
              </a:spcAft>
              <a:buClr>
                <a:srgbClr val="3333B2"/>
              </a:buClr>
              <a:buSzPts val="814"/>
              <a:buFont typeface="Lucida Sans"/>
              <a:buChar char="▶"/>
            </a:pPr>
            <a:r>
              <a:rPr lang="en-US" sz="1500" b="0" i="0" u="none" strike="noStrike" cap="none" dirty="0">
                <a:solidFill>
                  <a:schemeClr val="dk1"/>
                </a:solidFill>
                <a:latin typeface="Arial"/>
                <a:ea typeface="Arial"/>
                <a:cs typeface="Arial"/>
                <a:sym typeface="Arial"/>
              </a:rPr>
              <a:t>If c has no function with the matching signature, the fallback function activates.</a:t>
            </a:r>
            <a:endParaRPr sz="1500" b="0" i="0" u="none" strike="noStrike" cap="none" dirty="0">
              <a:solidFill>
                <a:schemeClr val="dk1"/>
              </a:solidFill>
              <a:latin typeface="Arial"/>
              <a:ea typeface="Arial"/>
              <a:cs typeface="Arial"/>
              <a:sym typeface="Arial"/>
            </a:endParaRPr>
          </a:p>
        </p:txBody>
      </p:sp>
      <p:sp>
        <p:nvSpPr>
          <p:cNvPr id="327" name="Google Shape;327;p44"/>
          <p:cNvSpPr txBox="1"/>
          <p:nvPr/>
        </p:nvSpPr>
        <p:spPr>
          <a:xfrm>
            <a:off x="1896625" y="5548245"/>
            <a:ext cx="5004000" cy="453940"/>
          </a:xfrm>
          <a:prstGeom prst="rect">
            <a:avLst/>
          </a:prstGeom>
          <a:noFill/>
          <a:ln>
            <a:noFill/>
          </a:ln>
        </p:spPr>
        <p:txBody>
          <a:bodyPr spcFirstLastPara="1" wrap="square" lIns="91425" tIns="91425" rIns="91425" bIns="91425" anchor="t" anchorCtr="0">
            <a:spAutoFit/>
          </a:bodyPr>
          <a:lstStyle/>
          <a:p>
            <a:pPr marL="793115" marR="0" lvl="1" indent="-279399" algn="l" rtl="0">
              <a:lnSpc>
                <a:spcPct val="100000"/>
              </a:lnSpc>
              <a:spcBef>
                <a:spcPts val="295"/>
              </a:spcBef>
              <a:spcAft>
                <a:spcPts val="0"/>
              </a:spcAft>
              <a:buClr>
                <a:srgbClr val="3333B2"/>
              </a:buClr>
              <a:buSzPts val="814"/>
              <a:buFont typeface="Lucida Sans"/>
              <a:buChar char="▶"/>
            </a:pPr>
            <a:r>
              <a:rPr lang="en-US" sz="1500" b="0" i="0" u="none" strike="noStrike" cap="none">
                <a:solidFill>
                  <a:schemeClr val="dk1"/>
                </a:solidFill>
                <a:latin typeface="Arial"/>
                <a:ea typeface="Arial"/>
                <a:cs typeface="Arial"/>
                <a:sym typeface="Arial"/>
              </a:rPr>
              <a:t>No exception propagation.</a:t>
            </a:r>
            <a:endParaRPr sz="1500" b="0" i="0" u="none" strike="noStrike" cap="none">
              <a:solidFill>
                <a:schemeClr val="dk1"/>
              </a:solidFill>
              <a:latin typeface="Arial"/>
              <a:ea typeface="Arial"/>
              <a:cs typeface="Arial"/>
              <a:sym typeface="Arial"/>
            </a:endParaRPr>
          </a:p>
        </p:txBody>
      </p:sp>
      <p:sp>
        <p:nvSpPr>
          <p:cNvPr id="2" name="Google Shape;134;p24">
            <a:extLst>
              <a:ext uri="{FF2B5EF4-FFF2-40B4-BE49-F238E27FC236}">
                <a16:creationId xmlns:a16="http://schemas.microsoft.com/office/drawing/2014/main" id="{77CEB753-1662-026B-B96D-190A3F630445}"/>
              </a:ext>
            </a:extLst>
          </p:cNvPr>
          <p:cNvSpPr txBox="1">
            <a:spLocks/>
          </p:cNvSpPr>
          <p:nvPr/>
        </p:nvSpPr>
        <p:spPr>
          <a:xfrm>
            <a:off x="0" y="0"/>
            <a:ext cx="9144000" cy="1093727"/>
          </a:xfrm>
          <a:prstGeom prst="rect">
            <a:avLst/>
          </a:prstGeom>
          <a:solidFill>
            <a:srgbClr val="A22E2E"/>
          </a:solidFill>
          <a:ln>
            <a:noFill/>
          </a:ln>
        </p:spPr>
        <p:txBody>
          <a:bodyPr spcFirstLastPara="1" vert="horz" wrap="square" lIns="91425" tIns="45700" rIns="91425" bIns="45700" rtlCol="0" anchor="ctr" anchorCtr="0">
            <a:noAutofit/>
          </a:bodyPr>
          <a:lstStyle>
            <a:lvl1pPr lvl="0" algn="l" defTabSz="685800" rtl="0" eaLnBrk="1" latinLnBrk="0" hangingPunct="1">
              <a:lnSpc>
                <a:spcPct val="100000"/>
              </a:lnSpc>
              <a:spcBef>
                <a:spcPts val="0"/>
              </a:spcBef>
              <a:spcAft>
                <a:spcPts val="0"/>
              </a:spcAft>
              <a:buSzPts val="1400"/>
              <a:buNone/>
              <a:defRPr sz="3300" kern="1200">
                <a:solidFill>
                  <a:schemeClr val="tx1"/>
                </a:solidFill>
                <a:latin typeface="+mj-lt"/>
                <a:ea typeface="+mj-ea"/>
                <a:cs typeface="+mj-cs"/>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r>
              <a:rPr lang="en-US" sz="4400" dirty="0">
                <a:solidFill>
                  <a:srgbClr val="D1D5DB"/>
                </a:solidFill>
                <a:latin typeface="Arial"/>
                <a:ea typeface="Arial"/>
                <a:cs typeface="Arial"/>
                <a:sym typeface="Arial"/>
              </a:rPr>
              <a:t>  Call to The Unknown</a:t>
            </a:r>
            <a:endParaRPr lang="en-US" sz="4400" dirty="0">
              <a:latin typeface="Arial"/>
              <a:ea typeface="Arial"/>
              <a:cs typeface="Arial"/>
              <a:sym typeface="Arial"/>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331"/>
        <p:cNvGrpSpPr/>
        <p:nvPr/>
      </p:nvGrpSpPr>
      <p:grpSpPr>
        <a:xfrm>
          <a:off x="0" y="0"/>
          <a:ext cx="0" cy="0"/>
          <a:chOff x="0" y="0"/>
          <a:chExt cx="0" cy="0"/>
        </a:xfrm>
      </p:grpSpPr>
      <p:sp>
        <p:nvSpPr>
          <p:cNvPr id="332" name="Google Shape;332;p45"/>
          <p:cNvSpPr txBox="1">
            <a:spLocks noGrp="1"/>
          </p:cNvSpPr>
          <p:nvPr>
            <p:ph type="title"/>
          </p:nvPr>
        </p:nvSpPr>
        <p:spPr>
          <a:xfrm>
            <a:off x="178384" y="55622"/>
            <a:ext cx="8440500" cy="1088700"/>
          </a:xfrm>
          <a:prstGeom prst="rect">
            <a:avLst/>
          </a:prstGeom>
          <a:noFill/>
          <a:ln>
            <a:noFill/>
          </a:ln>
        </p:spPr>
        <p:txBody>
          <a:bodyPr spcFirstLastPara="1" wrap="square" lIns="91425" tIns="45700" rIns="91425" bIns="45700" anchor="ctr" anchorCtr="0">
            <a:noAutofit/>
          </a:bodyPr>
          <a:lstStyle/>
          <a:p>
            <a:pPr marL="0" lvl="0" indent="0" algn="l" rtl="0">
              <a:lnSpc>
                <a:spcPct val="100000"/>
              </a:lnSpc>
              <a:spcBef>
                <a:spcPts val="0"/>
              </a:spcBef>
              <a:spcAft>
                <a:spcPts val="0"/>
              </a:spcAft>
              <a:buSzPts val="1400"/>
              <a:buNone/>
            </a:pPr>
            <a:r>
              <a:rPr lang="en-US" sz="4400">
                <a:solidFill>
                  <a:srgbClr val="D1D5DB"/>
                </a:solidFill>
                <a:latin typeface="Arial"/>
                <a:ea typeface="Arial"/>
                <a:cs typeface="Arial"/>
                <a:sym typeface="Arial"/>
              </a:rPr>
              <a:t>Call to the unknown</a:t>
            </a:r>
            <a:endParaRPr sz="4400">
              <a:latin typeface="Arial"/>
              <a:ea typeface="Arial"/>
              <a:cs typeface="Arial"/>
              <a:sym typeface="Arial"/>
            </a:endParaRPr>
          </a:p>
        </p:txBody>
      </p:sp>
      <p:sp>
        <p:nvSpPr>
          <p:cNvPr id="333" name="Google Shape;333;p45"/>
          <p:cNvSpPr txBox="1"/>
          <p:nvPr/>
        </p:nvSpPr>
        <p:spPr>
          <a:xfrm>
            <a:off x="351742" y="1456339"/>
            <a:ext cx="8440500" cy="1037100"/>
          </a:xfrm>
          <a:prstGeom prst="rect">
            <a:avLst/>
          </a:prstGeom>
          <a:noFill/>
          <a:ln>
            <a:noFill/>
          </a:ln>
        </p:spPr>
        <p:txBody>
          <a:bodyPr spcFirstLastPara="1" wrap="square" lIns="0" tIns="37450" rIns="0" bIns="0" anchor="t" anchorCtr="0">
            <a:spAutoFit/>
          </a:bodyPr>
          <a:lstStyle/>
          <a:p>
            <a:pPr marL="507365" marR="0" lvl="0" indent="-457200" algn="l" rtl="0">
              <a:lnSpc>
                <a:spcPct val="100000"/>
              </a:lnSpc>
              <a:spcBef>
                <a:spcPts val="0"/>
              </a:spcBef>
              <a:spcAft>
                <a:spcPts val="0"/>
              </a:spcAft>
              <a:buClr>
                <a:srgbClr val="3333B2"/>
              </a:buClr>
              <a:buSzPts val="1600"/>
              <a:buFont typeface="Lucida Sans"/>
              <a:buChar char="▶"/>
            </a:pPr>
            <a:r>
              <a:rPr lang="en-US" sz="2800" b="0" i="0" u="none" strike="noStrike" cap="none">
                <a:solidFill>
                  <a:schemeClr val="dk1"/>
                </a:solidFill>
                <a:latin typeface="Arial"/>
                <a:ea typeface="Arial"/>
                <a:cs typeface="Arial"/>
                <a:sym typeface="Arial"/>
              </a:rPr>
              <a:t>Send Function</a:t>
            </a:r>
            <a:endParaRPr sz="1400" b="0" i="0" u="none" strike="noStrike" cap="none">
              <a:solidFill>
                <a:srgbClr val="000000"/>
              </a:solidFill>
              <a:latin typeface="Arial"/>
              <a:ea typeface="Arial"/>
              <a:cs typeface="Arial"/>
              <a:sym typeface="Arial"/>
            </a:endParaRPr>
          </a:p>
          <a:p>
            <a:pPr marL="793115" marR="0" lvl="1" indent="-285749" algn="l" rtl="0">
              <a:lnSpc>
                <a:spcPct val="100000"/>
              </a:lnSpc>
              <a:spcBef>
                <a:spcPts val="295"/>
              </a:spcBef>
              <a:spcAft>
                <a:spcPts val="0"/>
              </a:spcAft>
              <a:buClr>
                <a:srgbClr val="3333B2"/>
              </a:buClr>
              <a:buSzPts val="914"/>
              <a:buFont typeface="Lucida Sans"/>
              <a:buChar char="▶"/>
            </a:pPr>
            <a:r>
              <a:rPr lang="en-US" sz="1600" b="0" i="0" u="none" strike="noStrike" cap="none">
                <a:solidFill>
                  <a:schemeClr val="dk1"/>
                </a:solidFill>
                <a:latin typeface="Arial"/>
                <a:ea typeface="Arial"/>
                <a:cs typeface="Arial"/>
                <a:sym typeface="Arial"/>
              </a:rPr>
              <a:t>is used to transfer ether from the running contract to some recipient r.</a:t>
            </a:r>
            <a:endParaRPr sz="1600" b="0" i="0" u="none" strike="noStrike" cap="none">
              <a:solidFill>
                <a:schemeClr val="dk1"/>
              </a:solidFill>
              <a:latin typeface="Arial"/>
              <a:ea typeface="Arial"/>
              <a:cs typeface="Arial"/>
              <a:sym typeface="Arial"/>
            </a:endParaRPr>
          </a:p>
          <a:p>
            <a:pPr marL="793115" marR="0" lvl="1" indent="-285749" algn="l" rtl="0">
              <a:lnSpc>
                <a:spcPct val="100000"/>
              </a:lnSpc>
              <a:spcBef>
                <a:spcPts val="295"/>
              </a:spcBef>
              <a:spcAft>
                <a:spcPts val="0"/>
              </a:spcAft>
              <a:buClr>
                <a:srgbClr val="3333B2"/>
              </a:buClr>
              <a:buSzPts val="914"/>
              <a:buFont typeface="Lucida Sans"/>
              <a:buChar char="▶"/>
            </a:pPr>
            <a:r>
              <a:rPr lang="en-US" sz="1600" b="0" i="0" u="none" strike="noStrike" cap="none">
                <a:solidFill>
                  <a:schemeClr val="dk1"/>
                </a:solidFill>
                <a:latin typeface="Arial"/>
                <a:ea typeface="Arial"/>
                <a:cs typeface="Arial"/>
                <a:sym typeface="Arial"/>
              </a:rPr>
              <a:t>After the ether transfer send executes the recipient’s fallback.</a:t>
            </a:r>
            <a:endParaRPr sz="1600" b="0" i="0" u="none" strike="noStrike" cap="none">
              <a:solidFill>
                <a:schemeClr val="dk1"/>
              </a:solidFill>
              <a:latin typeface="Arial"/>
              <a:ea typeface="Arial"/>
              <a:cs typeface="Arial"/>
              <a:sym typeface="Arial"/>
            </a:endParaRPr>
          </a:p>
        </p:txBody>
      </p:sp>
      <p:sp>
        <p:nvSpPr>
          <p:cNvPr id="334" name="Google Shape;334;p45"/>
          <p:cNvSpPr txBox="1"/>
          <p:nvPr/>
        </p:nvSpPr>
        <p:spPr>
          <a:xfrm>
            <a:off x="1542613" y="4281675"/>
            <a:ext cx="5004000" cy="723245"/>
          </a:xfrm>
          <a:prstGeom prst="rect">
            <a:avLst/>
          </a:prstGeom>
          <a:noFill/>
          <a:ln>
            <a:noFill/>
          </a:ln>
        </p:spPr>
        <p:txBody>
          <a:bodyPr spcFirstLastPara="1" wrap="square" lIns="91425" tIns="91425" rIns="91425" bIns="91425" anchor="t" anchorCtr="0">
            <a:spAutoFit/>
          </a:bodyPr>
          <a:lstStyle/>
          <a:p>
            <a:pPr marL="793115" marR="0" lvl="1" indent="-279399" algn="l" rtl="0">
              <a:lnSpc>
                <a:spcPct val="100000"/>
              </a:lnSpc>
              <a:spcBef>
                <a:spcPts val="295"/>
              </a:spcBef>
              <a:spcAft>
                <a:spcPts val="0"/>
              </a:spcAft>
              <a:buClr>
                <a:srgbClr val="3333B2"/>
              </a:buClr>
              <a:buSzPts val="814"/>
              <a:buFont typeface="Lucida Sans"/>
              <a:buChar char="▶"/>
            </a:pPr>
            <a:r>
              <a:rPr lang="en-US" sz="1500" b="0" i="0" u="none" strike="noStrike" cap="none">
                <a:solidFill>
                  <a:schemeClr val="dk1"/>
                </a:solidFill>
                <a:latin typeface="Arial"/>
                <a:ea typeface="Arial"/>
                <a:cs typeface="Arial"/>
                <a:sym typeface="Arial"/>
              </a:rPr>
              <a:t>Transfer ‘n’  wei to address ‘d’</a:t>
            </a:r>
            <a:endParaRPr/>
          </a:p>
          <a:p>
            <a:pPr marL="793115" marR="0" lvl="1" indent="-279399" algn="l" rtl="0">
              <a:lnSpc>
                <a:spcPct val="100000"/>
              </a:lnSpc>
              <a:spcBef>
                <a:spcPts val="295"/>
              </a:spcBef>
              <a:spcAft>
                <a:spcPts val="0"/>
              </a:spcAft>
              <a:buClr>
                <a:srgbClr val="3333B2"/>
              </a:buClr>
              <a:buSzPts val="814"/>
              <a:buFont typeface="Lucida Sans"/>
              <a:buChar char="▶"/>
            </a:pPr>
            <a:r>
              <a:rPr lang="en-US" sz="1500" b="0" i="0" u="none" strike="noStrike" cap="none">
                <a:solidFill>
                  <a:schemeClr val="dk1"/>
                </a:solidFill>
                <a:latin typeface="Arial"/>
                <a:ea typeface="Arial"/>
                <a:cs typeface="Arial"/>
                <a:sym typeface="Arial"/>
              </a:rPr>
              <a:t>Activates the fallback function of ‘d’</a:t>
            </a:r>
            <a:endParaRPr sz="1300" b="0" i="0" u="none" strike="noStrike" cap="none">
              <a:solidFill>
                <a:srgbClr val="000000"/>
              </a:solidFill>
              <a:latin typeface="Arial"/>
              <a:ea typeface="Arial"/>
              <a:cs typeface="Arial"/>
              <a:sym typeface="Arial"/>
            </a:endParaRPr>
          </a:p>
        </p:txBody>
      </p:sp>
      <p:sp>
        <p:nvSpPr>
          <p:cNvPr id="335" name="Google Shape;335;p45"/>
          <p:cNvSpPr txBox="1"/>
          <p:nvPr/>
        </p:nvSpPr>
        <p:spPr>
          <a:xfrm>
            <a:off x="1896625" y="3432175"/>
            <a:ext cx="5004000" cy="415500"/>
          </a:xfrm>
          <a:prstGeom prst="rect">
            <a:avLst/>
          </a:prstGeom>
          <a:noFill/>
          <a:ln>
            <a:noFill/>
          </a:ln>
        </p:spPr>
        <p:txBody>
          <a:bodyPr spcFirstLastPara="1" wrap="square" lIns="91425" tIns="91425" rIns="91425" bIns="91425" anchor="t" anchorCtr="0">
            <a:spAutoFit/>
          </a:bodyPr>
          <a:lstStyle/>
          <a:p>
            <a:pPr marL="0" marR="0" lvl="0" indent="0" algn="l" rtl="0">
              <a:lnSpc>
                <a:spcPct val="100000"/>
              </a:lnSpc>
              <a:spcBef>
                <a:spcPts val="295"/>
              </a:spcBef>
              <a:spcAft>
                <a:spcPts val="0"/>
              </a:spcAft>
              <a:buClr>
                <a:srgbClr val="000000"/>
              </a:buClr>
              <a:buSzPts val="1500"/>
              <a:buFont typeface="Arial"/>
              <a:buNone/>
            </a:pPr>
            <a:endParaRPr sz="1500" b="0" i="0" u="none" strike="noStrike" cap="none">
              <a:solidFill>
                <a:schemeClr val="dk1"/>
              </a:solidFill>
              <a:latin typeface="Arial"/>
              <a:ea typeface="Arial"/>
              <a:cs typeface="Arial"/>
              <a:sym typeface="Arial"/>
            </a:endParaRPr>
          </a:p>
        </p:txBody>
      </p:sp>
      <p:pic>
        <p:nvPicPr>
          <p:cNvPr id="336" name="Google Shape;336;p45"/>
          <p:cNvPicPr preferRelativeResize="0"/>
          <p:nvPr/>
        </p:nvPicPr>
        <p:blipFill rotWithShape="1">
          <a:blip r:embed="rId3">
            <a:alphaModFix/>
          </a:blip>
          <a:srcRect/>
          <a:stretch/>
        </p:blipFill>
        <p:spPr>
          <a:xfrm>
            <a:off x="417620" y="2889960"/>
            <a:ext cx="3497949" cy="1112286"/>
          </a:xfrm>
          <a:prstGeom prst="rect">
            <a:avLst/>
          </a:prstGeom>
          <a:noFill/>
          <a:ln>
            <a:noFill/>
          </a:ln>
        </p:spPr>
      </p:pic>
      <p:sp>
        <p:nvSpPr>
          <p:cNvPr id="337" name="Google Shape;337;p45"/>
          <p:cNvSpPr/>
          <p:nvPr/>
        </p:nvSpPr>
        <p:spPr>
          <a:xfrm>
            <a:off x="359642" y="2889960"/>
            <a:ext cx="3497949" cy="1186416"/>
          </a:xfrm>
          <a:prstGeom prst="rect">
            <a:avLst/>
          </a:prstGeom>
          <a:noFill/>
          <a:ln w="9525" cap="flat" cmpd="sng">
            <a:solidFill>
              <a:srgbClr val="4A7DBA"/>
            </a:solidFill>
            <a:prstDash val="solid"/>
            <a:round/>
            <a:headEnd type="none" w="sm" len="sm"/>
            <a:tailEnd type="none" w="sm" len="sm"/>
          </a:ln>
          <a:effectLst>
            <a:outerShdw blurRad="40000" dist="23000" dir="5400000" rotWithShape="0">
              <a:srgbClr val="000000">
                <a:alpha val="34509"/>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ial"/>
              <a:ea typeface="Arial"/>
              <a:cs typeface="Arial"/>
              <a:sym typeface="Arial"/>
            </a:endParaRPr>
          </a:p>
        </p:txBody>
      </p:sp>
      <p:pic>
        <p:nvPicPr>
          <p:cNvPr id="338" name="Google Shape;338;p45"/>
          <p:cNvPicPr preferRelativeResize="0"/>
          <p:nvPr/>
        </p:nvPicPr>
        <p:blipFill rotWithShape="1">
          <a:blip r:embed="rId4">
            <a:alphaModFix/>
          </a:blip>
          <a:srcRect/>
          <a:stretch/>
        </p:blipFill>
        <p:spPr>
          <a:xfrm>
            <a:off x="4908553" y="2899011"/>
            <a:ext cx="3307361" cy="1168315"/>
          </a:xfrm>
          <a:prstGeom prst="rect">
            <a:avLst/>
          </a:prstGeom>
          <a:noFill/>
          <a:ln>
            <a:noFill/>
          </a:ln>
        </p:spPr>
      </p:pic>
      <p:sp>
        <p:nvSpPr>
          <p:cNvPr id="339" name="Google Shape;339;p45"/>
          <p:cNvSpPr/>
          <p:nvPr/>
        </p:nvSpPr>
        <p:spPr>
          <a:xfrm>
            <a:off x="4813259" y="2889960"/>
            <a:ext cx="3497949" cy="1186416"/>
          </a:xfrm>
          <a:prstGeom prst="rect">
            <a:avLst/>
          </a:prstGeom>
          <a:noFill/>
          <a:ln w="9525" cap="flat" cmpd="sng">
            <a:solidFill>
              <a:srgbClr val="4A7DBA"/>
            </a:solidFill>
            <a:prstDash val="solid"/>
            <a:round/>
            <a:headEnd type="none" w="sm" len="sm"/>
            <a:tailEnd type="none" w="sm" len="sm"/>
          </a:ln>
          <a:effectLst>
            <a:outerShdw blurRad="40000" dist="23000" dir="5400000" rotWithShape="0">
              <a:srgbClr val="000000">
                <a:alpha val="34509"/>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ial"/>
              <a:ea typeface="Arial"/>
              <a:cs typeface="Arial"/>
              <a:sym typeface="Arial"/>
            </a:endParaRPr>
          </a:p>
        </p:txBody>
      </p:sp>
      <p:sp>
        <p:nvSpPr>
          <p:cNvPr id="3" name="Google Shape;134;p24">
            <a:extLst>
              <a:ext uri="{FF2B5EF4-FFF2-40B4-BE49-F238E27FC236}">
                <a16:creationId xmlns:a16="http://schemas.microsoft.com/office/drawing/2014/main" id="{2963418D-81E5-AC89-A533-ECEEBD7E0EDA}"/>
              </a:ext>
            </a:extLst>
          </p:cNvPr>
          <p:cNvSpPr txBox="1">
            <a:spLocks/>
          </p:cNvSpPr>
          <p:nvPr/>
        </p:nvSpPr>
        <p:spPr>
          <a:xfrm>
            <a:off x="0" y="0"/>
            <a:ext cx="9144000" cy="1093727"/>
          </a:xfrm>
          <a:prstGeom prst="rect">
            <a:avLst/>
          </a:prstGeom>
          <a:solidFill>
            <a:srgbClr val="A22E2E"/>
          </a:solidFill>
          <a:ln>
            <a:noFill/>
          </a:ln>
        </p:spPr>
        <p:txBody>
          <a:bodyPr spcFirstLastPara="1" vert="horz" wrap="square" lIns="91425" tIns="45700" rIns="91425" bIns="45700" rtlCol="0" anchor="ctr" anchorCtr="0">
            <a:noAutofit/>
          </a:bodyPr>
          <a:lstStyle>
            <a:lvl1pPr lvl="0" algn="l" defTabSz="685800" rtl="0" eaLnBrk="1" latinLnBrk="0" hangingPunct="1">
              <a:lnSpc>
                <a:spcPct val="100000"/>
              </a:lnSpc>
              <a:spcBef>
                <a:spcPts val="0"/>
              </a:spcBef>
              <a:spcAft>
                <a:spcPts val="0"/>
              </a:spcAft>
              <a:buSzPts val="1400"/>
              <a:buNone/>
              <a:defRPr sz="3300" kern="1200">
                <a:solidFill>
                  <a:schemeClr val="tx1"/>
                </a:solidFill>
                <a:latin typeface="+mj-lt"/>
                <a:ea typeface="+mj-ea"/>
                <a:cs typeface="+mj-cs"/>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r>
              <a:rPr lang="en-US" sz="4400" dirty="0">
                <a:solidFill>
                  <a:srgbClr val="D1D5DB"/>
                </a:solidFill>
                <a:latin typeface="Arial"/>
                <a:ea typeface="Arial"/>
                <a:cs typeface="Arial"/>
                <a:sym typeface="Arial"/>
              </a:rPr>
              <a:t>  Call to The Unknown</a:t>
            </a:r>
            <a:endParaRPr lang="en-US" sz="4400" dirty="0">
              <a:latin typeface="Arial"/>
              <a:ea typeface="Arial"/>
              <a:cs typeface="Arial"/>
              <a:sym typeface="Arial"/>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343"/>
        <p:cNvGrpSpPr/>
        <p:nvPr/>
      </p:nvGrpSpPr>
      <p:grpSpPr>
        <a:xfrm>
          <a:off x="0" y="0"/>
          <a:ext cx="0" cy="0"/>
          <a:chOff x="0" y="0"/>
          <a:chExt cx="0" cy="0"/>
        </a:xfrm>
      </p:grpSpPr>
      <p:sp>
        <p:nvSpPr>
          <p:cNvPr id="344" name="Google Shape;344;p46"/>
          <p:cNvSpPr txBox="1">
            <a:spLocks noGrp="1"/>
          </p:cNvSpPr>
          <p:nvPr>
            <p:ph type="title"/>
          </p:nvPr>
        </p:nvSpPr>
        <p:spPr>
          <a:xfrm>
            <a:off x="178384" y="55622"/>
            <a:ext cx="8440500" cy="1088700"/>
          </a:xfrm>
          <a:prstGeom prst="rect">
            <a:avLst/>
          </a:prstGeom>
          <a:noFill/>
          <a:ln>
            <a:noFill/>
          </a:ln>
        </p:spPr>
        <p:txBody>
          <a:bodyPr spcFirstLastPara="1" wrap="square" lIns="91425" tIns="45700" rIns="91425" bIns="45700" anchor="ctr" anchorCtr="0">
            <a:noAutofit/>
          </a:bodyPr>
          <a:lstStyle/>
          <a:p>
            <a:pPr marL="0" lvl="0" indent="0" algn="l" rtl="0">
              <a:lnSpc>
                <a:spcPct val="100000"/>
              </a:lnSpc>
              <a:spcBef>
                <a:spcPts val="0"/>
              </a:spcBef>
              <a:spcAft>
                <a:spcPts val="0"/>
              </a:spcAft>
              <a:buSzPts val="1400"/>
              <a:buNone/>
            </a:pPr>
            <a:r>
              <a:rPr lang="en-US" sz="4400">
                <a:solidFill>
                  <a:srgbClr val="D1D5DB"/>
                </a:solidFill>
                <a:latin typeface="Arial"/>
                <a:ea typeface="Arial"/>
                <a:cs typeface="Arial"/>
                <a:sym typeface="Arial"/>
              </a:rPr>
              <a:t>Call to the unknown</a:t>
            </a:r>
            <a:endParaRPr sz="4400">
              <a:latin typeface="Arial"/>
              <a:ea typeface="Arial"/>
              <a:cs typeface="Arial"/>
              <a:sym typeface="Arial"/>
            </a:endParaRPr>
          </a:p>
        </p:txBody>
      </p:sp>
      <p:sp>
        <p:nvSpPr>
          <p:cNvPr id="345" name="Google Shape;345;p46"/>
          <p:cNvSpPr txBox="1"/>
          <p:nvPr/>
        </p:nvSpPr>
        <p:spPr>
          <a:xfrm>
            <a:off x="351750" y="1621744"/>
            <a:ext cx="8440500" cy="1038090"/>
          </a:xfrm>
          <a:prstGeom prst="rect">
            <a:avLst/>
          </a:prstGeom>
          <a:noFill/>
          <a:ln>
            <a:noFill/>
          </a:ln>
        </p:spPr>
        <p:txBody>
          <a:bodyPr spcFirstLastPara="1" wrap="square" lIns="0" tIns="37450" rIns="0" bIns="0" anchor="t" anchorCtr="0">
            <a:spAutoFit/>
          </a:bodyPr>
          <a:lstStyle/>
          <a:p>
            <a:pPr marL="507365" marR="0" lvl="0" indent="-457200" algn="l" rtl="0">
              <a:lnSpc>
                <a:spcPct val="100000"/>
              </a:lnSpc>
              <a:spcBef>
                <a:spcPts val="0"/>
              </a:spcBef>
              <a:spcAft>
                <a:spcPts val="0"/>
              </a:spcAft>
              <a:buClr>
                <a:srgbClr val="3333B2"/>
              </a:buClr>
              <a:buSzPts val="1600"/>
              <a:buFont typeface="Lucida Sans"/>
              <a:buChar char="▶"/>
            </a:pPr>
            <a:r>
              <a:rPr lang="en-US" sz="2800" b="0" i="0" u="none" strike="noStrike" cap="none" dirty="0" err="1">
                <a:solidFill>
                  <a:schemeClr val="dk1"/>
                </a:solidFill>
                <a:latin typeface="Arial"/>
                <a:ea typeface="Arial"/>
                <a:cs typeface="Arial"/>
                <a:sym typeface="Arial"/>
              </a:rPr>
              <a:t>Delegatecall</a:t>
            </a:r>
            <a:r>
              <a:rPr lang="en-US" sz="2800" b="0" i="0" u="none" strike="noStrike" cap="none" dirty="0">
                <a:solidFill>
                  <a:schemeClr val="dk1"/>
                </a:solidFill>
                <a:latin typeface="Arial"/>
                <a:ea typeface="Arial"/>
                <a:cs typeface="Arial"/>
                <a:sym typeface="Arial"/>
              </a:rPr>
              <a:t> Function</a:t>
            </a:r>
            <a:endParaRPr sz="1400" b="0" i="0" u="none" strike="noStrike" cap="none" dirty="0">
              <a:solidFill>
                <a:srgbClr val="000000"/>
              </a:solidFill>
              <a:latin typeface="Arial"/>
              <a:ea typeface="Arial"/>
              <a:cs typeface="Arial"/>
              <a:sym typeface="Arial"/>
            </a:endParaRPr>
          </a:p>
          <a:p>
            <a:pPr marL="793115" marR="0" lvl="1" indent="-285749" algn="l" rtl="0">
              <a:lnSpc>
                <a:spcPct val="100000"/>
              </a:lnSpc>
              <a:spcBef>
                <a:spcPts val="295"/>
              </a:spcBef>
              <a:spcAft>
                <a:spcPts val="0"/>
              </a:spcAft>
              <a:buClr>
                <a:srgbClr val="3333B2"/>
              </a:buClr>
              <a:buSzPts val="914"/>
              <a:buFont typeface="Lucida Sans"/>
              <a:buChar char="▶"/>
            </a:pPr>
            <a:r>
              <a:rPr lang="en-US" sz="1600" b="0" i="0" u="none" strike="noStrike" cap="none" dirty="0">
                <a:solidFill>
                  <a:schemeClr val="dk1"/>
                </a:solidFill>
                <a:latin typeface="Arial"/>
                <a:ea typeface="Arial"/>
                <a:cs typeface="Arial"/>
                <a:sym typeface="Arial"/>
              </a:rPr>
              <a:t>Invocation of the called function is run in the caller environment</a:t>
            </a:r>
            <a:endParaRPr dirty="0"/>
          </a:p>
          <a:p>
            <a:pPr marL="793115" marR="0" lvl="1" indent="-285749" algn="l" rtl="0">
              <a:lnSpc>
                <a:spcPct val="100000"/>
              </a:lnSpc>
              <a:spcBef>
                <a:spcPts val="295"/>
              </a:spcBef>
              <a:spcAft>
                <a:spcPts val="0"/>
              </a:spcAft>
              <a:buClr>
                <a:srgbClr val="3333B2"/>
              </a:buClr>
              <a:buSzPts val="914"/>
              <a:buFont typeface="Lucida Sans"/>
              <a:buChar char="▶"/>
            </a:pPr>
            <a:r>
              <a:rPr lang="en-US" sz="1600" b="0" i="0" u="none" strike="noStrike" cap="none" dirty="0">
                <a:solidFill>
                  <a:schemeClr val="dk1"/>
                </a:solidFill>
                <a:latin typeface="Arial"/>
                <a:ea typeface="Arial"/>
                <a:cs typeface="Arial"/>
                <a:sym typeface="Arial"/>
              </a:rPr>
              <a:t>Same effects as the call function</a:t>
            </a:r>
            <a:endParaRPr sz="1600" b="0" i="0" u="none" strike="noStrike" cap="none" dirty="0">
              <a:solidFill>
                <a:schemeClr val="dk1"/>
              </a:solidFill>
              <a:latin typeface="Arial"/>
              <a:ea typeface="Arial"/>
              <a:cs typeface="Arial"/>
              <a:sym typeface="Arial"/>
            </a:endParaRPr>
          </a:p>
        </p:txBody>
      </p:sp>
      <p:sp>
        <p:nvSpPr>
          <p:cNvPr id="346" name="Google Shape;346;p46"/>
          <p:cNvSpPr/>
          <p:nvPr/>
        </p:nvSpPr>
        <p:spPr>
          <a:xfrm>
            <a:off x="1659300" y="2708250"/>
            <a:ext cx="3666300" cy="257700"/>
          </a:xfrm>
          <a:prstGeom prst="rect">
            <a:avLst/>
          </a:prstGeom>
          <a:noFill/>
          <a:ln w="9525" cap="flat" cmpd="sng">
            <a:solidFill>
              <a:srgbClr val="4A7DBA"/>
            </a:solidFill>
            <a:prstDash val="solid"/>
            <a:round/>
            <a:headEnd type="none" w="sm" len="sm"/>
            <a:tailEnd type="none" w="sm" len="sm"/>
          </a:ln>
          <a:effectLst>
            <a:outerShdw blurRad="40000" dist="23000" dir="5400000" rotWithShape="0">
              <a:srgbClr val="000000">
                <a:alpha val="34509"/>
              </a:srgbClr>
            </a:outerShdw>
          </a:effectLst>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200"/>
              <a:buFont typeface="Arial"/>
              <a:buNone/>
            </a:pPr>
            <a:r>
              <a:rPr lang="en-US" sz="1200" b="0" i="0" u="none" strike="noStrike" cap="none">
                <a:solidFill>
                  <a:schemeClr val="dk1"/>
                </a:solidFill>
                <a:latin typeface="Arial"/>
                <a:ea typeface="Arial"/>
                <a:cs typeface="Arial"/>
                <a:sym typeface="Arial"/>
              </a:rPr>
              <a:t>c.delegatecall(bytes4(sha3("ping(uint256)")),n)</a:t>
            </a:r>
            <a:endParaRPr sz="1200" b="0" i="0" u="none" strike="noStrike" cap="none">
              <a:solidFill>
                <a:schemeClr val="dk1"/>
              </a:solidFill>
              <a:latin typeface="Arial"/>
              <a:ea typeface="Arial"/>
              <a:cs typeface="Arial"/>
              <a:sym typeface="Arial"/>
            </a:endParaRPr>
          </a:p>
        </p:txBody>
      </p:sp>
      <p:sp>
        <p:nvSpPr>
          <p:cNvPr id="347" name="Google Shape;347;p46"/>
          <p:cNvSpPr txBox="1"/>
          <p:nvPr/>
        </p:nvSpPr>
        <p:spPr>
          <a:xfrm>
            <a:off x="690303" y="3221009"/>
            <a:ext cx="5004000" cy="723245"/>
          </a:xfrm>
          <a:prstGeom prst="rect">
            <a:avLst/>
          </a:prstGeom>
          <a:noFill/>
          <a:ln>
            <a:noFill/>
          </a:ln>
        </p:spPr>
        <p:txBody>
          <a:bodyPr spcFirstLastPara="1" wrap="square" lIns="91425" tIns="91425" rIns="91425" bIns="91425" anchor="t" anchorCtr="0">
            <a:spAutoFit/>
          </a:bodyPr>
          <a:lstStyle/>
          <a:p>
            <a:pPr marL="793115" marR="0" lvl="1" indent="-279399" algn="l" rtl="0">
              <a:lnSpc>
                <a:spcPct val="100000"/>
              </a:lnSpc>
              <a:spcBef>
                <a:spcPts val="295"/>
              </a:spcBef>
              <a:spcAft>
                <a:spcPts val="0"/>
              </a:spcAft>
              <a:buClr>
                <a:srgbClr val="3333B2"/>
              </a:buClr>
              <a:buSzPts val="814"/>
              <a:buFont typeface="Lucida Sans"/>
              <a:buChar char="▶"/>
            </a:pPr>
            <a:r>
              <a:rPr lang="en-US" sz="1500" b="0" i="0" u="none" strike="noStrike" cap="none">
                <a:solidFill>
                  <a:schemeClr val="dk1"/>
                </a:solidFill>
                <a:latin typeface="Arial"/>
                <a:ea typeface="Arial"/>
                <a:cs typeface="Arial"/>
                <a:sym typeface="Arial"/>
              </a:rPr>
              <a:t>Activate the function ‘ping’ with parameter ‘n’</a:t>
            </a:r>
            <a:endParaRPr/>
          </a:p>
          <a:p>
            <a:pPr marL="793115" marR="0" lvl="1" indent="-279399" algn="l" rtl="0">
              <a:lnSpc>
                <a:spcPct val="100000"/>
              </a:lnSpc>
              <a:spcBef>
                <a:spcPts val="295"/>
              </a:spcBef>
              <a:spcAft>
                <a:spcPts val="0"/>
              </a:spcAft>
              <a:buClr>
                <a:srgbClr val="3333B2"/>
              </a:buClr>
              <a:buSzPts val="814"/>
              <a:buFont typeface="Lucida Sans"/>
              <a:buChar char="▶"/>
            </a:pPr>
            <a:r>
              <a:rPr lang="en-US" sz="1500" b="0" i="0" u="none" strike="noStrike" cap="none">
                <a:solidFill>
                  <a:schemeClr val="dk1"/>
                </a:solidFill>
                <a:latin typeface="Arial"/>
                <a:ea typeface="Arial"/>
                <a:cs typeface="Arial"/>
                <a:sym typeface="Arial"/>
              </a:rPr>
              <a:t>With the environment of the callee</a:t>
            </a:r>
            <a:endParaRPr sz="1500" b="0" i="0" u="none" strike="noStrike" cap="none">
              <a:solidFill>
                <a:schemeClr val="dk1"/>
              </a:solidFill>
              <a:latin typeface="Arial"/>
              <a:ea typeface="Arial"/>
              <a:cs typeface="Arial"/>
              <a:sym typeface="Arial"/>
            </a:endParaRPr>
          </a:p>
        </p:txBody>
      </p:sp>
      <p:sp>
        <p:nvSpPr>
          <p:cNvPr id="2" name="Google Shape;134;p24">
            <a:extLst>
              <a:ext uri="{FF2B5EF4-FFF2-40B4-BE49-F238E27FC236}">
                <a16:creationId xmlns:a16="http://schemas.microsoft.com/office/drawing/2014/main" id="{253F9EB8-8553-E76B-F901-B107BE35E465}"/>
              </a:ext>
            </a:extLst>
          </p:cNvPr>
          <p:cNvSpPr txBox="1">
            <a:spLocks/>
          </p:cNvSpPr>
          <p:nvPr/>
        </p:nvSpPr>
        <p:spPr>
          <a:xfrm>
            <a:off x="0" y="0"/>
            <a:ext cx="9144000" cy="1093727"/>
          </a:xfrm>
          <a:prstGeom prst="rect">
            <a:avLst/>
          </a:prstGeom>
          <a:solidFill>
            <a:srgbClr val="A22E2E"/>
          </a:solidFill>
          <a:ln>
            <a:noFill/>
          </a:ln>
        </p:spPr>
        <p:txBody>
          <a:bodyPr spcFirstLastPara="1" vert="horz" wrap="square" lIns="91425" tIns="45700" rIns="91425" bIns="45700" rtlCol="0" anchor="ctr" anchorCtr="0">
            <a:noAutofit/>
          </a:bodyPr>
          <a:lstStyle>
            <a:lvl1pPr lvl="0" algn="l" defTabSz="685800" rtl="0" eaLnBrk="1" latinLnBrk="0" hangingPunct="1">
              <a:lnSpc>
                <a:spcPct val="100000"/>
              </a:lnSpc>
              <a:spcBef>
                <a:spcPts val="0"/>
              </a:spcBef>
              <a:spcAft>
                <a:spcPts val="0"/>
              </a:spcAft>
              <a:buSzPts val="1400"/>
              <a:buNone/>
              <a:defRPr sz="3300" kern="1200">
                <a:solidFill>
                  <a:schemeClr val="tx1"/>
                </a:solidFill>
                <a:latin typeface="+mj-lt"/>
                <a:ea typeface="+mj-ea"/>
                <a:cs typeface="+mj-cs"/>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r>
              <a:rPr lang="en-US" sz="4400" dirty="0">
                <a:solidFill>
                  <a:srgbClr val="D1D5DB"/>
                </a:solidFill>
                <a:latin typeface="Arial"/>
                <a:ea typeface="Arial"/>
                <a:cs typeface="Arial"/>
                <a:sym typeface="Arial"/>
              </a:rPr>
              <a:t>  Call to The Unknown</a:t>
            </a:r>
            <a:endParaRPr lang="en-US" sz="4400" dirty="0">
              <a:latin typeface="Arial"/>
              <a:ea typeface="Arial"/>
              <a:cs typeface="Arial"/>
              <a:sym typeface="Arial"/>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351"/>
        <p:cNvGrpSpPr/>
        <p:nvPr/>
      </p:nvGrpSpPr>
      <p:grpSpPr>
        <a:xfrm>
          <a:off x="0" y="0"/>
          <a:ext cx="0" cy="0"/>
          <a:chOff x="0" y="0"/>
          <a:chExt cx="0" cy="0"/>
        </a:xfrm>
      </p:grpSpPr>
      <p:sp>
        <p:nvSpPr>
          <p:cNvPr id="352" name="Google Shape;352;p47"/>
          <p:cNvSpPr txBox="1">
            <a:spLocks noGrp="1"/>
          </p:cNvSpPr>
          <p:nvPr>
            <p:ph type="title"/>
          </p:nvPr>
        </p:nvSpPr>
        <p:spPr>
          <a:xfrm>
            <a:off x="178384" y="55622"/>
            <a:ext cx="8440500" cy="1088700"/>
          </a:xfrm>
          <a:prstGeom prst="rect">
            <a:avLst/>
          </a:prstGeom>
          <a:noFill/>
          <a:ln>
            <a:noFill/>
          </a:ln>
        </p:spPr>
        <p:txBody>
          <a:bodyPr spcFirstLastPara="1" wrap="square" lIns="91425" tIns="45700" rIns="91425" bIns="45700" anchor="ctr" anchorCtr="0">
            <a:noAutofit/>
          </a:bodyPr>
          <a:lstStyle/>
          <a:p>
            <a:pPr marL="0" lvl="0" indent="0" algn="l" rtl="0">
              <a:lnSpc>
                <a:spcPct val="100000"/>
              </a:lnSpc>
              <a:spcBef>
                <a:spcPts val="0"/>
              </a:spcBef>
              <a:spcAft>
                <a:spcPts val="0"/>
              </a:spcAft>
              <a:buSzPts val="1400"/>
              <a:buNone/>
            </a:pPr>
            <a:r>
              <a:rPr lang="en-US" sz="4400">
                <a:solidFill>
                  <a:srgbClr val="D1D5DB"/>
                </a:solidFill>
                <a:latin typeface="Arial"/>
                <a:ea typeface="Arial"/>
                <a:cs typeface="Arial"/>
                <a:sym typeface="Arial"/>
              </a:rPr>
              <a:t>Call to the unknown</a:t>
            </a:r>
            <a:endParaRPr sz="4400">
              <a:latin typeface="Arial"/>
              <a:ea typeface="Arial"/>
              <a:cs typeface="Arial"/>
              <a:sym typeface="Arial"/>
            </a:endParaRPr>
          </a:p>
        </p:txBody>
      </p:sp>
      <p:sp>
        <p:nvSpPr>
          <p:cNvPr id="353" name="Google Shape;353;p47"/>
          <p:cNvSpPr txBox="1"/>
          <p:nvPr/>
        </p:nvSpPr>
        <p:spPr>
          <a:xfrm>
            <a:off x="351750" y="1727787"/>
            <a:ext cx="8440500" cy="753000"/>
          </a:xfrm>
          <a:prstGeom prst="rect">
            <a:avLst/>
          </a:prstGeom>
          <a:noFill/>
          <a:ln>
            <a:noFill/>
          </a:ln>
        </p:spPr>
        <p:txBody>
          <a:bodyPr spcFirstLastPara="1" wrap="square" lIns="0" tIns="37450" rIns="0" bIns="0" anchor="t" anchorCtr="0">
            <a:spAutoFit/>
          </a:bodyPr>
          <a:lstStyle/>
          <a:p>
            <a:pPr marL="507365" marR="0" lvl="0" indent="-457200" algn="l" rtl="0">
              <a:lnSpc>
                <a:spcPct val="100000"/>
              </a:lnSpc>
              <a:spcBef>
                <a:spcPts val="0"/>
              </a:spcBef>
              <a:spcAft>
                <a:spcPts val="0"/>
              </a:spcAft>
              <a:buClr>
                <a:srgbClr val="3333B2"/>
              </a:buClr>
              <a:buSzPts val="1600"/>
              <a:buFont typeface="Lucida Sans"/>
              <a:buChar char="▶"/>
            </a:pPr>
            <a:r>
              <a:rPr lang="en-US" sz="2800" b="0" i="0" u="none" strike="noStrike" cap="none">
                <a:solidFill>
                  <a:schemeClr val="dk1"/>
                </a:solidFill>
                <a:latin typeface="Arial"/>
                <a:ea typeface="Arial"/>
                <a:cs typeface="Arial"/>
                <a:sym typeface="Arial"/>
              </a:rPr>
              <a:t>Direct Call</a:t>
            </a:r>
            <a:endParaRPr sz="1400" b="0" i="0" u="none" strike="noStrike" cap="none">
              <a:solidFill>
                <a:srgbClr val="000000"/>
              </a:solidFill>
              <a:latin typeface="Arial"/>
              <a:ea typeface="Arial"/>
              <a:cs typeface="Arial"/>
              <a:sym typeface="Arial"/>
            </a:endParaRPr>
          </a:p>
          <a:p>
            <a:pPr marL="793115" marR="0" lvl="1" indent="-285749" algn="l" rtl="0">
              <a:lnSpc>
                <a:spcPct val="100000"/>
              </a:lnSpc>
              <a:spcBef>
                <a:spcPts val="295"/>
              </a:spcBef>
              <a:spcAft>
                <a:spcPts val="0"/>
              </a:spcAft>
              <a:buClr>
                <a:srgbClr val="3333B2"/>
              </a:buClr>
              <a:buSzPts val="914"/>
              <a:buFont typeface="Lucida Sans"/>
              <a:buChar char="▶"/>
            </a:pPr>
            <a:r>
              <a:rPr lang="en-US" sz="1600" b="0" i="0" u="none" strike="noStrike" cap="none">
                <a:solidFill>
                  <a:schemeClr val="dk1"/>
                </a:solidFill>
                <a:latin typeface="Arial"/>
                <a:ea typeface="Arial"/>
                <a:cs typeface="Arial"/>
                <a:sym typeface="Arial"/>
              </a:rPr>
              <a:t>Instead of all the previous functions, we can use direct call as well:</a:t>
            </a:r>
            <a:endParaRPr sz="1600" b="0" i="0" u="none" strike="noStrike" cap="none">
              <a:solidFill>
                <a:schemeClr val="dk1"/>
              </a:solidFill>
              <a:latin typeface="Arial"/>
              <a:ea typeface="Arial"/>
              <a:cs typeface="Arial"/>
              <a:sym typeface="Arial"/>
            </a:endParaRPr>
          </a:p>
        </p:txBody>
      </p:sp>
      <p:sp>
        <p:nvSpPr>
          <p:cNvPr id="354" name="Google Shape;354;p47"/>
          <p:cNvSpPr txBox="1"/>
          <p:nvPr/>
        </p:nvSpPr>
        <p:spPr>
          <a:xfrm>
            <a:off x="1114291" y="3763147"/>
            <a:ext cx="6007500" cy="431100"/>
          </a:xfrm>
          <a:prstGeom prst="rect">
            <a:avLst/>
          </a:prstGeom>
          <a:noFill/>
          <a:ln>
            <a:noFill/>
          </a:ln>
        </p:spPr>
        <p:txBody>
          <a:bodyPr spcFirstLastPara="1" wrap="square" lIns="91425" tIns="91425" rIns="91425" bIns="91425" anchor="t" anchorCtr="0">
            <a:spAutoFit/>
          </a:bodyPr>
          <a:lstStyle/>
          <a:p>
            <a:pPr marL="793115" marR="0" lvl="1" indent="-285749" algn="l" rtl="0">
              <a:lnSpc>
                <a:spcPct val="100000"/>
              </a:lnSpc>
              <a:spcBef>
                <a:spcPts val="295"/>
              </a:spcBef>
              <a:spcAft>
                <a:spcPts val="0"/>
              </a:spcAft>
              <a:buClr>
                <a:srgbClr val="3333B2"/>
              </a:buClr>
              <a:buSzPts val="914"/>
              <a:buFont typeface="Lucida Sans"/>
              <a:buChar char="▶"/>
            </a:pPr>
            <a:r>
              <a:rPr lang="en-US" sz="1600" b="0" i="0" u="none" strike="noStrike" cap="none">
                <a:solidFill>
                  <a:schemeClr val="dk1"/>
                </a:solidFill>
                <a:latin typeface="Arial"/>
                <a:ea typeface="Arial"/>
                <a:cs typeface="Arial"/>
                <a:sym typeface="Arial"/>
              </a:rPr>
              <a:t>the first line declares the interface of Alice’s contract</a:t>
            </a:r>
            <a:endParaRPr sz="1600" b="0" i="0" u="none" strike="noStrike" cap="none">
              <a:solidFill>
                <a:schemeClr val="dk1"/>
              </a:solidFill>
              <a:latin typeface="Arial"/>
              <a:ea typeface="Arial"/>
              <a:cs typeface="Arial"/>
              <a:sym typeface="Arial"/>
            </a:endParaRPr>
          </a:p>
        </p:txBody>
      </p:sp>
      <p:sp>
        <p:nvSpPr>
          <p:cNvPr id="355" name="Google Shape;355;p47"/>
          <p:cNvSpPr txBox="1"/>
          <p:nvPr/>
        </p:nvSpPr>
        <p:spPr>
          <a:xfrm>
            <a:off x="1114291" y="4267302"/>
            <a:ext cx="6007500" cy="715550"/>
          </a:xfrm>
          <a:prstGeom prst="rect">
            <a:avLst/>
          </a:prstGeom>
          <a:noFill/>
          <a:ln>
            <a:noFill/>
          </a:ln>
        </p:spPr>
        <p:txBody>
          <a:bodyPr spcFirstLastPara="1" wrap="square" lIns="91425" tIns="91425" rIns="91425" bIns="91425" anchor="t" anchorCtr="0">
            <a:spAutoFit/>
          </a:bodyPr>
          <a:lstStyle/>
          <a:p>
            <a:pPr marL="793115" marR="0" lvl="1" indent="-285749" algn="l" rtl="0">
              <a:lnSpc>
                <a:spcPct val="100000"/>
              </a:lnSpc>
              <a:spcBef>
                <a:spcPts val="295"/>
              </a:spcBef>
              <a:spcAft>
                <a:spcPts val="0"/>
              </a:spcAft>
              <a:buClr>
                <a:srgbClr val="3333B2"/>
              </a:buClr>
              <a:buSzPts val="914"/>
              <a:buFont typeface="Lucida Sans"/>
              <a:buChar char="▶"/>
            </a:pPr>
            <a:r>
              <a:rPr lang="en-US" sz="1600" b="0" i="0" u="none" strike="noStrike" cap="none">
                <a:solidFill>
                  <a:schemeClr val="dk1"/>
                </a:solidFill>
                <a:latin typeface="Arial"/>
                <a:ea typeface="Arial"/>
                <a:cs typeface="Arial"/>
                <a:sym typeface="Arial"/>
              </a:rPr>
              <a:t>the line below defines bob’s contract and invokes the function ‘ping’ via ‘pong’ </a:t>
            </a:r>
            <a:endParaRPr sz="1600" b="0" i="0" u="none" strike="noStrike" cap="none">
              <a:solidFill>
                <a:schemeClr val="dk1"/>
              </a:solidFill>
              <a:latin typeface="Arial"/>
              <a:ea typeface="Arial"/>
              <a:cs typeface="Arial"/>
              <a:sym typeface="Arial"/>
            </a:endParaRPr>
          </a:p>
        </p:txBody>
      </p:sp>
      <p:sp>
        <p:nvSpPr>
          <p:cNvPr id="356" name="Google Shape;356;p47"/>
          <p:cNvSpPr txBox="1"/>
          <p:nvPr/>
        </p:nvSpPr>
        <p:spPr>
          <a:xfrm>
            <a:off x="1114291" y="4982852"/>
            <a:ext cx="6007500" cy="715550"/>
          </a:xfrm>
          <a:prstGeom prst="rect">
            <a:avLst/>
          </a:prstGeom>
          <a:noFill/>
          <a:ln>
            <a:noFill/>
          </a:ln>
        </p:spPr>
        <p:txBody>
          <a:bodyPr spcFirstLastPara="1" wrap="square" lIns="91425" tIns="91425" rIns="91425" bIns="91425" anchor="t" anchorCtr="0">
            <a:spAutoFit/>
          </a:bodyPr>
          <a:lstStyle/>
          <a:p>
            <a:pPr marL="793115" marR="0" lvl="1" indent="-285749" algn="l" rtl="0">
              <a:lnSpc>
                <a:spcPct val="100000"/>
              </a:lnSpc>
              <a:spcBef>
                <a:spcPts val="295"/>
              </a:spcBef>
              <a:spcAft>
                <a:spcPts val="0"/>
              </a:spcAft>
              <a:buClr>
                <a:srgbClr val="3333B2"/>
              </a:buClr>
              <a:buSzPts val="914"/>
              <a:buFont typeface="Lucida Sans"/>
              <a:buChar char="▶"/>
            </a:pPr>
            <a:r>
              <a:rPr lang="en-US" sz="1600" b="0" i="0" u="none" strike="noStrike" cap="none">
                <a:solidFill>
                  <a:schemeClr val="dk1"/>
                </a:solidFill>
                <a:latin typeface="Arial"/>
                <a:ea typeface="Arial"/>
                <a:cs typeface="Arial"/>
                <a:sym typeface="Arial"/>
              </a:rPr>
              <a:t>If there is a mismatch in the declared interface, the call will activate the fallback function instead.</a:t>
            </a:r>
            <a:endParaRPr sz="1600" b="0" i="0" u="none" strike="noStrike" cap="none">
              <a:solidFill>
                <a:schemeClr val="dk1"/>
              </a:solidFill>
              <a:latin typeface="Arial"/>
              <a:ea typeface="Arial"/>
              <a:cs typeface="Arial"/>
              <a:sym typeface="Arial"/>
            </a:endParaRPr>
          </a:p>
        </p:txBody>
      </p:sp>
      <p:pic>
        <p:nvPicPr>
          <p:cNvPr id="357" name="Google Shape;357;p47"/>
          <p:cNvPicPr preferRelativeResize="0"/>
          <p:nvPr/>
        </p:nvPicPr>
        <p:blipFill rotWithShape="1">
          <a:blip r:embed="rId3">
            <a:alphaModFix/>
          </a:blip>
          <a:srcRect/>
          <a:stretch/>
        </p:blipFill>
        <p:spPr>
          <a:xfrm>
            <a:off x="1114291" y="3010147"/>
            <a:ext cx="5867400" cy="542925"/>
          </a:xfrm>
          <a:prstGeom prst="rect">
            <a:avLst/>
          </a:prstGeom>
          <a:noFill/>
          <a:ln>
            <a:noFill/>
          </a:ln>
        </p:spPr>
      </p:pic>
      <p:sp>
        <p:nvSpPr>
          <p:cNvPr id="358" name="Google Shape;358;p47"/>
          <p:cNvSpPr/>
          <p:nvPr/>
        </p:nvSpPr>
        <p:spPr>
          <a:xfrm>
            <a:off x="1114291" y="2878896"/>
            <a:ext cx="6007500" cy="753000"/>
          </a:xfrm>
          <a:prstGeom prst="rect">
            <a:avLst/>
          </a:prstGeom>
          <a:noFill/>
          <a:ln w="9525" cap="flat" cmpd="sng">
            <a:solidFill>
              <a:srgbClr val="4A7DBA"/>
            </a:solidFill>
            <a:prstDash val="solid"/>
            <a:round/>
            <a:headEnd type="none" w="sm" len="sm"/>
            <a:tailEnd type="none" w="sm" len="sm"/>
          </a:ln>
          <a:effectLst>
            <a:outerShdw blurRad="40000" dist="23000" dir="5400000" rotWithShape="0">
              <a:srgbClr val="000000">
                <a:alpha val="34509"/>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ial"/>
              <a:ea typeface="Arial"/>
              <a:cs typeface="Arial"/>
              <a:sym typeface="Arial"/>
            </a:endParaRPr>
          </a:p>
        </p:txBody>
      </p:sp>
      <p:sp>
        <p:nvSpPr>
          <p:cNvPr id="2" name="Google Shape;134;p24">
            <a:extLst>
              <a:ext uri="{FF2B5EF4-FFF2-40B4-BE49-F238E27FC236}">
                <a16:creationId xmlns:a16="http://schemas.microsoft.com/office/drawing/2014/main" id="{2E03B720-B605-58DB-CA31-C2802CAFDF7D}"/>
              </a:ext>
            </a:extLst>
          </p:cNvPr>
          <p:cNvSpPr txBox="1">
            <a:spLocks/>
          </p:cNvSpPr>
          <p:nvPr/>
        </p:nvSpPr>
        <p:spPr>
          <a:xfrm>
            <a:off x="0" y="0"/>
            <a:ext cx="9144000" cy="1093727"/>
          </a:xfrm>
          <a:prstGeom prst="rect">
            <a:avLst/>
          </a:prstGeom>
          <a:solidFill>
            <a:srgbClr val="A22E2E"/>
          </a:solidFill>
          <a:ln>
            <a:noFill/>
          </a:ln>
        </p:spPr>
        <p:txBody>
          <a:bodyPr spcFirstLastPara="1" vert="horz" wrap="square" lIns="91425" tIns="45700" rIns="91425" bIns="45700" rtlCol="0" anchor="ctr" anchorCtr="0">
            <a:noAutofit/>
          </a:bodyPr>
          <a:lstStyle>
            <a:lvl1pPr lvl="0" algn="l" defTabSz="685800" rtl="0" eaLnBrk="1" latinLnBrk="0" hangingPunct="1">
              <a:lnSpc>
                <a:spcPct val="100000"/>
              </a:lnSpc>
              <a:spcBef>
                <a:spcPts val="0"/>
              </a:spcBef>
              <a:spcAft>
                <a:spcPts val="0"/>
              </a:spcAft>
              <a:buSzPts val="1400"/>
              <a:buNone/>
              <a:defRPr sz="3300" kern="1200">
                <a:solidFill>
                  <a:schemeClr val="tx1"/>
                </a:solidFill>
                <a:latin typeface="+mj-lt"/>
                <a:ea typeface="+mj-ea"/>
                <a:cs typeface="+mj-cs"/>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r>
              <a:rPr lang="en-US" sz="4400" dirty="0">
                <a:solidFill>
                  <a:srgbClr val="D1D5DB"/>
                </a:solidFill>
                <a:latin typeface="Arial"/>
                <a:ea typeface="Arial"/>
                <a:cs typeface="Arial"/>
                <a:sym typeface="Arial"/>
              </a:rPr>
              <a:t>  Call to The Unknown</a:t>
            </a:r>
            <a:endParaRPr lang="en-US" sz="4400" dirty="0">
              <a:latin typeface="Arial"/>
              <a:ea typeface="Arial"/>
              <a:cs typeface="Arial"/>
              <a:sym typeface="Arial"/>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362"/>
        <p:cNvGrpSpPr/>
        <p:nvPr/>
      </p:nvGrpSpPr>
      <p:grpSpPr>
        <a:xfrm>
          <a:off x="0" y="0"/>
          <a:ext cx="0" cy="0"/>
          <a:chOff x="0" y="0"/>
          <a:chExt cx="0" cy="0"/>
        </a:xfrm>
      </p:grpSpPr>
      <p:sp>
        <p:nvSpPr>
          <p:cNvPr id="363" name="Google Shape;363;p48"/>
          <p:cNvSpPr txBox="1">
            <a:spLocks noGrp="1"/>
          </p:cNvSpPr>
          <p:nvPr>
            <p:ph type="title"/>
          </p:nvPr>
        </p:nvSpPr>
        <p:spPr>
          <a:xfrm>
            <a:off x="178384" y="55622"/>
            <a:ext cx="8440500" cy="1088700"/>
          </a:xfrm>
          <a:prstGeom prst="rect">
            <a:avLst/>
          </a:prstGeom>
          <a:noFill/>
          <a:ln>
            <a:noFill/>
          </a:ln>
        </p:spPr>
        <p:txBody>
          <a:bodyPr spcFirstLastPara="1" wrap="square" lIns="91425" tIns="45700" rIns="91425" bIns="45700" anchor="ctr" anchorCtr="0">
            <a:noAutofit/>
          </a:bodyPr>
          <a:lstStyle/>
          <a:p>
            <a:pPr marL="0" lvl="0" indent="0" algn="l" rtl="0">
              <a:lnSpc>
                <a:spcPct val="100000"/>
              </a:lnSpc>
              <a:spcBef>
                <a:spcPts val="0"/>
              </a:spcBef>
              <a:spcAft>
                <a:spcPts val="0"/>
              </a:spcAft>
              <a:buSzPts val="1400"/>
              <a:buNone/>
            </a:pPr>
            <a:r>
              <a:rPr lang="en-US" sz="4400">
                <a:solidFill>
                  <a:srgbClr val="D1D5DB"/>
                </a:solidFill>
                <a:latin typeface="Arial"/>
                <a:ea typeface="Arial"/>
                <a:cs typeface="Arial"/>
                <a:sym typeface="Arial"/>
              </a:rPr>
              <a:t>The DAO attack</a:t>
            </a:r>
            <a:endParaRPr sz="4400">
              <a:latin typeface="Arial"/>
              <a:ea typeface="Arial"/>
              <a:cs typeface="Arial"/>
              <a:sym typeface="Arial"/>
            </a:endParaRPr>
          </a:p>
        </p:txBody>
      </p:sp>
      <p:sp>
        <p:nvSpPr>
          <p:cNvPr id="364" name="Google Shape;364;p48"/>
          <p:cNvSpPr txBox="1"/>
          <p:nvPr/>
        </p:nvSpPr>
        <p:spPr>
          <a:xfrm>
            <a:off x="351750" y="1461934"/>
            <a:ext cx="8440500" cy="1669032"/>
          </a:xfrm>
          <a:prstGeom prst="rect">
            <a:avLst/>
          </a:prstGeom>
          <a:noFill/>
          <a:ln>
            <a:noFill/>
          </a:ln>
        </p:spPr>
        <p:txBody>
          <a:bodyPr spcFirstLastPara="1" wrap="square" lIns="0" tIns="37450" rIns="0" bIns="0" anchor="t" anchorCtr="0">
            <a:spAutoFit/>
          </a:bodyPr>
          <a:lstStyle/>
          <a:p>
            <a:pPr marL="507365" marR="0" lvl="0" indent="-457200" algn="l" rtl="0">
              <a:lnSpc>
                <a:spcPct val="100000"/>
              </a:lnSpc>
              <a:spcBef>
                <a:spcPts val="0"/>
              </a:spcBef>
              <a:spcAft>
                <a:spcPts val="0"/>
              </a:spcAft>
              <a:buClr>
                <a:srgbClr val="3333B2"/>
              </a:buClr>
              <a:buSzPts val="1600"/>
              <a:buFont typeface="Lucida Sans"/>
              <a:buChar char="▶"/>
            </a:pPr>
            <a:r>
              <a:rPr lang="en-US" sz="2800" b="0" i="0" u="none" strike="noStrike" cap="none" dirty="0">
                <a:solidFill>
                  <a:schemeClr val="dk1"/>
                </a:solidFill>
                <a:latin typeface="Arial"/>
                <a:ea typeface="Arial"/>
                <a:cs typeface="Arial"/>
                <a:sym typeface="Arial"/>
              </a:rPr>
              <a:t>DAO</a:t>
            </a:r>
            <a:endParaRPr sz="1400" b="0" i="0" u="none" strike="noStrike" cap="none" dirty="0">
              <a:solidFill>
                <a:srgbClr val="000000"/>
              </a:solidFill>
              <a:latin typeface="Arial"/>
              <a:ea typeface="Arial"/>
              <a:cs typeface="Arial"/>
              <a:sym typeface="Arial"/>
            </a:endParaRPr>
          </a:p>
          <a:p>
            <a:pPr marL="793115" marR="0" lvl="1" indent="-285749" algn="l" rtl="0">
              <a:lnSpc>
                <a:spcPct val="100000"/>
              </a:lnSpc>
              <a:spcBef>
                <a:spcPts val="295"/>
              </a:spcBef>
              <a:spcAft>
                <a:spcPts val="0"/>
              </a:spcAft>
              <a:buClr>
                <a:srgbClr val="3333B2"/>
              </a:buClr>
              <a:buSzPts val="914"/>
              <a:buFont typeface="Lucida Sans"/>
              <a:buChar char="▶"/>
            </a:pPr>
            <a:r>
              <a:rPr lang="en-US" sz="1600" b="0" i="0" u="none" strike="noStrike" cap="none" dirty="0">
                <a:solidFill>
                  <a:schemeClr val="dk1"/>
                </a:solidFill>
                <a:latin typeface="Arial"/>
                <a:ea typeface="Arial"/>
                <a:cs typeface="Arial"/>
                <a:sym typeface="Arial"/>
              </a:rPr>
              <a:t>A DAO is a Decentralized Autonomous Organization</a:t>
            </a:r>
            <a:endParaRPr dirty="0"/>
          </a:p>
          <a:p>
            <a:pPr marL="793115" marR="0" lvl="1" indent="-285749" algn="l" rtl="0">
              <a:lnSpc>
                <a:spcPct val="100000"/>
              </a:lnSpc>
              <a:spcBef>
                <a:spcPts val="295"/>
              </a:spcBef>
              <a:spcAft>
                <a:spcPts val="0"/>
              </a:spcAft>
              <a:buClr>
                <a:srgbClr val="3333B2"/>
              </a:buClr>
              <a:buSzPts val="914"/>
              <a:buFont typeface="Lucida Sans"/>
              <a:buChar char="▶"/>
            </a:pPr>
            <a:r>
              <a:rPr lang="en-US" sz="1600" b="0" i="0" u="none" strike="noStrike" cap="none" dirty="0">
                <a:solidFill>
                  <a:schemeClr val="dk1"/>
                </a:solidFill>
                <a:latin typeface="Arial"/>
                <a:ea typeface="Arial"/>
                <a:cs typeface="Arial"/>
                <a:sym typeface="Arial"/>
              </a:rPr>
              <a:t>A group of people writes the smart contracts (programs) that will run the organization</a:t>
            </a:r>
            <a:endParaRPr dirty="0"/>
          </a:p>
          <a:p>
            <a:pPr marL="793115" marR="0" lvl="1" indent="-285749" algn="l" rtl="0">
              <a:lnSpc>
                <a:spcPct val="100000"/>
              </a:lnSpc>
              <a:spcBef>
                <a:spcPts val="295"/>
              </a:spcBef>
              <a:spcAft>
                <a:spcPts val="0"/>
              </a:spcAft>
              <a:buClr>
                <a:srgbClr val="3333B2"/>
              </a:buClr>
              <a:buSzPts val="914"/>
              <a:buFont typeface="Lucida Sans"/>
              <a:buChar char="▶"/>
            </a:pPr>
            <a:r>
              <a:rPr lang="en-US" sz="1600" b="0" i="0" u="none" strike="noStrike" cap="none" dirty="0">
                <a:solidFill>
                  <a:schemeClr val="dk1"/>
                </a:solidFill>
                <a:latin typeface="Arial"/>
                <a:ea typeface="Arial"/>
                <a:cs typeface="Arial"/>
                <a:sym typeface="Arial"/>
              </a:rPr>
              <a:t>There is an initial funding period in which people add funds to the Dao</a:t>
            </a:r>
            <a:endParaRPr dirty="0"/>
          </a:p>
          <a:p>
            <a:pPr marL="793115" marR="0" lvl="1" indent="-285749" algn="l" rtl="0">
              <a:lnSpc>
                <a:spcPct val="100000"/>
              </a:lnSpc>
              <a:spcBef>
                <a:spcPts val="295"/>
              </a:spcBef>
              <a:spcAft>
                <a:spcPts val="0"/>
              </a:spcAft>
              <a:buClr>
                <a:srgbClr val="3333B2"/>
              </a:buClr>
              <a:buSzPts val="914"/>
              <a:buFont typeface="Lucida Sans"/>
              <a:buChar char="▶"/>
            </a:pPr>
            <a:r>
              <a:rPr lang="en-US" sz="1600" b="0" i="0" u="none" strike="noStrike" cap="none" dirty="0">
                <a:solidFill>
                  <a:schemeClr val="dk1"/>
                </a:solidFill>
                <a:latin typeface="Arial"/>
                <a:ea typeface="Arial"/>
                <a:cs typeface="Arial"/>
                <a:sym typeface="Arial"/>
              </a:rPr>
              <a:t>attacker managed to drain more than 3.6m ether</a:t>
            </a:r>
            <a:endParaRPr sz="1600" b="0" i="0" u="none" strike="noStrike" cap="none" dirty="0">
              <a:solidFill>
                <a:schemeClr val="dk1"/>
              </a:solidFill>
              <a:latin typeface="Arial"/>
              <a:ea typeface="Arial"/>
              <a:cs typeface="Arial"/>
              <a:sym typeface="Arial"/>
            </a:endParaRPr>
          </a:p>
        </p:txBody>
      </p:sp>
      <p:sp>
        <p:nvSpPr>
          <p:cNvPr id="365" name="Google Shape;365;p48"/>
          <p:cNvSpPr txBox="1"/>
          <p:nvPr/>
        </p:nvSpPr>
        <p:spPr>
          <a:xfrm>
            <a:off x="351750" y="3439016"/>
            <a:ext cx="8440500" cy="468703"/>
          </a:xfrm>
          <a:prstGeom prst="rect">
            <a:avLst/>
          </a:prstGeom>
          <a:noFill/>
          <a:ln>
            <a:noFill/>
          </a:ln>
        </p:spPr>
        <p:txBody>
          <a:bodyPr spcFirstLastPara="1" wrap="square" lIns="0" tIns="37450" rIns="0" bIns="0" anchor="t" anchorCtr="0">
            <a:spAutoFit/>
          </a:bodyPr>
          <a:lstStyle/>
          <a:p>
            <a:pPr marL="507365" marR="0" lvl="0" indent="-457200" algn="l" rtl="0">
              <a:lnSpc>
                <a:spcPct val="100000"/>
              </a:lnSpc>
              <a:spcBef>
                <a:spcPts val="0"/>
              </a:spcBef>
              <a:spcAft>
                <a:spcPts val="0"/>
              </a:spcAft>
              <a:buClr>
                <a:srgbClr val="3333B2"/>
              </a:buClr>
              <a:buSzPts val="1600"/>
              <a:buFont typeface="Lucida Sans"/>
              <a:buChar char="▶"/>
            </a:pPr>
            <a:r>
              <a:rPr lang="en-US" sz="2800" b="0" i="0" u="none" strike="noStrike" cap="none" dirty="0">
                <a:solidFill>
                  <a:schemeClr val="dk1"/>
                </a:solidFill>
                <a:latin typeface="Arial"/>
                <a:ea typeface="Arial"/>
                <a:cs typeface="Arial"/>
                <a:sym typeface="Arial"/>
              </a:rPr>
              <a:t>Find the vulnerability</a:t>
            </a:r>
            <a:endParaRPr sz="1400" b="0" i="0" u="none" strike="noStrike" cap="none" dirty="0">
              <a:solidFill>
                <a:srgbClr val="000000"/>
              </a:solidFill>
              <a:latin typeface="Arial"/>
              <a:ea typeface="Arial"/>
              <a:cs typeface="Arial"/>
              <a:sym typeface="Arial"/>
            </a:endParaRPr>
          </a:p>
        </p:txBody>
      </p:sp>
      <p:sp>
        <p:nvSpPr>
          <p:cNvPr id="366" name="Google Shape;366;p48"/>
          <p:cNvSpPr/>
          <p:nvPr/>
        </p:nvSpPr>
        <p:spPr>
          <a:xfrm>
            <a:off x="684876" y="4215770"/>
            <a:ext cx="7984474" cy="1521916"/>
          </a:xfrm>
          <a:prstGeom prst="rect">
            <a:avLst/>
          </a:prstGeom>
          <a:noFill/>
          <a:ln w="9525" cap="flat" cmpd="sng">
            <a:solidFill>
              <a:srgbClr val="4A7DBA"/>
            </a:solidFill>
            <a:prstDash val="solid"/>
            <a:round/>
            <a:headEnd type="none" w="sm" len="sm"/>
            <a:tailEnd type="none" w="sm" len="sm"/>
          </a:ln>
          <a:effectLst>
            <a:outerShdw blurRad="40000" dist="23000" dir="5400000" rotWithShape="0">
              <a:srgbClr val="000000">
                <a:alpha val="34509"/>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ial"/>
              <a:ea typeface="Arial"/>
              <a:cs typeface="Arial"/>
              <a:sym typeface="Arial"/>
            </a:endParaRPr>
          </a:p>
        </p:txBody>
      </p:sp>
      <p:sp>
        <p:nvSpPr>
          <p:cNvPr id="367" name="Google Shape;367;p48"/>
          <p:cNvSpPr txBox="1"/>
          <p:nvPr/>
        </p:nvSpPr>
        <p:spPr>
          <a:xfrm>
            <a:off x="749829" y="6081363"/>
            <a:ext cx="3528530" cy="52322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en-US" sz="1400" b="0" i="0" u="none" strike="noStrike" cap="none" dirty="0">
                <a:solidFill>
                  <a:srgbClr val="000000"/>
                </a:solidFill>
                <a:latin typeface="Arial"/>
                <a:ea typeface="Arial"/>
                <a:cs typeface="Arial"/>
                <a:sym typeface="Arial"/>
              </a:rPr>
              <a:t>Hints: Can you enter twice to the withdraw</a:t>
            </a:r>
            <a:endParaRPr dirty="0"/>
          </a:p>
          <a:p>
            <a:pPr marL="0" marR="0" lvl="0" indent="0" algn="l" rtl="0">
              <a:lnSpc>
                <a:spcPct val="100000"/>
              </a:lnSpc>
              <a:spcBef>
                <a:spcPts val="0"/>
              </a:spcBef>
              <a:spcAft>
                <a:spcPts val="0"/>
              </a:spcAft>
              <a:buNone/>
            </a:pPr>
            <a:r>
              <a:rPr lang="en-US" sz="1400" b="0" i="0" u="none" strike="noStrike" cap="none" dirty="0">
                <a:solidFill>
                  <a:srgbClr val="000000"/>
                </a:solidFill>
                <a:latin typeface="Arial"/>
                <a:ea typeface="Arial"/>
                <a:cs typeface="Arial"/>
                <a:sym typeface="Arial"/>
              </a:rPr>
              <a:t>          Can you cause an </a:t>
            </a:r>
            <a:r>
              <a:rPr lang="en-US" sz="1400" dirty="0">
                <a:solidFill>
                  <a:srgbClr val="000000"/>
                </a:solidFill>
                <a:latin typeface="Arial"/>
                <a:ea typeface="Arial"/>
                <a:cs typeface="Arial"/>
                <a:sym typeface="Arial"/>
              </a:rPr>
              <a:t>under</a:t>
            </a:r>
            <a:r>
              <a:rPr lang="en-US" sz="1400" b="0" i="0" u="none" strike="noStrike" cap="none" dirty="0">
                <a:solidFill>
                  <a:srgbClr val="000000"/>
                </a:solidFill>
                <a:latin typeface="Arial"/>
                <a:ea typeface="Arial"/>
                <a:cs typeface="Arial"/>
                <a:sym typeface="Arial"/>
              </a:rPr>
              <a:t>flow? </a:t>
            </a:r>
            <a:endParaRPr dirty="0"/>
          </a:p>
        </p:txBody>
      </p:sp>
      <p:sp>
        <p:nvSpPr>
          <p:cNvPr id="368" name="Google Shape;368;p48"/>
          <p:cNvSpPr/>
          <p:nvPr/>
        </p:nvSpPr>
        <p:spPr>
          <a:xfrm>
            <a:off x="749829" y="6055875"/>
            <a:ext cx="3612766" cy="512554"/>
          </a:xfrm>
          <a:prstGeom prst="rect">
            <a:avLst/>
          </a:prstGeom>
          <a:noFill/>
          <a:ln w="9525" cap="flat" cmpd="sng">
            <a:solidFill>
              <a:srgbClr val="4A7DBA"/>
            </a:solidFill>
            <a:prstDash val="solid"/>
            <a:round/>
            <a:headEnd type="none" w="sm" len="sm"/>
            <a:tailEnd type="none" w="sm" len="sm"/>
          </a:ln>
          <a:effectLst>
            <a:outerShdw blurRad="40000" dist="23000" dir="5400000" rotWithShape="0">
              <a:srgbClr val="000000">
                <a:alpha val="34509"/>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ial"/>
              <a:ea typeface="Arial"/>
              <a:cs typeface="Arial"/>
              <a:sym typeface="Arial"/>
            </a:endParaRPr>
          </a:p>
        </p:txBody>
      </p:sp>
      <p:pic>
        <p:nvPicPr>
          <p:cNvPr id="369" name="Google Shape;369;p48"/>
          <p:cNvPicPr preferRelativeResize="0"/>
          <p:nvPr/>
        </p:nvPicPr>
        <p:blipFill rotWithShape="1">
          <a:blip r:embed="rId3">
            <a:alphaModFix/>
          </a:blip>
          <a:srcRect/>
          <a:stretch/>
        </p:blipFill>
        <p:spPr>
          <a:xfrm>
            <a:off x="351750" y="6055875"/>
            <a:ext cx="333126" cy="358751"/>
          </a:xfrm>
          <a:prstGeom prst="rect">
            <a:avLst/>
          </a:prstGeom>
          <a:noFill/>
          <a:ln>
            <a:noFill/>
          </a:ln>
        </p:spPr>
      </p:pic>
      <p:pic>
        <p:nvPicPr>
          <p:cNvPr id="370" name="Google Shape;370;p48"/>
          <p:cNvPicPr preferRelativeResize="0"/>
          <p:nvPr/>
        </p:nvPicPr>
        <p:blipFill rotWithShape="1">
          <a:blip r:embed="rId4">
            <a:alphaModFix/>
          </a:blip>
          <a:srcRect/>
          <a:stretch/>
        </p:blipFill>
        <p:spPr>
          <a:xfrm>
            <a:off x="749829" y="4372279"/>
            <a:ext cx="7812496" cy="1208897"/>
          </a:xfrm>
          <a:prstGeom prst="rect">
            <a:avLst/>
          </a:prstGeom>
          <a:noFill/>
          <a:ln>
            <a:noFill/>
          </a:ln>
        </p:spPr>
      </p:pic>
      <p:sp>
        <p:nvSpPr>
          <p:cNvPr id="2" name="Google Shape;134;p24">
            <a:extLst>
              <a:ext uri="{FF2B5EF4-FFF2-40B4-BE49-F238E27FC236}">
                <a16:creationId xmlns:a16="http://schemas.microsoft.com/office/drawing/2014/main" id="{5BBCBAEA-F0D0-1756-1668-BFFBE6C2DE2D}"/>
              </a:ext>
            </a:extLst>
          </p:cNvPr>
          <p:cNvSpPr txBox="1">
            <a:spLocks/>
          </p:cNvSpPr>
          <p:nvPr/>
        </p:nvSpPr>
        <p:spPr>
          <a:xfrm>
            <a:off x="0" y="0"/>
            <a:ext cx="9144000" cy="1093727"/>
          </a:xfrm>
          <a:prstGeom prst="rect">
            <a:avLst/>
          </a:prstGeom>
          <a:solidFill>
            <a:srgbClr val="A22E2E"/>
          </a:solidFill>
          <a:ln>
            <a:noFill/>
          </a:ln>
        </p:spPr>
        <p:txBody>
          <a:bodyPr spcFirstLastPara="1" vert="horz" wrap="square" lIns="91425" tIns="45700" rIns="91425" bIns="45700" rtlCol="0" anchor="ctr" anchorCtr="0">
            <a:noAutofit/>
          </a:bodyPr>
          <a:lstStyle>
            <a:lvl1pPr lvl="0" algn="l" defTabSz="685800" rtl="0" eaLnBrk="1" latinLnBrk="0" hangingPunct="1">
              <a:lnSpc>
                <a:spcPct val="100000"/>
              </a:lnSpc>
              <a:spcBef>
                <a:spcPts val="0"/>
              </a:spcBef>
              <a:spcAft>
                <a:spcPts val="0"/>
              </a:spcAft>
              <a:buSzPts val="1400"/>
              <a:buNone/>
              <a:defRPr sz="3300" kern="1200">
                <a:solidFill>
                  <a:schemeClr val="tx1"/>
                </a:solidFill>
                <a:latin typeface="+mj-lt"/>
                <a:ea typeface="+mj-ea"/>
                <a:cs typeface="+mj-cs"/>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r>
              <a:rPr lang="en-US" sz="4400" dirty="0">
                <a:solidFill>
                  <a:srgbClr val="D1D5DB"/>
                </a:solidFill>
                <a:latin typeface="Arial"/>
                <a:ea typeface="Arial"/>
                <a:cs typeface="Arial"/>
                <a:sym typeface="Arial"/>
              </a:rPr>
              <a:t>  The DAO attack</a:t>
            </a:r>
            <a:endParaRPr lang="en-US" sz="4400" dirty="0">
              <a:latin typeface="Arial"/>
              <a:ea typeface="Arial"/>
              <a:cs typeface="Arial"/>
              <a:sym typeface="Arial"/>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374"/>
        <p:cNvGrpSpPr/>
        <p:nvPr/>
      </p:nvGrpSpPr>
      <p:grpSpPr>
        <a:xfrm>
          <a:off x="0" y="0"/>
          <a:ext cx="0" cy="0"/>
          <a:chOff x="0" y="0"/>
          <a:chExt cx="0" cy="0"/>
        </a:xfrm>
      </p:grpSpPr>
      <p:sp>
        <p:nvSpPr>
          <p:cNvPr id="375" name="Google Shape;375;p49"/>
          <p:cNvSpPr txBox="1">
            <a:spLocks noGrp="1"/>
          </p:cNvSpPr>
          <p:nvPr>
            <p:ph type="title"/>
          </p:nvPr>
        </p:nvSpPr>
        <p:spPr>
          <a:xfrm>
            <a:off x="178384" y="55622"/>
            <a:ext cx="8440500" cy="1088700"/>
          </a:xfrm>
          <a:prstGeom prst="rect">
            <a:avLst/>
          </a:prstGeom>
          <a:noFill/>
          <a:ln>
            <a:noFill/>
          </a:ln>
        </p:spPr>
        <p:txBody>
          <a:bodyPr spcFirstLastPara="1" wrap="square" lIns="91425" tIns="45700" rIns="91425" bIns="45700" anchor="ctr" anchorCtr="0">
            <a:noAutofit/>
          </a:bodyPr>
          <a:lstStyle/>
          <a:p>
            <a:pPr marL="0" lvl="0" indent="0" algn="l" rtl="0">
              <a:lnSpc>
                <a:spcPct val="100000"/>
              </a:lnSpc>
              <a:spcBef>
                <a:spcPts val="0"/>
              </a:spcBef>
              <a:spcAft>
                <a:spcPts val="0"/>
              </a:spcAft>
              <a:buSzPts val="1400"/>
              <a:buNone/>
            </a:pPr>
            <a:r>
              <a:rPr lang="en-US" sz="4400">
                <a:solidFill>
                  <a:srgbClr val="D1D5DB"/>
                </a:solidFill>
                <a:latin typeface="Arial"/>
                <a:ea typeface="Arial"/>
                <a:cs typeface="Arial"/>
                <a:sym typeface="Arial"/>
              </a:rPr>
              <a:t>The DAO attack</a:t>
            </a:r>
            <a:endParaRPr sz="4400">
              <a:latin typeface="Arial"/>
              <a:ea typeface="Arial"/>
              <a:cs typeface="Arial"/>
              <a:sym typeface="Arial"/>
            </a:endParaRPr>
          </a:p>
        </p:txBody>
      </p:sp>
      <p:grpSp>
        <p:nvGrpSpPr>
          <p:cNvPr id="376" name="Google Shape;376;p49"/>
          <p:cNvGrpSpPr/>
          <p:nvPr/>
        </p:nvGrpSpPr>
        <p:grpSpPr>
          <a:xfrm>
            <a:off x="749829" y="1500745"/>
            <a:ext cx="6309512" cy="1808103"/>
            <a:chOff x="1243878" y="4069441"/>
            <a:chExt cx="6309512" cy="1808103"/>
          </a:xfrm>
        </p:grpSpPr>
        <p:pic>
          <p:nvPicPr>
            <p:cNvPr id="377" name="Google Shape;377;p49"/>
            <p:cNvPicPr preferRelativeResize="0"/>
            <p:nvPr/>
          </p:nvPicPr>
          <p:blipFill rotWithShape="1">
            <a:blip r:embed="rId3">
              <a:alphaModFix/>
            </a:blip>
            <a:srcRect/>
            <a:stretch/>
          </p:blipFill>
          <p:spPr>
            <a:xfrm>
              <a:off x="1243878" y="4153275"/>
              <a:ext cx="6309512" cy="1657044"/>
            </a:xfrm>
            <a:prstGeom prst="rect">
              <a:avLst/>
            </a:prstGeom>
            <a:noFill/>
            <a:ln>
              <a:noFill/>
            </a:ln>
          </p:spPr>
        </p:pic>
        <p:sp>
          <p:nvSpPr>
            <p:cNvPr id="378" name="Google Shape;378;p49"/>
            <p:cNvSpPr/>
            <p:nvPr/>
          </p:nvSpPr>
          <p:spPr>
            <a:xfrm>
              <a:off x="1287794" y="4069441"/>
              <a:ext cx="6055328" cy="1808103"/>
            </a:xfrm>
            <a:prstGeom prst="rect">
              <a:avLst/>
            </a:prstGeom>
            <a:noFill/>
            <a:ln w="9525" cap="flat" cmpd="sng">
              <a:solidFill>
                <a:srgbClr val="4A7DBA"/>
              </a:solidFill>
              <a:prstDash val="solid"/>
              <a:round/>
              <a:headEnd type="none" w="sm" len="sm"/>
              <a:tailEnd type="none" w="sm" len="sm"/>
            </a:ln>
            <a:effectLst>
              <a:outerShdw blurRad="40000" dist="23000" dir="5400000" rotWithShape="0">
                <a:srgbClr val="000000">
                  <a:alpha val="34509"/>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ial"/>
                <a:ea typeface="Arial"/>
                <a:cs typeface="Arial"/>
                <a:sym typeface="Arial"/>
              </a:endParaRPr>
            </a:p>
          </p:txBody>
        </p:sp>
      </p:grpSp>
      <p:sp>
        <p:nvSpPr>
          <p:cNvPr id="379" name="Google Shape;379;p49"/>
          <p:cNvSpPr txBox="1"/>
          <p:nvPr/>
        </p:nvSpPr>
        <p:spPr>
          <a:xfrm>
            <a:off x="351749" y="3402010"/>
            <a:ext cx="6309511" cy="338554"/>
          </a:xfrm>
          <a:prstGeom prst="rect">
            <a:avLst/>
          </a:prstGeom>
          <a:noFill/>
          <a:ln>
            <a:noFill/>
          </a:ln>
        </p:spPr>
        <p:txBody>
          <a:bodyPr spcFirstLastPara="1" wrap="square" lIns="91425" tIns="45700" rIns="91425" bIns="45700" anchor="t" anchorCtr="0">
            <a:spAutoFit/>
          </a:bodyPr>
          <a:lstStyle/>
          <a:p>
            <a:pPr marL="793115" marR="0" lvl="1" indent="-285749" algn="l" rtl="0">
              <a:lnSpc>
                <a:spcPct val="100000"/>
              </a:lnSpc>
              <a:spcBef>
                <a:spcPts val="0"/>
              </a:spcBef>
              <a:spcAft>
                <a:spcPts val="0"/>
              </a:spcAft>
              <a:buClr>
                <a:srgbClr val="3333B2"/>
              </a:buClr>
              <a:buSzPts val="914"/>
              <a:buFont typeface="Lucida Sans"/>
              <a:buChar char="▶"/>
            </a:pPr>
            <a:r>
              <a:rPr lang="en-US" sz="1600" b="0" i="0" u="none" strike="noStrike" cap="none">
                <a:solidFill>
                  <a:schemeClr val="dk1"/>
                </a:solidFill>
                <a:latin typeface="Arial"/>
                <a:ea typeface="Arial"/>
                <a:cs typeface="Arial"/>
                <a:sym typeface="Arial"/>
              </a:rPr>
              <a:t>First post ‘Mallory2’ providing it with a small amount of ETH </a:t>
            </a:r>
            <a:endParaRPr/>
          </a:p>
        </p:txBody>
      </p:sp>
      <p:sp>
        <p:nvSpPr>
          <p:cNvPr id="380" name="Google Shape;380;p49"/>
          <p:cNvSpPr txBox="1"/>
          <p:nvPr/>
        </p:nvSpPr>
        <p:spPr>
          <a:xfrm>
            <a:off x="2802269" y="4145812"/>
            <a:ext cx="5238868" cy="584775"/>
          </a:xfrm>
          <a:prstGeom prst="rect">
            <a:avLst/>
          </a:prstGeom>
          <a:noFill/>
          <a:ln>
            <a:noFill/>
          </a:ln>
        </p:spPr>
        <p:txBody>
          <a:bodyPr spcFirstLastPara="1" wrap="square" lIns="91425" tIns="45700" rIns="91425" bIns="45700" anchor="t" anchorCtr="0">
            <a:spAutoFit/>
          </a:bodyPr>
          <a:lstStyle/>
          <a:p>
            <a:pPr marL="793115" marR="0" lvl="1" indent="-285749" algn="l" rtl="0">
              <a:lnSpc>
                <a:spcPct val="100000"/>
              </a:lnSpc>
              <a:spcBef>
                <a:spcPts val="0"/>
              </a:spcBef>
              <a:spcAft>
                <a:spcPts val="0"/>
              </a:spcAft>
              <a:buClr>
                <a:srgbClr val="3333B2"/>
              </a:buClr>
              <a:buSzPts val="914"/>
              <a:buFont typeface="Lucida Sans"/>
              <a:buChar char="▶"/>
            </a:pPr>
            <a:r>
              <a:rPr lang="en-US" sz="1600" b="0" i="0" u="none" strike="noStrike" cap="none">
                <a:solidFill>
                  <a:schemeClr val="dk1"/>
                </a:solidFill>
                <a:latin typeface="Arial"/>
                <a:ea typeface="Arial"/>
                <a:cs typeface="Arial"/>
                <a:sym typeface="Arial"/>
              </a:rPr>
              <a:t>Activate function attack, Which donates and withdraws the payment back to the attacker. </a:t>
            </a:r>
            <a:endParaRPr/>
          </a:p>
        </p:txBody>
      </p:sp>
      <p:pic>
        <p:nvPicPr>
          <p:cNvPr id="381" name="Google Shape;381;p49"/>
          <p:cNvPicPr preferRelativeResize="0"/>
          <p:nvPr/>
        </p:nvPicPr>
        <p:blipFill rotWithShape="1">
          <a:blip r:embed="rId4">
            <a:alphaModFix/>
          </a:blip>
          <a:srcRect/>
          <a:stretch/>
        </p:blipFill>
        <p:spPr>
          <a:xfrm>
            <a:off x="851579" y="3983314"/>
            <a:ext cx="2568772" cy="909773"/>
          </a:xfrm>
          <a:prstGeom prst="rect">
            <a:avLst/>
          </a:prstGeom>
          <a:noFill/>
          <a:ln>
            <a:noFill/>
          </a:ln>
        </p:spPr>
      </p:pic>
      <p:sp>
        <p:nvSpPr>
          <p:cNvPr id="382" name="Google Shape;382;p49"/>
          <p:cNvSpPr/>
          <p:nvPr/>
        </p:nvSpPr>
        <p:spPr>
          <a:xfrm>
            <a:off x="793745" y="4046137"/>
            <a:ext cx="2368264" cy="784130"/>
          </a:xfrm>
          <a:prstGeom prst="rect">
            <a:avLst/>
          </a:prstGeom>
          <a:noFill/>
          <a:ln w="9525" cap="flat" cmpd="sng">
            <a:solidFill>
              <a:srgbClr val="4A7DBA"/>
            </a:solidFill>
            <a:prstDash val="solid"/>
            <a:round/>
            <a:headEnd type="none" w="sm" len="sm"/>
            <a:tailEnd type="none" w="sm" len="sm"/>
          </a:ln>
          <a:effectLst>
            <a:outerShdw blurRad="40000" dist="23000" dir="5400000" rotWithShape="0">
              <a:srgbClr val="000000">
                <a:alpha val="34509"/>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ial"/>
              <a:ea typeface="Arial"/>
              <a:cs typeface="Arial"/>
              <a:sym typeface="Arial"/>
            </a:endParaRPr>
          </a:p>
        </p:txBody>
      </p:sp>
      <p:pic>
        <p:nvPicPr>
          <p:cNvPr id="383" name="Google Shape;383;p49"/>
          <p:cNvPicPr preferRelativeResize="0"/>
          <p:nvPr/>
        </p:nvPicPr>
        <p:blipFill rotWithShape="1">
          <a:blip r:embed="rId5">
            <a:alphaModFix/>
          </a:blip>
          <a:srcRect/>
          <a:stretch/>
        </p:blipFill>
        <p:spPr>
          <a:xfrm>
            <a:off x="793745" y="5566536"/>
            <a:ext cx="2532861" cy="838383"/>
          </a:xfrm>
          <a:prstGeom prst="rect">
            <a:avLst/>
          </a:prstGeom>
          <a:noFill/>
          <a:ln>
            <a:noFill/>
          </a:ln>
        </p:spPr>
      </p:pic>
      <p:sp>
        <p:nvSpPr>
          <p:cNvPr id="384" name="Google Shape;384;p49"/>
          <p:cNvSpPr/>
          <p:nvPr/>
        </p:nvSpPr>
        <p:spPr>
          <a:xfrm>
            <a:off x="684055" y="5311896"/>
            <a:ext cx="2642551" cy="1063336"/>
          </a:xfrm>
          <a:prstGeom prst="rect">
            <a:avLst/>
          </a:prstGeom>
          <a:noFill/>
          <a:ln w="9525" cap="flat" cmpd="sng">
            <a:solidFill>
              <a:srgbClr val="4A7DBA"/>
            </a:solidFill>
            <a:prstDash val="solid"/>
            <a:round/>
            <a:headEnd type="none" w="sm" len="sm"/>
            <a:tailEnd type="none" w="sm" len="sm"/>
          </a:ln>
          <a:effectLst>
            <a:outerShdw blurRad="40000" dist="23000" dir="5400000" rotWithShape="0">
              <a:srgbClr val="000000">
                <a:alpha val="34509"/>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ial"/>
              <a:ea typeface="Arial"/>
              <a:cs typeface="Arial"/>
              <a:sym typeface="Arial"/>
            </a:endParaRPr>
          </a:p>
        </p:txBody>
      </p:sp>
      <p:pic>
        <p:nvPicPr>
          <p:cNvPr id="385" name="Google Shape;385;p49"/>
          <p:cNvPicPr preferRelativeResize="0"/>
          <p:nvPr/>
        </p:nvPicPr>
        <p:blipFill rotWithShape="1">
          <a:blip r:embed="rId6">
            <a:alphaModFix/>
          </a:blip>
          <a:srcRect/>
          <a:stretch/>
        </p:blipFill>
        <p:spPr>
          <a:xfrm>
            <a:off x="749829" y="5369884"/>
            <a:ext cx="1165997" cy="210663"/>
          </a:xfrm>
          <a:prstGeom prst="rect">
            <a:avLst/>
          </a:prstGeom>
          <a:noFill/>
          <a:ln>
            <a:noFill/>
          </a:ln>
        </p:spPr>
      </p:pic>
      <p:cxnSp>
        <p:nvCxnSpPr>
          <p:cNvPr id="386" name="Google Shape;386;p49"/>
          <p:cNvCxnSpPr>
            <a:endCxn id="383" idx="0"/>
          </p:cNvCxnSpPr>
          <p:nvPr/>
        </p:nvCxnSpPr>
        <p:spPr>
          <a:xfrm rot="-5400000" flipH="1">
            <a:off x="1120876" y="4627236"/>
            <a:ext cx="991200" cy="887400"/>
          </a:xfrm>
          <a:prstGeom prst="curvedConnector3">
            <a:avLst>
              <a:gd name="adj1" fmla="val 49993"/>
            </a:avLst>
          </a:prstGeom>
          <a:noFill/>
          <a:ln w="9525" cap="flat" cmpd="sng">
            <a:solidFill>
              <a:srgbClr val="4A7DBA"/>
            </a:solidFill>
            <a:prstDash val="solid"/>
            <a:round/>
            <a:headEnd type="none" w="sm" len="sm"/>
            <a:tailEnd type="triangle" w="med" len="med"/>
          </a:ln>
        </p:spPr>
      </p:cxnSp>
      <p:sp>
        <p:nvSpPr>
          <p:cNvPr id="387" name="Google Shape;387;p49"/>
          <p:cNvSpPr txBox="1"/>
          <p:nvPr/>
        </p:nvSpPr>
        <p:spPr>
          <a:xfrm>
            <a:off x="2802269" y="5475215"/>
            <a:ext cx="5741438" cy="584775"/>
          </a:xfrm>
          <a:prstGeom prst="rect">
            <a:avLst/>
          </a:prstGeom>
          <a:noFill/>
          <a:ln>
            <a:noFill/>
          </a:ln>
        </p:spPr>
        <p:txBody>
          <a:bodyPr spcFirstLastPara="1" wrap="square" lIns="91425" tIns="45700" rIns="91425" bIns="45700" anchor="t" anchorCtr="0">
            <a:spAutoFit/>
          </a:bodyPr>
          <a:lstStyle/>
          <a:p>
            <a:pPr marL="793115" marR="0" lvl="1" indent="-285749" algn="l" rtl="0">
              <a:lnSpc>
                <a:spcPct val="100000"/>
              </a:lnSpc>
              <a:spcBef>
                <a:spcPts val="0"/>
              </a:spcBef>
              <a:spcAft>
                <a:spcPts val="0"/>
              </a:spcAft>
              <a:buClr>
                <a:srgbClr val="3333B2"/>
              </a:buClr>
              <a:buSzPts val="914"/>
              <a:buFont typeface="Lucida Sans"/>
              <a:buChar char="▶"/>
            </a:pPr>
            <a:r>
              <a:rPr lang="en-US" sz="1600" b="0" i="0" u="none" strike="noStrike" cap="none">
                <a:solidFill>
                  <a:schemeClr val="dk1"/>
                </a:solidFill>
                <a:latin typeface="Arial"/>
                <a:ea typeface="Arial"/>
                <a:cs typeface="Arial"/>
                <a:sym typeface="Arial"/>
              </a:rPr>
              <a:t>After the if statement, the call function sends the payment and activates the fallback of ‘Mallory2’</a:t>
            </a:r>
            <a:endParaRPr/>
          </a:p>
        </p:txBody>
      </p:sp>
      <p:sp>
        <p:nvSpPr>
          <p:cNvPr id="2" name="Google Shape;134;p24">
            <a:extLst>
              <a:ext uri="{FF2B5EF4-FFF2-40B4-BE49-F238E27FC236}">
                <a16:creationId xmlns:a16="http://schemas.microsoft.com/office/drawing/2014/main" id="{E31B37FB-D128-E9C4-7C39-A0F779286EA5}"/>
              </a:ext>
            </a:extLst>
          </p:cNvPr>
          <p:cNvSpPr txBox="1">
            <a:spLocks/>
          </p:cNvSpPr>
          <p:nvPr/>
        </p:nvSpPr>
        <p:spPr>
          <a:xfrm>
            <a:off x="0" y="0"/>
            <a:ext cx="9144000" cy="1093727"/>
          </a:xfrm>
          <a:prstGeom prst="rect">
            <a:avLst/>
          </a:prstGeom>
          <a:solidFill>
            <a:srgbClr val="A22E2E"/>
          </a:solidFill>
          <a:ln>
            <a:noFill/>
          </a:ln>
        </p:spPr>
        <p:txBody>
          <a:bodyPr spcFirstLastPara="1" vert="horz" wrap="square" lIns="91425" tIns="45700" rIns="91425" bIns="45700" rtlCol="0" anchor="ctr" anchorCtr="0">
            <a:noAutofit/>
          </a:bodyPr>
          <a:lstStyle>
            <a:lvl1pPr lvl="0" algn="l" defTabSz="685800" rtl="0" eaLnBrk="1" latinLnBrk="0" hangingPunct="1">
              <a:lnSpc>
                <a:spcPct val="100000"/>
              </a:lnSpc>
              <a:spcBef>
                <a:spcPts val="0"/>
              </a:spcBef>
              <a:spcAft>
                <a:spcPts val="0"/>
              </a:spcAft>
              <a:buSzPts val="1400"/>
              <a:buNone/>
              <a:defRPr sz="3300" kern="1200">
                <a:solidFill>
                  <a:schemeClr val="tx1"/>
                </a:solidFill>
                <a:latin typeface="+mj-lt"/>
                <a:ea typeface="+mj-ea"/>
                <a:cs typeface="+mj-cs"/>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r>
              <a:rPr lang="en-US" sz="4400" dirty="0">
                <a:solidFill>
                  <a:srgbClr val="D1D5DB"/>
                </a:solidFill>
                <a:latin typeface="Arial"/>
                <a:ea typeface="Arial"/>
                <a:cs typeface="Arial"/>
                <a:sym typeface="Arial"/>
              </a:rPr>
              <a:t>  The DAO attack</a:t>
            </a:r>
            <a:endParaRPr lang="en-US" sz="4400" dirty="0">
              <a:latin typeface="Arial"/>
              <a:ea typeface="Arial"/>
              <a:cs typeface="Arial"/>
              <a:sym typeface="Arial"/>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391"/>
        <p:cNvGrpSpPr/>
        <p:nvPr/>
      </p:nvGrpSpPr>
      <p:grpSpPr>
        <a:xfrm>
          <a:off x="0" y="0"/>
          <a:ext cx="0" cy="0"/>
          <a:chOff x="0" y="0"/>
          <a:chExt cx="0" cy="0"/>
        </a:xfrm>
      </p:grpSpPr>
      <p:sp>
        <p:nvSpPr>
          <p:cNvPr id="392" name="Google Shape;392;p50"/>
          <p:cNvSpPr txBox="1">
            <a:spLocks noGrp="1"/>
          </p:cNvSpPr>
          <p:nvPr>
            <p:ph type="title"/>
          </p:nvPr>
        </p:nvSpPr>
        <p:spPr>
          <a:xfrm>
            <a:off x="178384" y="55622"/>
            <a:ext cx="8440500" cy="1088700"/>
          </a:xfrm>
          <a:prstGeom prst="rect">
            <a:avLst/>
          </a:prstGeom>
          <a:noFill/>
          <a:ln>
            <a:noFill/>
          </a:ln>
        </p:spPr>
        <p:txBody>
          <a:bodyPr spcFirstLastPara="1" wrap="square" lIns="91425" tIns="45700" rIns="91425" bIns="45700" anchor="ctr" anchorCtr="0">
            <a:noAutofit/>
          </a:bodyPr>
          <a:lstStyle/>
          <a:p>
            <a:pPr marL="0" lvl="0" indent="0" algn="l" rtl="0">
              <a:lnSpc>
                <a:spcPct val="100000"/>
              </a:lnSpc>
              <a:spcBef>
                <a:spcPts val="0"/>
              </a:spcBef>
              <a:spcAft>
                <a:spcPts val="0"/>
              </a:spcAft>
              <a:buSzPts val="1400"/>
              <a:buNone/>
            </a:pPr>
            <a:r>
              <a:rPr lang="en-US" sz="4400">
                <a:solidFill>
                  <a:srgbClr val="D1D5DB"/>
                </a:solidFill>
                <a:latin typeface="Arial"/>
                <a:ea typeface="Arial"/>
                <a:cs typeface="Arial"/>
                <a:sym typeface="Arial"/>
              </a:rPr>
              <a:t>The DAO attack</a:t>
            </a:r>
            <a:endParaRPr sz="4400">
              <a:latin typeface="Arial"/>
              <a:ea typeface="Arial"/>
              <a:cs typeface="Arial"/>
              <a:sym typeface="Arial"/>
            </a:endParaRPr>
          </a:p>
        </p:txBody>
      </p:sp>
      <p:grpSp>
        <p:nvGrpSpPr>
          <p:cNvPr id="393" name="Google Shape;393;p50"/>
          <p:cNvGrpSpPr/>
          <p:nvPr/>
        </p:nvGrpSpPr>
        <p:grpSpPr>
          <a:xfrm>
            <a:off x="749829" y="1500745"/>
            <a:ext cx="6309512" cy="1808103"/>
            <a:chOff x="1243878" y="4069441"/>
            <a:chExt cx="6309512" cy="1808103"/>
          </a:xfrm>
        </p:grpSpPr>
        <p:pic>
          <p:nvPicPr>
            <p:cNvPr id="394" name="Google Shape;394;p50"/>
            <p:cNvPicPr preferRelativeResize="0"/>
            <p:nvPr/>
          </p:nvPicPr>
          <p:blipFill rotWithShape="1">
            <a:blip r:embed="rId3">
              <a:alphaModFix/>
            </a:blip>
            <a:srcRect/>
            <a:stretch/>
          </p:blipFill>
          <p:spPr>
            <a:xfrm>
              <a:off x="1243878" y="4153275"/>
              <a:ext cx="6309512" cy="1657044"/>
            </a:xfrm>
            <a:prstGeom prst="rect">
              <a:avLst/>
            </a:prstGeom>
            <a:noFill/>
            <a:ln>
              <a:noFill/>
            </a:ln>
          </p:spPr>
        </p:pic>
        <p:sp>
          <p:nvSpPr>
            <p:cNvPr id="395" name="Google Shape;395;p50"/>
            <p:cNvSpPr/>
            <p:nvPr/>
          </p:nvSpPr>
          <p:spPr>
            <a:xfrm>
              <a:off x="1287794" y="4069441"/>
              <a:ext cx="6055328" cy="1808103"/>
            </a:xfrm>
            <a:prstGeom prst="rect">
              <a:avLst/>
            </a:prstGeom>
            <a:noFill/>
            <a:ln w="9525" cap="flat" cmpd="sng">
              <a:solidFill>
                <a:srgbClr val="4A7DBA"/>
              </a:solidFill>
              <a:prstDash val="solid"/>
              <a:round/>
              <a:headEnd type="none" w="sm" len="sm"/>
              <a:tailEnd type="none" w="sm" len="sm"/>
            </a:ln>
            <a:effectLst>
              <a:outerShdw blurRad="40000" dist="23000" dir="5400000" rotWithShape="0">
                <a:srgbClr val="000000">
                  <a:alpha val="34509"/>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ial"/>
                <a:ea typeface="Arial"/>
                <a:cs typeface="Arial"/>
                <a:sym typeface="Arial"/>
              </a:endParaRPr>
            </a:p>
          </p:txBody>
        </p:sp>
      </p:grpSp>
      <p:sp>
        <p:nvSpPr>
          <p:cNvPr id="396" name="Google Shape;396;p50"/>
          <p:cNvSpPr txBox="1"/>
          <p:nvPr/>
        </p:nvSpPr>
        <p:spPr>
          <a:xfrm>
            <a:off x="351749" y="3402010"/>
            <a:ext cx="6309511" cy="338554"/>
          </a:xfrm>
          <a:prstGeom prst="rect">
            <a:avLst/>
          </a:prstGeom>
          <a:noFill/>
          <a:ln>
            <a:noFill/>
          </a:ln>
        </p:spPr>
        <p:txBody>
          <a:bodyPr spcFirstLastPara="1" wrap="square" lIns="91425" tIns="45700" rIns="91425" bIns="45700" anchor="t" anchorCtr="0">
            <a:spAutoFit/>
          </a:bodyPr>
          <a:lstStyle/>
          <a:p>
            <a:pPr marL="793115" marR="0" lvl="1" indent="-285749" algn="l" rtl="0">
              <a:lnSpc>
                <a:spcPct val="100000"/>
              </a:lnSpc>
              <a:spcBef>
                <a:spcPts val="0"/>
              </a:spcBef>
              <a:spcAft>
                <a:spcPts val="0"/>
              </a:spcAft>
              <a:buClr>
                <a:srgbClr val="3333B2"/>
              </a:buClr>
              <a:buSzPts val="914"/>
              <a:buFont typeface="Lucida Sans"/>
              <a:buChar char="▶"/>
            </a:pPr>
            <a:r>
              <a:rPr lang="en-US" sz="1600" b="0" i="0" u="none" strike="noStrike" cap="none">
                <a:solidFill>
                  <a:schemeClr val="dk1"/>
                </a:solidFill>
                <a:latin typeface="Arial"/>
                <a:ea typeface="Arial"/>
                <a:cs typeface="Arial"/>
                <a:sym typeface="Arial"/>
              </a:rPr>
              <a:t>The fallback is activated, calling withdraw again.</a:t>
            </a:r>
            <a:endParaRPr/>
          </a:p>
        </p:txBody>
      </p:sp>
      <p:sp>
        <p:nvSpPr>
          <p:cNvPr id="397" name="Google Shape;397;p50"/>
          <p:cNvSpPr txBox="1"/>
          <p:nvPr/>
        </p:nvSpPr>
        <p:spPr>
          <a:xfrm>
            <a:off x="2802268" y="4145812"/>
            <a:ext cx="5720497" cy="338554"/>
          </a:xfrm>
          <a:prstGeom prst="rect">
            <a:avLst/>
          </a:prstGeom>
          <a:noFill/>
          <a:ln>
            <a:noFill/>
          </a:ln>
        </p:spPr>
        <p:txBody>
          <a:bodyPr spcFirstLastPara="1" wrap="square" lIns="91425" tIns="45700" rIns="91425" bIns="45700" anchor="t" anchorCtr="0">
            <a:spAutoFit/>
          </a:bodyPr>
          <a:lstStyle/>
          <a:p>
            <a:pPr marL="793115" marR="0" lvl="1" indent="-285749" algn="l" rtl="0">
              <a:lnSpc>
                <a:spcPct val="100000"/>
              </a:lnSpc>
              <a:spcBef>
                <a:spcPts val="0"/>
              </a:spcBef>
              <a:spcAft>
                <a:spcPts val="0"/>
              </a:spcAft>
              <a:buClr>
                <a:srgbClr val="3333B2"/>
              </a:buClr>
              <a:buSzPts val="914"/>
              <a:buFont typeface="Lucida Sans"/>
              <a:buChar char="▶"/>
            </a:pPr>
            <a:r>
              <a:rPr lang="en-US" sz="1600" b="0" i="0" u="none" strike="noStrike" cap="none">
                <a:solidFill>
                  <a:schemeClr val="dk1"/>
                </a:solidFill>
                <a:latin typeface="Arial"/>
                <a:ea typeface="Arial"/>
                <a:cs typeface="Arial"/>
                <a:sym typeface="Arial"/>
              </a:rPr>
              <a:t>Will the if statement stop it from re-withdrawing?</a:t>
            </a:r>
            <a:endParaRPr/>
          </a:p>
        </p:txBody>
      </p:sp>
      <p:pic>
        <p:nvPicPr>
          <p:cNvPr id="398" name="Google Shape;398;p50"/>
          <p:cNvPicPr preferRelativeResize="0"/>
          <p:nvPr/>
        </p:nvPicPr>
        <p:blipFill rotWithShape="1">
          <a:blip r:embed="rId4">
            <a:alphaModFix/>
          </a:blip>
          <a:srcRect/>
          <a:stretch/>
        </p:blipFill>
        <p:spPr>
          <a:xfrm>
            <a:off x="654142" y="4207338"/>
            <a:ext cx="2532861" cy="838383"/>
          </a:xfrm>
          <a:prstGeom prst="rect">
            <a:avLst/>
          </a:prstGeom>
          <a:noFill/>
          <a:ln>
            <a:noFill/>
          </a:ln>
        </p:spPr>
      </p:pic>
      <p:sp>
        <p:nvSpPr>
          <p:cNvPr id="399" name="Google Shape;399;p50"/>
          <p:cNvSpPr/>
          <p:nvPr/>
        </p:nvSpPr>
        <p:spPr>
          <a:xfrm>
            <a:off x="544452" y="3952698"/>
            <a:ext cx="2642551" cy="1063336"/>
          </a:xfrm>
          <a:prstGeom prst="rect">
            <a:avLst/>
          </a:prstGeom>
          <a:noFill/>
          <a:ln w="9525" cap="flat" cmpd="sng">
            <a:solidFill>
              <a:srgbClr val="4A7DBA"/>
            </a:solidFill>
            <a:prstDash val="solid"/>
            <a:round/>
            <a:headEnd type="none" w="sm" len="sm"/>
            <a:tailEnd type="none" w="sm" len="sm"/>
          </a:ln>
          <a:effectLst>
            <a:outerShdw blurRad="40000" dist="23000" dir="5400000" rotWithShape="0">
              <a:srgbClr val="000000">
                <a:alpha val="34509"/>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ial"/>
              <a:ea typeface="Arial"/>
              <a:cs typeface="Arial"/>
              <a:sym typeface="Arial"/>
            </a:endParaRPr>
          </a:p>
        </p:txBody>
      </p:sp>
      <p:pic>
        <p:nvPicPr>
          <p:cNvPr id="400" name="Google Shape;400;p50"/>
          <p:cNvPicPr preferRelativeResize="0"/>
          <p:nvPr/>
        </p:nvPicPr>
        <p:blipFill rotWithShape="1">
          <a:blip r:embed="rId5">
            <a:alphaModFix/>
          </a:blip>
          <a:srcRect/>
          <a:stretch/>
        </p:blipFill>
        <p:spPr>
          <a:xfrm>
            <a:off x="610226" y="4010686"/>
            <a:ext cx="1165997" cy="210663"/>
          </a:xfrm>
          <a:prstGeom prst="rect">
            <a:avLst/>
          </a:prstGeom>
          <a:noFill/>
          <a:ln>
            <a:noFill/>
          </a:ln>
        </p:spPr>
      </p:pic>
      <p:sp>
        <p:nvSpPr>
          <p:cNvPr id="401" name="Google Shape;401;p50"/>
          <p:cNvSpPr txBox="1"/>
          <p:nvPr/>
        </p:nvSpPr>
        <p:spPr>
          <a:xfrm>
            <a:off x="2802268" y="4569236"/>
            <a:ext cx="5720497" cy="338554"/>
          </a:xfrm>
          <a:prstGeom prst="rect">
            <a:avLst/>
          </a:prstGeom>
          <a:noFill/>
          <a:ln>
            <a:noFill/>
          </a:ln>
        </p:spPr>
        <p:txBody>
          <a:bodyPr spcFirstLastPara="1" wrap="square" lIns="91425" tIns="45700" rIns="91425" bIns="45700" anchor="t" anchorCtr="0">
            <a:spAutoFit/>
          </a:bodyPr>
          <a:lstStyle/>
          <a:p>
            <a:pPr marL="793115" marR="0" lvl="1" indent="-285749" algn="l" rtl="0">
              <a:lnSpc>
                <a:spcPct val="100000"/>
              </a:lnSpc>
              <a:spcBef>
                <a:spcPts val="0"/>
              </a:spcBef>
              <a:spcAft>
                <a:spcPts val="0"/>
              </a:spcAft>
              <a:buClr>
                <a:srgbClr val="3333B2"/>
              </a:buClr>
              <a:buSzPts val="914"/>
              <a:buFont typeface="Lucida Sans"/>
              <a:buChar char="▶"/>
            </a:pPr>
            <a:r>
              <a:rPr lang="en-US" sz="1600" b="0" i="0" u="none" strike="noStrike" cap="none">
                <a:solidFill>
                  <a:schemeClr val="dk1"/>
                </a:solidFill>
                <a:latin typeface="Arial"/>
                <a:ea typeface="Arial"/>
                <a:cs typeface="Arial"/>
                <a:sym typeface="Arial"/>
              </a:rPr>
              <a:t>What will happened to the balance?</a:t>
            </a:r>
            <a:endParaRPr/>
          </a:p>
        </p:txBody>
      </p:sp>
      <p:sp>
        <p:nvSpPr>
          <p:cNvPr id="402" name="Google Shape;402;p50"/>
          <p:cNvSpPr txBox="1"/>
          <p:nvPr/>
        </p:nvSpPr>
        <p:spPr>
          <a:xfrm>
            <a:off x="2802267" y="5828975"/>
            <a:ext cx="5720497" cy="338554"/>
          </a:xfrm>
          <a:prstGeom prst="rect">
            <a:avLst/>
          </a:prstGeom>
          <a:noFill/>
          <a:ln>
            <a:noFill/>
          </a:ln>
        </p:spPr>
        <p:txBody>
          <a:bodyPr spcFirstLastPara="1" wrap="square" lIns="91425" tIns="45700" rIns="91425" bIns="45700" anchor="t" anchorCtr="0">
            <a:spAutoFit/>
          </a:bodyPr>
          <a:lstStyle/>
          <a:p>
            <a:pPr marL="793115" marR="0" lvl="1" indent="-285749" algn="l" rtl="0">
              <a:lnSpc>
                <a:spcPct val="100000"/>
              </a:lnSpc>
              <a:spcBef>
                <a:spcPts val="0"/>
              </a:spcBef>
              <a:spcAft>
                <a:spcPts val="0"/>
              </a:spcAft>
              <a:buClr>
                <a:srgbClr val="3333B2"/>
              </a:buClr>
              <a:buSzPts val="914"/>
              <a:buFont typeface="Lucida Sans"/>
              <a:buChar char="▶"/>
            </a:pPr>
            <a:r>
              <a:rPr lang="en-US" sz="1600" b="0" i="0" u="none" strike="noStrike" cap="none">
                <a:solidFill>
                  <a:schemeClr val="dk1"/>
                </a:solidFill>
                <a:latin typeface="Arial"/>
                <a:ea typeface="Arial"/>
                <a:cs typeface="Arial"/>
                <a:sym typeface="Arial"/>
              </a:rPr>
              <a:t>Call getJackpot for profit.</a:t>
            </a:r>
            <a:endParaRPr/>
          </a:p>
        </p:txBody>
      </p:sp>
      <p:pic>
        <p:nvPicPr>
          <p:cNvPr id="403" name="Google Shape;403;p50"/>
          <p:cNvPicPr preferRelativeResize="0"/>
          <p:nvPr/>
        </p:nvPicPr>
        <p:blipFill rotWithShape="1">
          <a:blip r:embed="rId6">
            <a:alphaModFix/>
          </a:blip>
          <a:srcRect/>
          <a:stretch/>
        </p:blipFill>
        <p:spPr>
          <a:xfrm>
            <a:off x="509792" y="5684561"/>
            <a:ext cx="2532861" cy="805580"/>
          </a:xfrm>
          <a:prstGeom prst="rect">
            <a:avLst/>
          </a:prstGeom>
          <a:noFill/>
          <a:ln>
            <a:noFill/>
          </a:ln>
        </p:spPr>
      </p:pic>
      <p:sp>
        <p:nvSpPr>
          <p:cNvPr id="404" name="Google Shape;404;p50"/>
          <p:cNvSpPr/>
          <p:nvPr/>
        </p:nvSpPr>
        <p:spPr>
          <a:xfrm>
            <a:off x="509792" y="5651758"/>
            <a:ext cx="2477713" cy="838383"/>
          </a:xfrm>
          <a:prstGeom prst="rect">
            <a:avLst/>
          </a:prstGeom>
          <a:noFill/>
          <a:ln w="9525" cap="flat" cmpd="sng">
            <a:solidFill>
              <a:srgbClr val="4A7DBA"/>
            </a:solidFill>
            <a:prstDash val="solid"/>
            <a:round/>
            <a:headEnd type="none" w="sm" len="sm"/>
            <a:tailEnd type="none" w="sm" len="sm"/>
          </a:ln>
          <a:effectLst>
            <a:outerShdw blurRad="40000" dist="23000" dir="5400000" rotWithShape="0">
              <a:srgbClr val="000000">
                <a:alpha val="34509"/>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ial"/>
              <a:ea typeface="Arial"/>
              <a:cs typeface="Arial"/>
              <a:sym typeface="Arial"/>
            </a:endParaRPr>
          </a:p>
        </p:txBody>
      </p:sp>
      <p:sp>
        <p:nvSpPr>
          <p:cNvPr id="2" name="Google Shape;134;p24">
            <a:extLst>
              <a:ext uri="{FF2B5EF4-FFF2-40B4-BE49-F238E27FC236}">
                <a16:creationId xmlns:a16="http://schemas.microsoft.com/office/drawing/2014/main" id="{1F1069A3-2747-00FD-7BA1-224B5155E8C0}"/>
              </a:ext>
            </a:extLst>
          </p:cNvPr>
          <p:cNvSpPr txBox="1">
            <a:spLocks/>
          </p:cNvSpPr>
          <p:nvPr/>
        </p:nvSpPr>
        <p:spPr>
          <a:xfrm>
            <a:off x="0" y="0"/>
            <a:ext cx="9144000" cy="1093727"/>
          </a:xfrm>
          <a:prstGeom prst="rect">
            <a:avLst/>
          </a:prstGeom>
          <a:solidFill>
            <a:srgbClr val="A22E2E"/>
          </a:solidFill>
          <a:ln>
            <a:noFill/>
          </a:ln>
        </p:spPr>
        <p:txBody>
          <a:bodyPr spcFirstLastPara="1" vert="horz" wrap="square" lIns="91425" tIns="45700" rIns="91425" bIns="45700" rtlCol="0" anchor="ctr" anchorCtr="0">
            <a:noAutofit/>
          </a:bodyPr>
          <a:lstStyle>
            <a:lvl1pPr lvl="0" algn="l" defTabSz="685800" rtl="0" eaLnBrk="1" latinLnBrk="0" hangingPunct="1">
              <a:lnSpc>
                <a:spcPct val="100000"/>
              </a:lnSpc>
              <a:spcBef>
                <a:spcPts val="0"/>
              </a:spcBef>
              <a:spcAft>
                <a:spcPts val="0"/>
              </a:spcAft>
              <a:buSzPts val="1400"/>
              <a:buNone/>
              <a:defRPr sz="3300" kern="1200">
                <a:solidFill>
                  <a:schemeClr val="tx1"/>
                </a:solidFill>
                <a:latin typeface="+mj-lt"/>
                <a:ea typeface="+mj-ea"/>
                <a:cs typeface="+mj-cs"/>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r>
              <a:rPr lang="en-US" sz="4400" dirty="0">
                <a:solidFill>
                  <a:srgbClr val="D1D5DB"/>
                </a:solidFill>
                <a:latin typeface="Arial"/>
                <a:ea typeface="Arial"/>
                <a:cs typeface="Arial"/>
                <a:sym typeface="Arial"/>
              </a:rPr>
              <a:t>  The DAO attack</a:t>
            </a:r>
            <a:endParaRPr lang="en-US" sz="4400" dirty="0">
              <a:latin typeface="Arial"/>
              <a:ea typeface="Arial"/>
              <a:cs typeface="Arial"/>
              <a:sym typeface="Arial"/>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195"/>
        <p:cNvGrpSpPr/>
        <p:nvPr/>
      </p:nvGrpSpPr>
      <p:grpSpPr>
        <a:xfrm>
          <a:off x="0" y="0"/>
          <a:ext cx="0" cy="0"/>
          <a:chOff x="0" y="0"/>
          <a:chExt cx="0" cy="0"/>
        </a:xfrm>
      </p:grpSpPr>
      <p:sp>
        <p:nvSpPr>
          <p:cNvPr id="196" name="Google Shape;196;p31"/>
          <p:cNvSpPr txBox="1">
            <a:spLocks noGrp="1"/>
          </p:cNvSpPr>
          <p:nvPr>
            <p:ph type="title"/>
          </p:nvPr>
        </p:nvSpPr>
        <p:spPr>
          <a:xfrm>
            <a:off x="0" y="0"/>
            <a:ext cx="7926600" cy="1175700"/>
          </a:xfrm>
          <a:prstGeom prst="rect">
            <a:avLst/>
          </a:prstGeom>
          <a:noFill/>
          <a:ln>
            <a:noFill/>
          </a:ln>
        </p:spPr>
        <p:txBody>
          <a:bodyPr spcFirstLastPara="1" wrap="square" lIns="91425" tIns="45700" rIns="91425" bIns="45700" anchor="ctr" anchorCtr="0">
            <a:noAutofit/>
          </a:bodyPr>
          <a:lstStyle/>
          <a:p>
            <a:pPr marL="0" lvl="0" indent="0" algn="l" rtl="0">
              <a:lnSpc>
                <a:spcPct val="100000"/>
              </a:lnSpc>
              <a:spcBef>
                <a:spcPts val="0"/>
              </a:spcBef>
              <a:spcAft>
                <a:spcPts val="0"/>
              </a:spcAft>
              <a:buSzPts val="1400"/>
              <a:buNone/>
            </a:pPr>
            <a:r>
              <a:rPr lang="en-US" sz="4400">
                <a:solidFill>
                  <a:srgbClr val="D1D5DB"/>
                </a:solidFill>
                <a:latin typeface="Arial"/>
                <a:ea typeface="Arial"/>
                <a:cs typeface="Arial"/>
                <a:sym typeface="Arial"/>
              </a:rPr>
              <a:t>Fork of DAO attack</a:t>
            </a:r>
            <a:endParaRPr sz="4400">
              <a:latin typeface="Arial"/>
              <a:ea typeface="Arial"/>
              <a:cs typeface="Arial"/>
              <a:sym typeface="Arial"/>
            </a:endParaRPr>
          </a:p>
        </p:txBody>
      </p:sp>
      <p:sp>
        <p:nvSpPr>
          <p:cNvPr id="197" name="Google Shape;197;p31"/>
          <p:cNvSpPr txBox="1"/>
          <p:nvPr/>
        </p:nvSpPr>
        <p:spPr>
          <a:xfrm>
            <a:off x="351692" y="1474338"/>
            <a:ext cx="8440500" cy="253200"/>
          </a:xfrm>
          <a:prstGeom prst="rect">
            <a:avLst/>
          </a:prstGeom>
          <a:noFill/>
          <a:ln>
            <a:noFill/>
          </a:ln>
        </p:spPr>
        <p:txBody>
          <a:bodyPr spcFirstLastPara="1" wrap="square" lIns="0" tIns="37450" rIns="0" bIns="0" anchor="t" anchorCtr="0">
            <a:sp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98" name="Google Shape;198;p31"/>
          <p:cNvSpPr txBox="1"/>
          <p:nvPr/>
        </p:nvSpPr>
        <p:spPr>
          <a:xfrm>
            <a:off x="351692" y="2931514"/>
            <a:ext cx="8440500" cy="284100"/>
          </a:xfrm>
          <a:prstGeom prst="rect">
            <a:avLst/>
          </a:prstGeom>
          <a:noFill/>
          <a:ln>
            <a:noFill/>
          </a:ln>
        </p:spPr>
        <p:txBody>
          <a:bodyPr spcFirstLastPara="1" wrap="square" lIns="0" tIns="37450" rIns="0" bIns="0" anchor="t" anchorCtr="0">
            <a:spAutoFit/>
          </a:bodyPr>
          <a:lstStyle/>
          <a:p>
            <a:pPr marL="0" marR="0" lvl="0" indent="0" algn="l" rtl="0">
              <a:lnSpc>
                <a:spcPct val="100000"/>
              </a:lnSpc>
              <a:spcBef>
                <a:spcPts val="0"/>
              </a:spcBef>
              <a:spcAft>
                <a:spcPts val="0"/>
              </a:spcAft>
              <a:buClr>
                <a:srgbClr val="000000"/>
              </a:buClr>
              <a:buSzPts val="1600"/>
              <a:buFont typeface="Arial"/>
              <a:buNone/>
            </a:pPr>
            <a:endParaRPr sz="1600" b="0" i="0" u="none" strike="noStrike" cap="none">
              <a:solidFill>
                <a:schemeClr val="dk1"/>
              </a:solidFill>
              <a:latin typeface="Arial"/>
              <a:ea typeface="Arial"/>
              <a:cs typeface="Arial"/>
              <a:sym typeface="Arial"/>
            </a:endParaRPr>
          </a:p>
        </p:txBody>
      </p:sp>
      <p:pic>
        <p:nvPicPr>
          <p:cNvPr id="199" name="Google Shape;199;p31"/>
          <p:cNvPicPr preferRelativeResize="0"/>
          <p:nvPr/>
        </p:nvPicPr>
        <p:blipFill>
          <a:blip r:embed="rId3">
            <a:alphaModFix/>
          </a:blip>
          <a:stretch>
            <a:fillRect/>
          </a:stretch>
        </p:blipFill>
        <p:spPr>
          <a:xfrm>
            <a:off x="2793999" y="1175700"/>
            <a:ext cx="3623943" cy="5682309"/>
          </a:xfrm>
          <a:prstGeom prst="rect">
            <a:avLst/>
          </a:prstGeom>
          <a:noFill/>
          <a:ln>
            <a:noFill/>
          </a:ln>
        </p:spPr>
      </p:pic>
      <p:sp>
        <p:nvSpPr>
          <p:cNvPr id="2" name="Google Shape;134;p24">
            <a:extLst>
              <a:ext uri="{FF2B5EF4-FFF2-40B4-BE49-F238E27FC236}">
                <a16:creationId xmlns:a16="http://schemas.microsoft.com/office/drawing/2014/main" id="{BC7DB563-5F05-F928-E7A0-5272B5A08458}"/>
              </a:ext>
            </a:extLst>
          </p:cNvPr>
          <p:cNvSpPr txBox="1">
            <a:spLocks/>
          </p:cNvSpPr>
          <p:nvPr/>
        </p:nvSpPr>
        <p:spPr>
          <a:xfrm>
            <a:off x="0" y="0"/>
            <a:ext cx="9144000" cy="1093727"/>
          </a:xfrm>
          <a:prstGeom prst="rect">
            <a:avLst/>
          </a:prstGeom>
          <a:solidFill>
            <a:srgbClr val="A22E2E"/>
          </a:solidFill>
          <a:ln>
            <a:noFill/>
          </a:ln>
        </p:spPr>
        <p:txBody>
          <a:bodyPr spcFirstLastPara="1" vert="horz" wrap="square" lIns="91425" tIns="45700" rIns="91425" bIns="45700" rtlCol="0" anchor="ctr" anchorCtr="0">
            <a:noAutofit/>
          </a:bodyPr>
          <a:lstStyle>
            <a:lvl1pPr lvl="0" algn="l" defTabSz="685800" rtl="0" eaLnBrk="1" latinLnBrk="0" hangingPunct="1">
              <a:lnSpc>
                <a:spcPct val="100000"/>
              </a:lnSpc>
              <a:spcBef>
                <a:spcPts val="0"/>
              </a:spcBef>
              <a:spcAft>
                <a:spcPts val="0"/>
              </a:spcAft>
              <a:buSzPts val="1400"/>
              <a:buNone/>
              <a:defRPr sz="3300" kern="1200">
                <a:solidFill>
                  <a:schemeClr val="tx1"/>
                </a:solidFill>
                <a:latin typeface="+mj-lt"/>
                <a:ea typeface="+mj-ea"/>
                <a:cs typeface="+mj-cs"/>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r>
              <a:rPr lang="en-US" sz="4400" dirty="0">
                <a:solidFill>
                  <a:srgbClr val="D1D5DB"/>
                </a:solidFill>
                <a:latin typeface="Arial"/>
                <a:ea typeface="Arial"/>
                <a:cs typeface="Arial"/>
                <a:sym typeface="Arial"/>
              </a:rPr>
              <a:t>  The DAO attack</a:t>
            </a:r>
            <a:endParaRPr lang="en-US" sz="4400" dirty="0">
              <a:latin typeface="Arial"/>
              <a:ea typeface="Arial"/>
              <a:cs typeface="Arial"/>
              <a:sym typeface="Arial"/>
            </a:endParaRPr>
          </a:p>
        </p:txBody>
      </p:sp>
    </p:spTree>
    <p:extLst>
      <p:ext uri="{BB962C8B-B14F-4D97-AF65-F5344CB8AC3E}">
        <p14:creationId xmlns:p14="http://schemas.microsoft.com/office/powerpoint/2010/main" val="217639529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195"/>
        <p:cNvGrpSpPr/>
        <p:nvPr/>
      </p:nvGrpSpPr>
      <p:grpSpPr>
        <a:xfrm>
          <a:off x="0" y="0"/>
          <a:ext cx="0" cy="0"/>
          <a:chOff x="0" y="0"/>
          <a:chExt cx="0" cy="0"/>
        </a:xfrm>
      </p:grpSpPr>
      <p:sp>
        <p:nvSpPr>
          <p:cNvPr id="196" name="Google Shape;196;p31"/>
          <p:cNvSpPr txBox="1">
            <a:spLocks noGrp="1"/>
          </p:cNvSpPr>
          <p:nvPr>
            <p:ph type="title"/>
          </p:nvPr>
        </p:nvSpPr>
        <p:spPr>
          <a:xfrm>
            <a:off x="0" y="0"/>
            <a:ext cx="7926600" cy="1175700"/>
          </a:xfrm>
          <a:prstGeom prst="rect">
            <a:avLst/>
          </a:prstGeom>
          <a:noFill/>
          <a:ln>
            <a:noFill/>
          </a:ln>
        </p:spPr>
        <p:txBody>
          <a:bodyPr spcFirstLastPara="1" wrap="square" lIns="91425" tIns="45700" rIns="91425" bIns="45700" anchor="ctr" anchorCtr="0">
            <a:noAutofit/>
          </a:bodyPr>
          <a:lstStyle/>
          <a:p>
            <a:pPr marL="0" lvl="0" indent="0" algn="l" rtl="0">
              <a:lnSpc>
                <a:spcPct val="100000"/>
              </a:lnSpc>
              <a:spcBef>
                <a:spcPts val="0"/>
              </a:spcBef>
              <a:spcAft>
                <a:spcPts val="0"/>
              </a:spcAft>
              <a:buSzPts val="1400"/>
              <a:buNone/>
            </a:pPr>
            <a:r>
              <a:rPr lang="en-US" sz="4400">
                <a:solidFill>
                  <a:srgbClr val="D1D5DB"/>
                </a:solidFill>
                <a:latin typeface="Arial"/>
                <a:ea typeface="Arial"/>
                <a:cs typeface="Arial"/>
                <a:sym typeface="Arial"/>
              </a:rPr>
              <a:t>Fork of DAO attack</a:t>
            </a:r>
            <a:endParaRPr sz="4400">
              <a:latin typeface="Arial"/>
              <a:ea typeface="Arial"/>
              <a:cs typeface="Arial"/>
              <a:sym typeface="Arial"/>
            </a:endParaRPr>
          </a:p>
        </p:txBody>
      </p:sp>
      <p:sp>
        <p:nvSpPr>
          <p:cNvPr id="197" name="Google Shape;197;p31"/>
          <p:cNvSpPr txBox="1"/>
          <p:nvPr/>
        </p:nvSpPr>
        <p:spPr>
          <a:xfrm>
            <a:off x="351692" y="1474338"/>
            <a:ext cx="8440500" cy="253200"/>
          </a:xfrm>
          <a:prstGeom prst="rect">
            <a:avLst/>
          </a:prstGeom>
          <a:noFill/>
          <a:ln>
            <a:noFill/>
          </a:ln>
        </p:spPr>
        <p:txBody>
          <a:bodyPr spcFirstLastPara="1" wrap="square" lIns="0" tIns="37450" rIns="0" bIns="0" anchor="t" anchorCtr="0">
            <a:sp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98" name="Google Shape;198;p31"/>
          <p:cNvSpPr txBox="1"/>
          <p:nvPr/>
        </p:nvSpPr>
        <p:spPr>
          <a:xfrm>
            <a:off x="351692" y="2931514"/>
            <a:ext cx="8440500" cy="284100"/>
          </a:xfrm>
          <a:prstGeom prst="rect">
            <a:avLst/>
          </a:prstGeom>
          <a:noFill/>
          <a:ln>
            <a:noFill/>
          </a:ln>
        </p:spPr>
        <p:txBody>
          <a:bodyPr spcFirstLastPara="1" wrap="square" lIns="0" tIns="37450" rIns="0" bIns="0" anchor="t" anchorCtr="0">
            <a:spAutoFit/>
          </a:bodyPr>
          <a:lstStyle/>
          <a:p>
            <a:pPr marL="0" marR="0" lvl="0" indent="0" algn="l" rtl="0">
              <a:lnSpc>
                <a:spcPct val="100000"/>
              </a:lnSpc>
              <a:spcBef>
                <a:spcPts val="0"/>
              </a:spcBef>
              <a:spcAft>
                <a:spcPts val="0"/>
              </a:spcAft>
              <a:buClr>
                <a:srgbClr val="000000"/>
              </a:buClr>
              <a:buSzPts val="1600"/>
              <a:buFont typeface="Arial"/>
              <a:buNone/>
            </a:pPr>
            <a:endParaRPr sz="1600" b="0" i="0" u="none" strike="noStrike" cap="none">
              <a:solidFill>
                <a:schemeClr val="dk1"/>
              </a:solidFill>
              <a:latin typeface="Arial"/>
              <a:ea typeface="Arial"/>
              <a:cs typeface="Arial"/>
              <a:sym typeface="Arial"/>
            </a:endParaRPr>
          </a:p>
        </p:txBody>
      </p:sp>
      <p:pic>
        <p:nvPicPr>
          <p:cNvPr id="199" name="Google Shape;199;p31"/>
          <p:cNvPicPr preferRelativeResize="0"/>
          <p:nvPr/>
        </p:nvPicPr>
        <p:blipFill>
          <a:blip r:embed="rId3">
            <a:alphaModFix/>
          </a:blip>
          <a:stretch>
            <a:fillRect/>
          </a:stretch>
        </p:blipFill>
        <p:spPr>
          <a:xfrm>
            <a:off x="5886203" y="1093727"/>
            <a:ext cx="3207646" cy="5682309"/>
          </a:xfrm>
          <a:prstGeom prst="rect">
            <a:avLst/>
          </a:prstGeom>
          <a:noFill/>
          <a:ln>
            <a:noFill/>
          </a:ln>
        </p:spPr>
      </p:pic>
      <p:sp>
        <p:nvSpPr>
          <p:cNvPr id="2" name="Google Shape;134;p24">
            <a:extLst>
              <a:ext uri="{FF2B5EF4-FFF2-40B4-BE49-F238E27FC236}">
                <a16:creationId xmlns:a16="http://schemas.microsoft.com/office/drawing/2014/main" id="{BC7DB563-5F05-F928-E7A0-5272B5A08458}"/>
              </a:ext>
            </a:extLst>
          </p:cNvPr>
          <p:cNvSpPr txBox="1">
            <a:spLocks/>
          </p:cNvSpPr>
          <p:nvPr/>
        </p:nvSpPr>
        <p:spPr>
          <a:xfrm>
            <a:off x="0" y="0"/>
            <a:ext cx="9144000" cy="1093727"/>
          </a:xfrm>
          <a:prstGeom prst="rect">
            <a:avLst/>
          </a:prstGeom>
          <a:solidFill>
            <a:srgbClr val="A22E2E"/>
          </a:solidFill>
          <a:ln>
            <a:noFill/>
          </a:ln>
        </p:spPr>
        <p:txBody>
          <a:bodyPr spcFirstLastPara="1" vert="horz" wrap="square" lIns="91425" tIns="45700" rIns="91425" bIns="45700" rtlCol="0" anchor="ctr" anchorCtr="0">
            <a:noAutofit/>
          </a:bodyPr>
          <a:lstStyle>
            <a:lvl1pPr lvl="0" algn="l" defTabSz="685800" rtl="0" eaLnBrk="1" latinLnBrk="0" hangingPunct="1">
              <a:lnSpc>
                <a:spcPct val="100000"/>
              </a:lnSpc>
              <a:spcBef>
                <a:spcPts val="0"/>
              </a:spcBef>
              <a:spcAft>
                <a:spcPts val="0"/>
              </a:spcAft>
              <a:buSzPts val="1400"/>
              <a:buNone/>
              <a:defRPr sz="3300" kern="1200">
                <a:solidFill>
                  <a:schemeClr val="tx1"/>
                </a:solidFill>
                <a:latin typeface="+mj-lt"/>
                <a:ea typeface="+mj-ea"/>
                <a:cs typeface="+mj-cs"/>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r>
              <a:rPr lang="en-US" sz="4400" dirty="0">
                <a:solidFill>
                  <a:srgbClr val="D1D5DB"/>
                </a:solidFill>
                <a:latin typeface="Arial"/>
                <a:ea typeface="Arial"/>
                <a:cs typeface="Arial"/>
                <a:sym typeface="Arial"/>
              </a:rPr>
              <a:t>  The DAO attack</a:t>
            </a:r>
            <a:endParaRPr lang="en-US" sz="4400" dirty="0">
              <a:latin typeface="Arial"/>
              <a:ea typeface="Arial"/>
              <a:cs typeface="Arial"/>
              <a:sym typeface="Arial"/>
            </a:endParaRPr>
          </a:p>
        </p:txBody>
      </p:sp>
      <p:sp>
        <p:nvSpPr>
          <p:cNvPr id="5" name="TextBox 4">
            <a:extLst>
              <a:ext uri="{FF2B5EF4-FFF2-40B4-BE49-F238E27FC236}">
                <a16:creationId xmlns:a16="http://schemas.microsoft.com/office/drawing/2014/main" id="{93E13C61-1EBD-F673-F391-0E7512C1B2F3}"/>
              </a:ext>
            </a:extLst>
          </p:cNvPr>
          <p:cNvSpPr txBox="1"/>
          <p:nvPr/>
        </p:nvSpPr>
        <p:spPr>
          <a:xfrm>
            <a:off x="83128" y="1083049"/>
            <a:ext cx="5859718" cy="5692987"/>
          </a:xfrm>
          <a:prstGeom prst="rect">
            <a:avLst/>
          </a:prstGeom>
          <a:noFill/>
        </p:spPr>
        <p:txBody>
          <a:bodyPr wrap="square" rtlCol="0">
            <a:spAutoFit/>
          </a:bodyPr>
          <a:lstStyle/>
          <a:p>
            <a:r>
              <a:rPr lang="en-US" sz="900" dirty="0"/>
              <a:t>===== BEGIN SIGNED MESSAGE ===== </a:t>
            </a:r>
          </a:p>
          <a:p>
            <a:r>
              <a:rPr lang="en-US" sz="900" dirty="0"/>
              <a:t>To the DAO and the Ethereum community, </a:t>
            </a:r>
          </a:p>
          <a:p>
            <a:r>
              <a:rPr lang="en-US" sz="900" dirty="0"/>
              <a:t> </a:t>
            </a:r>
          </a:p>
          <a:p>
            <a:r>
              <a:rPr lang="en-US" sz="900" dirty="0"/>
              <a:t>I have carefully examined the code of The DAO and decided to participate after finding the feature where splitting is rewarded with additional ether. I have made use of this feature and have rightfully claimed 3,641,694 ether, and would like to thank the DAO for this reward. It is my understanding that the DAO code contains this feature to promote decentralization and encourage the creation of "child DAOs". </a:t>
            </a:r>
          </a:p>
          <a:p>
            <a:r>
              <a:rPr lang="en-US" sz="900" dirty="0"/>
              <a:t> </a:t>
            </a:r>
          </a:p>
          <a:p>
            <a:r>
              <a:rPr lang="en-US" sz="900" dirty="0"/>
              <a:t>I am disappointed by those who are characterizing the use of this intentional feature as "theft". I am making use of this explicitly coded feature as per the smart contract terms and my law firm has advised me that my action is fully compliant with United States criminal and tort law. For reference please review the terms of the DAO: </a:t>
            </a:r>
          </a:p>
          <a:p>
            <a:r>
              <a:rPr lang="en-US" sz="900" dirty="0"/>
              <a:t> </a:t>
            </a:r>
          </a:p>
          <a:p>
            <a:r>
              <a:rPr lang="en-US" sz="900" dirty="0"/>
              <a:t>"The terms of The DAO Creation are set forth in the smart contract code existing on the Ethereum blockchain at 0xbb9bc244d798123fde783fcc1c72d3bb8c189413. Nothing in this explanation of terms or in any other document or communication may modify or add any additional obligations or guarantees beyond those set forth in The DAO’s code. Any and all explanatory terms or descriptions are merely offered for educational purposes and do not </a:t>
            </a:r>
            <a:r>
              <a:rPr lang="en-US" sz="900" dirty="0" err="1"/>
              <a:t>supercede</a:t>
            </a:r>
            <a:r>
              <a:rPr lang="en-US" sz="900" dirty="0"/>
              <a:t> or modify the express terms of The DAO’s code set forth on the blockchain; to the extent you believe there to be any conflict or discrepancy between the descriptions offered here and the functionality of The DAO’s code at 0xbb9bc244d798123fde783fcc1c72d3bb8c189413, The DAO’s code controls and sets forth all terms of The DAO Creation." </a:t>
            </a:r>
          </a:p>
          <a:p>
            <a:r>
              <a:rPr lang="en-US" sz="900" dirty="0"/>
              <a:t> </a:t>
            </a:r>
          </a:p>
          <a:p>
            <a:r>
              <a:rPr lang="en-US" sz="900" dirty="0"/>
              <a:t>A soft or hard fork would amount to seizure of my legitimate and rightful ether, claimed legally through the terms of a smart contract. Such fork would permanently and irrevocably ruin all confidence in not only Ethereum but also the in the field of smart contracts and blockchain technology. Many large Ethereum holders will dump their ether, and developers, researchers, and companies will leave Ethereum. Make no mistake: any fork, soft or hard, will further damage Ethereum and destroy its reputation and appeal. </a:t>
            </a:r>
          </a:p>
          <a:p>
            <a:r>
              <a:rPr lang="en-US" sz="900" dirty="0"/>
              <a:t> </a:t>
            </a:r>
          </a:p>
          <a:p>
            <a:r>
              <a:rPr lang="en-US" sz="900" dirty="0"/>
              <a:t>I reserve all rights to take any and all legal action against any accomplices of illegitimate theft, freezing, or seizure of my legitimate ether, and am actively working with my law firm. Those accomplices will be receiving Cease and Desist notices in the mail shortly. </a:t>
            </a:r>
          </a:p>
          <a:p>
            <a:r>
              <a:rPr lang="en-US" sz="900" dirty="0"/>
              <a:t> </a:t>
            </a:r>
          </a:p>
          <a:p>
            <a:r>
              <a:rPr lang="en-US" sz="900" dirty="0"/>
              <a:t>I hope this event becomes an valuable learning experience for the Ethereum community and wish you all the best of luck. </a:t>
            </a:r>
          </a:p>
          <a:p>
            <a:r>
              <a:rPr lang="en-US" sz="900" dirty="0"/>
              <a:t> </a:t>
            </a:r>
          </a:p>
          <a:p>
            <a:r>
              <a:rPr lang="en-US" sz="900" dirty="0"/>
              <a:t>Yours truly, </a:t>
            </a:r>
          </a:p>
          <a:p>
            <a:r>
              <a:rPr lang="en-US" sz="900" dirty="0"/>
              <a:t>"The Attacker" </a:t>
            </a:r>
          </a:p>
          <a:p>
            <a:r>
              <a:rPr lang="en-US" sz="900" dirty="0"/>
              <a:t>===== END SIGNED MESSAGE ===== </a:t>
            </a:r>
          </a:p>
          <a:p>
            <a:r>
              <a:rPr lang="en-US" sz="900" dirty="0"/>
              <a:t> </a:t>
            </a:r>
          </a:p>
          <a:p>
            <a:r>
              <a:rPr lang="en-US" sz="900" dirty="0"/>
              <a:t>Message Hash (Keccak): 0xaf9e302a664122389d17ee0fa4394d0c24c33236143c1f26faed97ebbd017d0e </a:t>
            </a:r>
          </a:p>
          <a:p>
            <a:r>
              <a:rPr lang="en-US" sz="900" dirty="0"/>
              <a:t>Signature: 0x5f91152a2382b4acfdbfe8ad3c6c8cde45f73f6147d39b072c81637fe81006061603908f692dc15a1b6ead217785cf5e07fb496708d129645f3370a28922136a32</a:t>
            </a:r>
            <a:endParaRPr lang="en-IL" sz="900" dirty="0"/>
          </a:p>
        </p:txBody>
      </p:sp>
      <p:sp>
        <p:nvSpPr>
          <p:cNvPr id="6" name="Google Shape;584;p62">
            <a:extLst>
              <a:ext uri="{FF2B5EF4-FFF2-40B4-BE49-F238E27FC236}">
                <a16:creationId xmlns:a16="http://schemas.microsoft.com/office/drawing/2014/main" id="{63670AA5-B425-8340-EBC4-9380B9625DFB}"/>
              </a:ext>
            </a:extLst>
          </p:cNvPr>
          <p:cNvSpPr/>
          <p:nvPr/>
        </p:nvSpPr>
        <p:spPr>
          <a:xfrm>
            <a:off x="19800" y="1129571"/>
            <a:ext cx="5981197" cy="5682309"/>
          </a:xfrm>
          <a:prstGeom prst="rect">
            <a:avLst/>
          </a:prstGeom>
          <a:noFill/>
          <a:ln w="9525" cap="flat" cmpd="sng">
            <a:solidFill>
              <a:srgbClr val="4A7DBA"/>
            </a:solidFill>
            <a:prstDash val="solid"/>
            <a:round/>
            <a:headEnd type="none" w="sm" len="sm"/>
            <a:tailEnd type="none" w="sm" len="sm"/>
          </a:ln>
          <a:effectLst>
            <a:outerShdw blurRad="40000" dist="23000" dir="5400000" rotWithShape="0">
              <a:srgbClr val="000000">
                <a:alpha val="34509"/>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ial"/>
              <a:ea typeface="Arial"/>
              <a:cs typeface="Arial"/>
              <a:sym typeface="Arial"/>
            </a:endParaRPr>
          </a:p>
        </p:txBody>
      </p:sp>
    </p:spTree>
    <p:extLst>
      <p:ext uri="{BB962C8B-B14F-4D97-AF65-F5344CB8AC3E}">
        <p14:creationId xmlns:p14="http://schemas.microsoft.com/office/powerpoint/2010/main" val="374273645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Shape 221"/>
        <p:cNvGrpSpPr/>
        <p:nvPr/>
      </p:nvGrpSpPr>
      <p:grpSpPr>
        <a:xfrm>
          <a:off x="0" y="0"/>
          <a:ext cx="0" cy="0"/>
          <a:chOff x="0" y="0"/>
          <a:chExt cx="0" cy="0"/>
        </a:xfrm>
      </p:grpSpPr>
      <p:sp>
        <p:nvSpPr>
          <p:cNvPr id="222" name="Google Shape;222;p34"/>
          <p:cNvSpPr txBox="1">
            <a:spLocks noGrp="1"/>
          </p:cNvSpPr>
          <p:nvPr>
            <p:ph type="title"/>
          </p:nvPr>
        </p:nvSpPr>
        <p:spPr>
          <a:xfrm>
            <a:off x="178384" y="55622"/>
            <a:ext cx="7515225" cy="1143000"/>
          </a:xfrm>
          <a:prstGeom prst="rect">
            <a:avLst/>
          </a:prstGeom>
          <a:noFill/>
          <a:ln>
            <a:noFill/>
          </a:ln>
        </p:spPr>
        <p:txBody>
          <a:bodyPr spcFirstLastPara="1" wrap="square" lIns="91425" tIns="45700" rIns="91425" bIns="45700" anchor="ctr" anchorCtr="0">
            <a:noAutofit/>
          </a:bodyPr>
          <a:lstStyle/>
          <a:p>
            <a:pPr marL="0" lvl="0" indent="0" algn="l" rtl="0">
              <a:lnSpc>
                <a:spcPct val="100000"/>
              </a:lnSpc>
              <a:spcBef>
                <a:spcPts val="0"/>
              </a:spcBef>
              <a:spcAft>
                <a:spcPts val="0"/>
              </a:spcAft>
              <a:buSzPts val="1400"/>
              <a:buNone/>
            </a:pPr>
            <a:r>
              <a:rPr lang="en-US" sz="4400" b="0" i="0">
                <a:solidFill>
                  <a:srgbClr val="D1D5DB"/>
                </a:solidFill>
                <a:latin typeface="Arial"/>
                <a:ea typeface="Arial"/>
                <a:cs typeface="Arial"/>
                <a:sym typeface="Arial"/>
              </a:rPr>
              <a:t>Basics of Ethereum - Recap</a:t>
            </a:r>
            <a:endParaRPr lang="en-US" sz="4400" dirty="0">
              <a:latin typeface="Arial"/>
              <a:ea typeface="Arial"/>
              <a:cs typeface="Arial"/>
              <a:sym typeface="Arial"/>
            </a:endParaRPr>
          </a:p>
        </p:txBody>
      </p:sp>
      <p:sp>
        <p:nvSpPr>
          <p:cNvPr id="2" name="Google Shape;134;p24">
            <a:extLst>
              <a:ext uri="{FF2B5EF4-FFF2-40B4-BE49-F238E27FC236}">
                <a16:creationId xmlns:a16="http://schemas.microsoft.com/office/drawing/2014/main" id="{6E84AD5F-5057-0A83-2DB0-18819223BB1A}"/>
              </a:ext>
            </a:extLst>
          </p:cNvPr>
          <p:cNvSpPr txBox="1">
            <a:spLocks/>
          </p:cNvSpPr>
          <p:nvPr/>
        </p:nvSpPr>
        <p:spPr>
          <a:xfrm>
            <a:off x="0" y="0"/>
            <a:ext cx="9144000" cy="1093727"/>
          </a:xfrm>
          <a:prstGeom prst="rect">
            <a:avLst/>
          </a:prstGeom>
          <a:solidFill>
            <a:srgbClr val="A22E2E"/>
          </a:solidFill>
          <a:ln>
            <a:noFill/>
          </a:ln>
        </p:spPr>
        <p:txBody>
          <a:bodyPr spcFirstLastPara="1" vert="horz" wrap="square" lIns="91425" tIns="45700" rIns="91425" bIns="45700" rtlCol="0" anchor="ctr" anchorCtr="0">
            <a:noAutofit/>
          </a:bodyPr>
          <a:lstStyle>
            <a:lvl1pPr lvl="0" algn="l" defTabSz="685800" rtl="0" eaLnBrk="1" latinLnBrk="0" hangingPunct="1">
              <a:lnSpc>
                <a:spcPct val="100000"/>
              </a:lnSpc>
              <a:spcBef>
                <a:spcPts val="0"/>
              </a:spcBef>
              <a:spcAft>
                <a:spcPts val="0"/>
              </a:spcAft>
              <a:buSzPts val="1400"/>
              <a:buNone/>
              <a:defRPr sz="3300" kern="1200">
                <a:solidFill>
                  <a:schemeClr val="tx1"/>
                </a:solidFill>
                <a:latin typeface="+mj-lt"/>
                <a:ea typeface="+mj-ea"/>
                <a:cs typeface="+mj-cs"/>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r>
              <a:rPr lang="en-US" sz="4400">
                <a:solidFill>
                  <a:srgbClr val="D1D5DB"/>
                </a:solidFill>
                <a:latin typeface="Arial"/>
                <a:ea typeface="Arial"/>
                <a:cs typeface="Arial"/>
                <a:sym typeface="Arial"/>
              </a:rPr>
              <a:t>  Table of Content</a:t>
            </a:r>
            <a:endParaRPr lang="en-US" sz="4400" dirty="0">
              <a:latin typeface="Arial"/>
              <a:ea typeface="Arial"/>
              <a:cs typeface="Arial"/>
              <a:sym typeface="Arial"/>
            </a:endParaRPr>
          </a:p>
        </p:txBody>
      </p:sp>
      <p:sp>
        <p:nvSpPr>
          <p:cNvPr id="11" name="TextBox 10">
            <a:extLst>
              <a:ext uri="{FF2B5EF4-FFF2-40B4-BE49-F238E27FC236}">
                <a16:creationId xmlns:a16="http://schemas.microsoft.com/office/drawing/2014/main" id="{7F8B4B62-51F5-41E4-FDD5-7029D9B6664E}"/>
              </a:ext>
            </a:extLst>
          </p:cNvPr>
          <p:cNvSpPr txBox="1"/>
          <p:nvPr/>
        </p:nvSpPr>
        <p:spPr>
          <a:xfrm>
            <a:off x="1026327" y="2283795"/>
            <a:ext cx="3403715" cy="3100849"/>
          </a:xfrm>
          <a:prstGeom prst="rect">
            <a:avLst/>
          </a:prstGeom>
          <a:noFill/>
        </p:spPr>
        <p:txBody>
          <a:bodyPr wrap="square">
            <a:spAutoFit/>
          </a:bodyPr>
          <a:lstStyle/>
          <a:p>
            <a:pPr marL="793115" marR="0" lvl="1" indent="-285750" algn="l" rtl="0">
              <a:lnSpc>
                <a:spcPct val="100000"/>
              </a:lnSpc>
              <a:spcBef>
                <a:spcPts val="295"/>
              </a:spcBef>
              <a:spcAft>
                <a:spcPts val="0"/>
              </a:spcAft>
              <a:buClr>
                <a:srgbClr val="3333B2"/>
              </a:buClr>
              <a:buSzPts val="914"/>
              <a:buFont typeface="Lucida Sans"/>
              <a:buChar char="▶"/>
            </a:pPr>
            <a:r>
              <a:rPr lang="en-US" sz="1200" strike="sngStrike" dirty="0">
                <a:solidFill>
                  <a:schemeClr val="dk1"/>
                </a:solidFill>
                <a:latin typeface="Arial"/>
                <a:ea typeface="Arial"/>
                <a:cs typeface="Arial"/>
                <a:sym typeface="Arial"/>
              </a:rPr>
              <a:t>Call to the Unknown</a:t>
            </a:r>
          </a:p>
          <a:p>
            <a:pPr marL="793115" marR="0" lvl="1" indent="-285750" algn="l" rtl="0">
              <a:lnSpc>
                <a:spcPct val="100000"/>
              </a:lnSpc>
              <a:spcBef>
                <a:spcPts val="295"/>
              </a:spcBef>
              <a:spcAft>
                <a:spcPts val="0"/>
              </a:spcAft>
              <a:buClr>
                <a:srgbClr val="3333B2"/>
              </a:buClr>
              <a:buSzPts val="914"/>
              <a:buFont typeface="Lucida Sans"/>
              <a:buChar char="▶"/>
            </a:pPr>
            <a:r>
              <a:rPr lang="en-US" sz="1200" dirty="0">
                <a:solidFill>
                  <a:schemeClr val="dk1"/>
                </a:solidFill>
                <a:latin typeface="Arial"/>
                <a:ea typeface="Arial"/>
                <a:cs typeface="Arial"/>
                <a:sym typeface="Arial"/>
              </a:rPr>
              <a:t>Reentrancy</a:t>
            </a:r>
          </a:p>
          <a:p>
            <a:pPr marL="793115" marR="0" lvl="1" indent="-285750" algn="l" rtl="0">
              <a:lnSpc>
                <a:spcPct val="100000"/>
              </a:lnSpc>
              <a:spcBef>
                <a:spcPts val="295"/>
              </a:spcBef>
              <a:spcAft>
                <a:spcPts val="0"/>
              </a:spcAft>
              <a:buClr>
                <a:srgbClr val="3333B2"/>
              </a:buClr>
              <a:buSzPts val="914"/>
              <a:buFont typeface="Lucida Sans"/>
              <a:buChar char="▶"/>
            </a:pPr>
            <a:r>
              <a:rPr lang="en-US" sz="1200" dirty="0">
                <a:solidFill>
                  <a:schemeClr val="dk1"/>
                </a:solidFill>
                <a:latin typeface="Arial"/>
                <a:ea typeface="Arial"/>
                <a:cs typeface="Arial"/>
                <a:sym typeface="Arial"/>
              </a:rPr>
              <a:t>Exception Disorders</a:t>
            </a:r>
          </a:p>
          <a:p>
            <a:pPr marL="793115" marR="0" lvl="1" indent="-285750" algn="l" rtl="0">
              <a:lnSpc>
                <a:spcPct val="100000"/>
              </a:lnSpc>
              <a:spcBef>
                <a:spcPts val="295"/>
              </a:spcBef>
              <a:spcAft>
                <a:spcPts val="0"/>
              </a:spcAft>
              <a:buClr>
                <a:srgbClr val="3333B2"/>
              </a:buClr>
              <a:buSzPts val="914"/>
              <a:buFont typeface="Lucida Sans"/>
              <a:buChar char="▶"/>
            </a:pPr>
            <a:r>
              <a:rPr lang="en-US" sz="1200" dirty="0">
                <a:solidFill>
                  <a:schemeClr val="dk1"/>
                </a:solidFill>
                <a:latin typeface="Arial"/>
                <a:ea typeface="Arial"/>
                <a:cs typeface="Arial"/>
                <a:sym typeface="Arial"/>
              </a:rPr>
              <a:t>Gasless Send</a:t>
            </a:r>
          </a:p>
          <a:p>
            <a:pPr marL="793115" marR="0" lvl="1" indent="-285750" algn="l" rtl="0">
              <a:lnSpc>
                <a:spcPct val="100000"/>
              </a:lnSpc>
              <a:spcBef>
                <a:spcPts val="295"/>
              </a:spcBef>
              <a:spcAft>
                <a:spcPts val="0"/>
              </a:spcAft>
              <a:buClr>
                <a:srgbClr val="3333B2"/>
              </a:buClr>
              <a:buSzPts val="914"/>
              <a:buFont typeface="Lucida Sans"/>
              <a:buChar char="▶"/>
            </a:pPr>
            <a:r>
              <a:rPr lang="en-US" sz="1200" dirty="0">
                <a:solidFill>
                  <a:schemeClr val="dk1"/>
                </a:solidFill>
                <a:latin typeface="Arial"/>
                <a:ea typeface="Arial"/>
                <a:cs typeface="Arial"/>
                <a:sym typeface="Arial"/>
              </a:rPr>
              <a:t>Type Casts</a:t>
            </a:r>
          </a:p>
          <a:p>
            <a:pPr marL="793115" marR="0" lvl="1" indent="-285750" algn="l" rtl="0">
              <a:lnSpc>
                <a:spcPct val="100000"/>
              </a:lnSpc>
              <a:spcBef>
                <a:spcPts val="295"/>
              </a:spcBef>
              <a:spcAft>
                <a:spcPts val="0"/>
              </a:spcAft>
              <a:buClr>
                <a:srgbClr val="3333B2"/>
              </a:buClr>
              <a:buSzPts val="914"/>
              <a:buFont typeface="Lucida Sans"/>
              <a:buChar char="▶"/>
            </a:pPr>
            <a:r>
              <a:rPr lang="en-US" sz="1200" dirty="0">
                <a:solidFill>
                  <a:schemeClr val="dk1"/>
                </a:solidFill>
                <a:latin typeface="Arial"/>
                <a:ea typeface="Arial"/>
                <a:cs typeface="Arial"/>
                <a:sym typeface="Arial"/>
              </a:rPr>
              <a:t>Keeping Secrets</a:t>
            </a:r>
          </a:p>
          <a:p>
            <a:pPr marL="793115" marR="0" lvl="1" indent="-285750" algn="l" rtl="0">
              <a:lnSpc>
                <a:spcPct val="100000"/>
              </a:lnSpc>
              <a:spcBef>
                <a:spcPts val="295"/>
              </a:spcBef>
              <a:spcAft>
                <a:spcPts val="0"/>
              </a:spcAft>
              <a:buClr>
                <a:srgbClr val="3333B2"/>
              </a:buClr>
              <a:buSzPts val="914"/>
              <a:buFont typeface="Lucida Sans"/>
              <a:buChar char="▶"/>
            </a:pPr>
            <a:r>
              <a:rPr lang="en-US" sz="1200" dirty="0">
                <a:solidFill>
                  <a:schemeClr val="dk1"/>
                </a:solidFill>
                <a:latin typeface="Arial"/>
                <a:ea typeface="Arial"/>
                <a:cs typeface="Arial"/>
                <a:sym typeface="Arial"/>
              </a:rPr>
              <a:t>Stack Size Limit</a:t>
            </a:r>
          </a:p>
          <a:p>
            <a:pPr marL="793115" marR="0" lvl="1" indent="-285750" algn="l" rtl="0">
              <a:lnSpc>
                <a:spcPct val="100000"/>
              </a:lnSpc>
              <a:spcBef>
                <a:spcPts val="295"/>
              </a:spcBef>
              <a:spcAft>
                <a:spcPts val="0"/>
              </a:spcAft>
              <a:buClr>
                <a:srgbClr val="3333B2"/>
              </a:buClr>
              <a:buSzPts val="914"/>
              <a:buFont typeface="Lucida Sans"/>
              <a:buChar char="▶"/>
            </a:pPr>
            <a:r>
              <a:rPr lang="en-US" sz="1200" dirty="0">
                <a:solidFill>
                  <a:schemeClr val="dk1"/>
                </a:solidFill>
                <a:latin typeface="Arial"/>
                <a:ea typeface="Arial"/>
                <a:cs typeface="Arial"/>
                <a:sym typeface="Arial"/>
              </a:rPr>
              <a:t>Unpredictable States</a:t>
            </a:r>
          </a:p>
          <a:p>
            <a:pPr marL="793115" marR="0" lvl="1" indent="-285750" algn="l" rtl="0">
              <a:lnSpc>
                <a:spcPct val="100000"/>
              </a:lnSpc>
              <a:spcBef>
                <a:spcPts val="295"/>
              </a:spcBef>
              <a:spcAft>
                <a:spcPts val="0"/>
              </a:spcAft>
              <a:buClr>
                <a:srgbClr val="3333B2"/>
              </a:buClr>
              <a:buSzPts val="914"/>
              <a:buFont typeface="Lucida Sans"/>
              <a:buChar char="▶"/>
            </a:pPr>
            <a:endParaRPr lang="en-US" dirty="0">
              <a:solidFill>
                <a:schemeClr val="dk1"/>
              </a:solidFill>
              <a:latin typeface="Arial"/>
              <a:ea typeface="Arial"/>
              <a:cs typeface="Arial"/>
              <a:sym typeface="Arial"/>
            </a:endParaRPr>
          </a:p>
          <a:p>
            <a:pPr marL="793115" marR="0" lvl="1" indent="-285750" algn="l" rtl="0">
              <a:lnSpc>
                <a:spcPct val="100000"/>
              </a:lnSpc>
              <a:spcBef>
                <a:spcPts val="295"/>
              </a:spcBef>
              <a:spcAft>
                <a:spcPts val="0"/>
              </a:spcAft>
              <a:buClr>
                <a:srgbClr val="3333B2"/>
              </a:buClr>
              <a:buSzPts val="914"/>
              <a:buFont typeface="Lucida Sans"/>
              <a:buChar char="▶"/>
            </a:pPr>
            <a:endParaRPr lang="en-US" dirty="0">
              <a:solidFill>
                <a:schemeClr val="dk1"/>
              </a:solidFill>
              <a:latin typeface="Arial"/>
              <a:ea typeface="Arial"/>
              <a:cs typeface="Arial"/>
              <a:sym typeface="Arial"/>
            </a:endParaRPr>
          </a:p>
          <a:p>
            <a:pPr marL="793115" marR="0" lvl="1" indent="-285750" algn="l" rtl="0">
              <a:lnSpc>
                <a:spcPct val="100000"/>
              </a:lnSpc>
              <a:spcBef>
                <a:spcPts val="295"/>
              </a:spcBef>
              <a:spcAft>
                <a:spcPts val="0"/>
              </a:spcAft>
              <a:buClr>
                <a:srgbClr val="3333B2"/>
              </a:buClr>
              <a:buSzPts val="914"/>
              <a:buFont typeface="Lucida Sans"/>
              <a:buChar char="▶"/>
            </a:pPr>
            <a:endParaRPr lang="en-US" dirty="0">
              <a:solidFill>
                <a:schemeClr val="dk1"/>
              </a:solidFill>
              <a:latin typeface="Arial"/>
              <a:ea typeface="Arial"/>
              <a:cs typeface="Arial"/>
              <a:sym typeface="Arial"/>
            </a:endParaRPr>
          </a:p>
          <a:p>
            <a:pPr marL="793115" marR="0" lvl="1" indent="-285750" algn="l" rtl="0">
              <a:lnSpc>
                <a:spcPct val="100000"/>
              </a:lnSpc>
              <a:spcBef>
                <a:spcPts val="295"/>
              </a:spcBef>
              <a:spcAft>
                <a:spcPts val="0"/>
              </a:spcAft>
              <a:buClr>
                <a:srgbClr val="3333B2"/>
              </a:buClr>
              <a:buSzPts val="914"/>
              <a:buFont typeface="Lucida Sans"/>
              <a:buChar char="▶"/>
            </a:pPr>
            <a:endParaRPr lang="en-US" sz="1800" b="0" i="0" u="none" strike="noStrike" cap="none" dirty="0">
              <a:solidFill>
                <a:schemeClr val="dk1"/>
              </a:solidFill>
              <a:latin typeface="Arial"/>
              <a:ea typeface="Arial"/>
              <a:cs typeface="Arial"/>
              <a:sym typeface="Arial"/>
            </a:endParaRPr>
          </a:p>
        </p:txBody>
      </p:sp>
      <p:sp>
        <p:nvSpPr>
          <p:cNvPr id="13" name="TextBox 12">
            <a:extLst>
              <a:ext uri="{FF2B5EF4-FFF2-40B4-BE49-F238E27FC236}">
                <a16:creationId xmlns:a16="http://schemas.microsoft.com/office/drawing/2014/main" id="{40E488B8-0046-4041-4845-0F02EE95B5C4}"/>
              </a:ext>
            </a:extLst>
          </p:cNvPr>
          <p:cNvSpPr txBox="1"/>
          <p:nvPr/>
        </p:nvSpPr>
        <p:spPr>
          <a:xfrm>
            <a:off x="1026327" y="1914463"/>
            <a:ext cx="4605556" cy="369332"/>
          </a:xfrm>
          <a:prstGeom prst="rect">
            <a:avLst/>
          </a:prstGeom>
          <a:noFill/>
        </p:spPr>
        <p:txBody>
          <a:bodyPr wrap="square">
            <a:spAutoFit/>
          </a:bodyPr>
          <a:lstStyle/>
          <a:p>
            <a:pPr marL="507365" marR="0" lvl="0" indent="-457200" algn="l" rtl="0">
              <a:lnSpc>
                <a:spcPct val="100000"/>
              </a:lnSpc>
              <a:spcBef>
                <a:spcPts val="0"/>
              </a:spcBef>
              <a:spcAft>
                <a:spcPts val="0"/>
              </a:spcAft>
              <a:buClr>
                <a:srgbClr val="3333B2"/>
              </a:buClr>
              <a:buSzPts val="1600"/>
              <a:buFont typeface="Lucida Sans"/>
              <a:buChar char="▶"/>
            </a:pPr>
            <a:r>
              <a:rPr lang="en-US" sz="1800" b="0" i="0" u="none" strike="noStrike" cap="none" dirty="0">
                <a:solidFill>
                  <a:schemeClr val="dk1"/>
                </a:solidFill>
                <a:latin typeface="Arial"/>
                <a:ea typeface="Arial"/>
                <a:cs typeface="Arial"/>
                <a:sym typeface="Arial"/>
              </a:rPr>
              <a:t>Vulnerabilities Ahead:</a:t>
            </a:r>
            <a:endParaRPr lang="en-US" sz="1050" b="0" i="0" u="none" strike="noStrike" cap="none" dirty="0">
              <a:solidFill>
                <a:srgbClr val="000000"/>
              </a:solidFill>
              <a:latin typeface="Arial"/>
              <a:ea typeface="Arial"/>
              <a:cs typeface="Arial"/>
              <a:sym typeface="Arial"/>
            </a:endParaRPr>
          </a:p>
        </p:txBody>
      </p:sp>
      <p:sp>
        <p:nvSpPr>
          <p:cNvPr id="14" name="TextBox 13">
            <a:extLst>
              <a:ext uri="{FF2B5EF4-FFF2-40B4-BE49-F238E27FC236}">
                <a16:creationId xmlns:a16="http://schemas.microsoft.com/office/drawing/2014/main" id="{FD9BFC02-C4ED-FE07-6C03-4A4DFBB620AE}"/>
              </a:ext>
            </a:extLst>
          </p:cNvPr>
          <p:cNvSpPr txBox="1"/>
          <p:nvPr/>
        </p:nvSpPr>
        <p:spPr>
          <a:xfrm>
            <a:off x="4783939" y="1914463"/>
            <a:ext cx="4605556" cy="369332"/>
          </a:xfrm>
          <a:prstGeom prst="rect">
            <a:avLst/>
          </a:prstGeom>
          <a:noFill/>
        </p:spPr>
        <p:txBody>
          <a:bodyPr wrap="square">
            <a:spAutoFit/>
          </a:bodyPr>
          <a:lstStyle/>
          <a:p>
            <a:pPr marL="507365" marR="0" lvl="0" indent="-457200" algn="l" rtl="0">
              <a:lnSpc>
                <a:spcPct val="100000"/>
              </a:lnSpc>
              <a:spcBef>
                <a:spcPts val="0"/>
              </a:spcBef>
              <a:spcAft>
                <a:spcPts val="0"/>
              </a:spcAft>
              <a:buClr>
                <a:srgbClr val="3333B2"/>
              </a:buClr>
              <a:buSzPts val="1600"/>
              <a:buFont typeface="Lucida Sans"/>
              <a:buChar char="▶"/>
            </a:pPr>
            <a:r>
              <a:rPr lang="en-US" sz="1800" b="0" i="0" u="none" strike="noStrike" cap="none" dirty="0">
                <a:solidFill>
                  <a:schemeClr val="dk1"/>
                </a:solidFill>
                <a:latin typeface="Arial"/>
                <a:ea typeface="Arial"/>
                <a:cs typeface="Arial"/>
                <a:sym typeface="Arial"/>
              </a:rPr>
              <a:t>Attacks Ahead:</a:t>
            </a:r>
            <a:endParaRPr lang="en-US" sz="1050" b="0" i="0" u="none" strike="noStrike" cap="none" dirty="0">
              <a:solidFill>
                <a:srgbClr val="000000"/>
              </a:solidFill>
              <a:latin typeface="Arial"/>
              <a:ea typeface="Arial"/>
              <a:cs typeface="Arial"/>
              <a:sym typeface="Arial"/>
            </a:endParaRPr>
          </a:p>
        </p:txBody>
      </p:sp>
      <p:sp>
        <p:nvSpPr>
          <p:cNvPr id="15" name="TextBox 14">
            <a:extLst>
              <a:ext uri="{FF2B5EF4-FFF2-40B4-BE49-F238E27FC236}">
                <a16:creationId xmlns:a16="http://schemas.microsoft.com/office/drawing/2014/main" id="{8BB93376-2519-FD6A-491C-D51FA0CC124B}"/>
              </a:ext>
            </a:extLst>
          </p:cNvPr>
          <p:cNvSpPr txBox="1"/>
          <p:nvPr/>
        </p:nvSpPr>
        <p:spPr>
          <a:xfrm>
            <a:off x="4783939" y="2356500"/>
            <a:ext cx="3403715" cy="2431435"/>
          </a:xfrm>
          <a:prstGeom prst="rect">
            <a:avLst/>
          </a:prstGeom>
          <a:noFill/>
        </p:spPr>
        <p:txBody>
          <a:bodyPr wrap="square">
            <a:spAutoFit/>
          </a:bodyPr>
          <a:lstStyle/>
          <a:p>
            <a:pPr marL="793115" marR="0" lvl="1" indent="-285750" algn="l" rtl="0">
              <a:lnSpc>
                <a:spcPct val="100000"/>
              </a:lnSpc>
              <a:spcBef>
                <a:spcPts val="295"/>
              </a:spcBef>
              <a:spcAft>
                <a:spcPts val="0"/>
              </a:spcAft>
              <a:buClr>
                <a:srgbClr val="3333B2"/>
              </a:buClr>
              <a:buSzPts val="914"/>
              <a:buFont typeface="Lucida Sans"/>
              <a:buChar char="▶"/>
            </a:pPr>
            <a:r>
              <a:rPr lang="en-US" sz="1200" dirty="0">
                <a:solidFill>
                  <a:schemeClr val="dk1"/>
                </a:solidFill>
                <a:latin typeface="Arial"/>
                <a:ea typeface="Arial"/>
                <a:cs typeface="Arial"/>
                <a:sym typeface="Arial"/>
              </a:rPr>
              <a:t>The DAO attack</a:t>
            </a:r>
          </a:p>
          <a:p>
            <a:pPr marL="793115" marR="0" lvl="1" indent="-285750" algn="l" rtl="0">
              <a:lnSpc>
                <a:spcPct val="100000"/>
              </a:lnSpc>
              <a:spcBef>
                <a:spcPts val="295"/>
              </a:spcBef>
              <a:spcAft>
                <a:spcPts val="0"/>
              </a:spcAft>
              <a:buClr>
                <a:srgbClr val="3333B2"/>
              </a:buClr>
              <a:buSzPts val="914"/>
              <a:buFont typeface="Lucida Sans"/>
              <a:buChar char="▶"/>
            </a:pPr>
            <a:r>
              <a:rPr lang="en-US" sz="1200" dirty="0">
                <a:solidFill>
                  <a:schemeClr val="dk1"/>
                </a:solidFill>
                <a:latin typeface="Arial"/>
                <a:ea typeface="Arial"/>
                <a:cs typeface="Arial"/>
                <a:sym typeface="Arial"/>
              </a:rPr>
              <a:t>The King of The Ether Throne</a:t>
            </a:r>
          </a:p>
          <a:p>
            <a:pPr marL="793115" marR="0" lvl="1" indent="-285750" algn="l" rtl="0">
              <a:lnSpc>
                <a:spcPct val="100000"/>
              </a:lnSpc>
              <a:spcBef>
                <a:spcPts val="295"/>
              </a:spcBef>
              <a:spcAft>
                <a:spcPts val="0"/>
              </a:spcAft>
              <a:buClr>
                <a:srgbClr val="3333B2"/>
              </a:buClr>
              <a:buSzPts val="914"/>
              <a:buFont typeface="Lucida Sans"/>
              <a:buChar char="▶"/>
            </a:pPr>
            <a:r>
              <a:rPr lang="en-US" sz="1200" dirty="0">
                <a:solidFill>
                  <a:schemeClr val="dk1"/>
                </a:solidFill>
                <a:latin typeface="Arial"/>
                <a:ea typeface="Arial"/>
                <a:cs typeface="Arial"/>
                <a:sym typeface="Arial"/>
              </a:rPr>
              <a:t>Multiplayer Games</a:t>
            </a:r>
          </a:p>
          <a:p>
            <a:pPr marL="793115" lvl="1" indent="-285750">
              <a:spcBef>
                <a:spcPts val="295"/>
              </a:spcBef>
              <a:buClr>
                <a:srgbClr val="3333B2"/>
              </a:buClr>
              <a:buSzPts val="914"/>
              <a:buFont typeface="Lucida Sans"/>
              <a:buChar char="▶"/>
            </a:pPr>
            <a:r>
              <a:rPr lang="en-US" sz="1200" dirty="0">
                <a:solidFill>
                  <a:schemeClr val="dk1"/>
                </a:solidFill>
                <a:latin typeface="Arial"/>
                <a:ea typeface="Arial"/>
                <a:cs typeface="Arial"/>
                <a:sym typeface="Arial"/>
              </a:rPr>
              <a:t>The </a:t>
            </a:r>
            <a:r>
              <a:rPr lang="en-US" sz="1200" dirty="0" err="1">
                <a:solidFill>
                  <a:schemeClr val="dk1"/>
                </a:solidFill>
                <a:latin typeface="Arial"/>
                <a:ea typeface="Arial"/>
                <a:cs typeface="Arial"/>
                <a:sym typeface="Arial"/>
              </a:rPr>
              <a:t>GovernMental</a:t>
            </a:r>
            <a:endParaRPr lang="en-US" sz="1200" dirty="0">
              <a:solidFill>
                <a:schemeClr val="dk1"/>
              </a:solidFill>
              <a:latin typeface="Arial"/>
              <a:ea typeface="Arial"/>
              <a:cs typeface="Arial"/>
              <a:sym typeface="Arial"/>
            </a:endParaRPr>
          </a:p>
          <a:p>
            <a:pPr marL="793115" marR="0" lvl="1" indent="-285750" algn="l" rtl="0">
              <a:lnSpc>
                <a:spcPct val="100000"/>
              </a:lnSpc>
              <a:spcBef>
                <a:spcPts val="295"/>
              </a:spcBef>
              <a:spcAft>
                <a:spcPts val="0"/>
              </a:spcAft>
              <a:buClr>
                <a:srgbClr val="3333B2"/>
              </a:buClr>
              <a:buSzPts val="914"/>
              <a:buFont typeface="Lucida Sans"/>
              <a:buChar char="▶"/>
            </a:pPr>
            <a:r>
              <a:rPr lang="en-US" sz="1200" dirty="0">
                <a:solidFill>
                  <a:schemeClr val="dk1"/>
                </a:solidFill>
                <a:latin typeface="Arial"/>
                <a:ea typeface="Arial"/>
                <a:cs typeface="Arial"/>
                <a:sym typeface="Arial"/>
              </a:rPr>
              <a:t>Dynamic Libraries</a:t>
            </a:r>
          </a:p>
          <a:p>
            <a:pPr marL="793115" marR="0" lvl="1" indent="-285750" algn="l" rtl="0">
              <a:lnSpc>
                <a:spcPct val="100000"/>
              </a:lnSpc>
              <a:spcBef>
                <a:spcPts val="295"/>
              </a:spcBef>
              <a:spcAft>
                <a:spcPts val="0"/>
              </a:spcAft>
              <a:buClr>
                <a:srgbClr val="3333B2"/>
              </a:buClr>
              <a:buSzPts val="914"/>
              <a:buFont typeface="Lucida Sans"/>
              <a:buChar char="▶"/>
            </a:pPr>
            <a:endParaRPr lang="en-US" dirty="0">
              <a:solidFill>
                <a:schemeClr val="dk1"/>
              </a:solidFill>
              <a:latin typeface="Arial"/>
              <a:ea typeface="Arial"/>
              <a:cs typeface="Arial"/>
              <a:sym typeface="Arial"/>
            </a:endParaRPr>
          </a:p>
          <a:p>
            <a:pPr marL="793115" marR="0" lvl="1" indent="-285750" algn="l" rtl="0">
              <a:lnSpc>
                <a:spcPct val="100000"/>
              </a:lnSpc>
              <a:spcBef>
                <a:spcPts val="295"/>
              </a:spcBef>
              <a:spcAft>
                <a:spcPts val="0"/>
              </a:spcAft>
              <a:buClr>
                <a:srgbClr val="3333B2"/>
              </a:buClr>
              <a:buSzPts val="914"/>
              <a:buFont typeface="Lucida Sans"/>
              <a:buChar char="▶"/>
            </a:pPr>
            <a:endParaRPr lang="en-US" dirty="0">
              <a:solidFill>
                <a:schemeClr val="dk1"/>
              </a:solidFill>
              <a:latin typeface="Arial"/>
              <a:ea typeface="Arial"/>
              <a:cs typeface="Arial"/>
              <a:sym typeface="Arial"/>
            </a:endParaRPr>
          </a:p>
          <a:p>
            <a:pPr marL="793115" marR="0" lvl="1" indent="-285750" algn="l" rtl="0">
              <a:lnSpc>
                <a:spcPct val="100000"/>
              </a:lnSpc>
              <a:spcBef>
                <a:spcPts val="295"/>
              </a:spcBef>
              <a:spcAft>
                <a:spcPts val="0"/>
              </a:spcAft>
              <a:buClr>
                <a:srgbClr val="3333B2"/>
              </a:buClr>
              <a:buSzPts val="914"/>
              <a:buFont typeface="Lucida Sans"/>
              <a:buChar char="▶"/>
            </a:pPr>
            <a:endParaRPr lang="en-US" dirty="0">
              <a:solidFill>
                <a:schemeClr val="dk1"/>
              </a:solidFill>
              <a:latin typeface="Arial"/>
              <a:ea typeface="Arial"/>
              <a:cs typeface="Arial"/>
              <a:sym typeface="Arial"/>
            </a:endParaRPr>
          </a:p>
          <a:p>
            <a:pPr marL="793115" marR="0" lvl="1" indent="-285750" algn="l" rtl="0">
              <a:lnSpc>
                <a:spcPct val="100000"/>
              </a:lnSpc>
              <a:spcBef>
                <a:spcPts val="295"/>
              </a:spcBef>
              <a:spcAft>
                <a:spcPts val="0"/>
              </a:spcAft>
              <a:buClr>
                <a:srgbClr val="3333B2"/>
              </a:buClr>
              <a:buSzPts val="914"/>
              <a:buFont typeface="Lucida Sans"/>
              <a:buChar char="▶"/>
            </a:pPr>
            <a:endParaRPr lang="en-US" sz="1800" b="0" i="0" u="none" strike="noStrike" cap="none" dirty="0">
              <a:solidFill>
                <a:schemeClr val="dk1"/>
              </a:solidFill>
              <a:latin typeface="Arial"/>
              <a:ea typeface="Arial"/>
              <a:cs typeface="Arial"/>
              <a:sym typeface="Arial"/>
            </a:endParaRPr>
          </a:p>
        </p:txBody>
      </p:sp>
    </p:spTree>
    <p:extLst>
      <p:ext uri="{BB962C8B-B14F-4D97-AF65-F5344CB8AC3E}">
        <p14:creationId xmlns:p14="http://schemas.microsoft.com/office/powerpoint/2010/main" val="358775198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Shape 593"/>
        <p:cNvGrpSpPr/>
        <p:nvPr/>
      </p:nvGrpSpPr>
      <p:grpSpPr>
        <a:xfrm>
          <a:off x="0" y="0"/>
          <a:ext cx="0" cy="0"/>
          <a:chOff x="0" y="0"/>
          <a:chExt cx="0" cy="0"/>
        </a:xfrm>
      </p:grpSpPr>
      <p:sp>
        <p:nvSpPr>
          <p:cNvPr id="594" name="Google Shape;594;p63"/>
          <p:cNvSpPr txBox="1">
            <a:spLocks noGrp="1"/>
          </p:cNvSpPr>
          <p:nvPr>
            <p:ph type="title"/>
          </p:nvPr>
        </p:nvSpPr>
        <p:spPr>
          <a:xfrm>
            <a:off x="9" y="-84653"/>
            <a:ext cx="8440500" cy="1088700"/>
          </a:xfrm>
          <a:prstGeom prst="rect">
            <a:avLst/>
          </a:prstGeom>
          <a:noFill/>
          <a:ln>
            <a:noFill/>
          </a:ln>
        </p:spPr>
        <p:txBody>
          <a:bodyPr spcFirstLastPara="1" wrap="square" lIns="91425" tIns="45700" rIns="91425" bIns="45700" anchor="ctr" anchorCtr="0">
            <a:noAutofit/>
          </a:bodyPr>
          <a:lstStyle/>
          <a:p>
            <a:pPr marL="0" lvl="0" indent="0" algn="l" rtl="0">
              <a:lnSpc>
                <a:spcPct val="100000"/>
              </a:lnSpc>
              <a:spcBef>
                <a:spcPts val="0"/>
              </a:spcBef>
              <a:spcAft>
                <a:spcPts val="0"/>
              </a:spcAft>
              <a:buSzPts val="1400"/>
              <a:buNone/>
            </a:pPr>
            <a:r>
              <a:rPr lang="en-US" sz="4400">
                <a:solidFill>
                  <a:srgbClr val="D1D5DB"/>
                </a:solidFill>
                <a:latin typeface="Arial"/>
                <a:ea typeface="Arial"/>
                <a:cs typeface="Arial"/>
                <a:sym typeface="Arial"/>
              </a:rPr>
              <a:t>Reentrancy</a:t>
            </a:r>
            <a:endParaRPr sz="4400">
              <a:latin typeface="Arial"/>
              <a:ea typeface="Arial"/>
              <a:cs typeface="Arial"/>
              <a:sym typeface="Arial"/>
            </a:endParaRPr>
          </a:p>
        </p:txBody>
      </p:sp>
      <p:sp>
        <p:nvSpPr>
          <p:cNvPr id="595" name="Google Shape;595;p63"/>
          <p:cNvSpPr txBox="1"/>
          <p:nvPr/>
        </p:nvSpPr>
        <p:spPr>
          <a:xfrm>
            <a:off x="351700" y="1401475"/>
            <a:ext cx="8595000" cy="1913100"/>
          </a:xfrm>
          <a:prstGeom prst="rect">
            <a:avLst/>
          </a:prstGeom>
          <a:noFill/>
          <a:ln>
            <a:noFill/>
          </a:ln>
        </p:spPr>
        <p:txBody>
          <a:bodyPr spcFirstLastPara="1" wrap="square" lIns="0" tIns="37450" rIns="0" bIns="0" anchor="t" anchorCtr="0">
            <a:spAutoFit/>
          </a:bodyPr>
          <a:lstStyle/>
          <a:p>
            <a:pPr marL="507365" marR="0" lvl="0" indent="-457200" algn="l" rtl="0">
              <a:lnSpc>
                <a:spcPct val="100000"/>
              </a:lnSpc>
              <a:spcBef>
                <a:spcPts val="0"/>
              </a:spcBef>
              <a:spcAft>
                <a:spcPts val="0"/>
              </a:spcAft>
              <a:buClr>
                <a:srgbClr val="3333B2"/>
              </a:buClr>
              <a:buSzPts val="1600"/>
              <a:buFont typeface="Lucida Sans"/>
              <a:buChar char="▶"/>
            </a:pPr>
            <a:r>
              <a:rPr lang="en-US" sz="2800" dirty="0">
                <a:solidFill>
                  <a:schemeClr val="dk1"/>
                </a:solidFill>
              </a:rPr>
              <a:t>Atomicity of transactions</a:t>
            </a:r>
            <a:br>
              <a:rPr lang="en-US" sz="2800" b="0" i="0" u="none" strike="noStrike" cap="none" dirty="0">
                <a:solidFill>
                  <a:schemeClr val="dk1"/>
                </a:solidFill>
                <a:latin typeface="Arial"/>
                <a:ea typeface="Arial"/>
                <a:cs typeface="Arial"/>
                <a:sym typeface="Arial"/>
              </a:rPr>
            </a:br>
            <a:endParaRPr sz="400" b="0" i="0" u="none" strike="noStrike" cap="none" dirty="0">
              <a:solidFill>
                <a:schemeClr val="dk1"/>
              </a:solidFill>
              <a:latin typeface="Arial"/>
              <a:ea typeface="Arial"/>
              <a:cs typeface="Arial"/>
              <a:sym typeface="Arial"/>
            </a:endParaRPr>
          </a:p>
          <a:p>
            <a:pPr marL="914400" marR="0" lvl="1" indent="-286655" algn="l" rtl="0">
              <a:lnSpc>
                <a:spcPct val="100000"/>
              </a:lnSpc>
              <a:spcBef>
                <a:spcPts val="0"/>
              </a:spcBef>
              <a:spcAft>
                <a:spcPts val="0"/>
              </a:spcAft>
              <a:buClr>
                <a:srgbClr val="3333B2"/>
              </a:buClr>
              <a:buSzPts val="914"/>
              <a:buFont typeface="Lucida Sans"/>
              <a:buChar char="▶"/>
            </a:pPr>
            <a:r>
              <a:rPr lang="en-US" sz="1600" dirty="0">
                <a:solidFill>
                  <a:schemeClr val="dk1"/>
                </a:solidFill>
              </a:rPr>
              <a:t>It might seem that a non-recursive function cannot be re-entered before termination</a:t>
            </a:r>
            <a:endParaRPr sz="1600" b="0" i="0" u="none" strike="noStrike" cap="none" dirty="0">
              <a:solidFill>
                <a:schemeClr val="dk1"/>
              </a:solidFill>
              <a:latin typeface="Arial"/>
              <a:ea typeface="Arial"/>
              <a:cs typeface="Arial"/>
              <a:sym typeface="Arial"/>
            </a:endParaRPr>
          </a:p>
          <a:p>
            <a:pPr marL="914400" marR="0" lvl="1" indent="-285750" algn="l" rtl="0">
              <a:lnSpc>
                <a:spcPct val="100000"/>
              </a:lnSpc>
              <a:spcBef>
                <a:spcPts val="295"/>
              </a:spcBef>
              <a:spcAft>
                <a:spcPts val="0"/>
              </a:spcAft>
              <a:buClr>
                <a:schemeClr val="dk2"/>
              </a:buClr>
              <a:buSzPts val="900"/>
              <a:buFont typeface="Arial"/>
              <a:buChar char="▶"/>
            </a:pPr>
            <a:r>
              <a:rPr lang="en-US" sz="1600" b="0" i="0" u="none" strike="noStrike" cap="none" dirty="0">
                <a:solidFill>
                  <a:schemeClr val="dk1"/>
                </a:solidFill>
                <a:latin typeface="Arial"/>
                <a:ea typeface="Arial"/>
                <a:cs typeface="Arial"/>
                <a:sym typeface="Arial"/>
              </a:rPr>
              <a:t>However, </a:t>
            </a:r>
            <a:r>
              <a:rPr lang="en-US" sz="1600" dirty="0">
                <a:solidFill>
                  <a:schemeClr val="dk1"/>
                </a:solidFill>
              </a:rPr>
              <a:t>an </a:t>
            </a:r>
            <a:r>
              <a:rPr lang="en-US" sz="1600" b="0" i="0" u="none" strike="noStrike" cap="none" dirty="0">
                <a:solidFill>
                  <a:schemeClr val="dk1"/>
                </a:solidFill>
                <a:latin typeface="Arial"/>
                <a:ea typeface="Arial"/>
                <a:cs typeface="Arial"/>
                <a:sym typeface="Arial"/>
              </a:rPr>
              <a:t>attacker can re-enter the caller function with the fallback.</a:t>
            </a:r>
            <a:endParaRPr sz="1600" b="0" i="0" u="none" strike="noStrike" cap="none" dirty="0">
              <a:solidFill>
                <a:schemeClr val="dk1"/>
              </a:solidFill>
              <a:latin typeface="Arial"/>
              <a:ea typeface="Arial"/>
              <a:cs typeface="Arial"/>
              <a:sym typeface="Arial"/>
            </a:endParaRPr>
          </a:p>
          <a:p>
            <a:pPr marL="914400" marR="0" lvl="1" indent="-285750" algn="l" rtl="0">
              <a:lnSpc>
                <a:spcPct val="100000"/>
              </a:lnSpc>
              <a:spcBef>
                <a:spcPts val="295"/>
              </a:spcBef>
              <a:spcAft>
                <a:spcPts val="0"/>
              </a:spcAft>
              <a:buClr>
                <a:schemeClr val="dk2"/>
              </a:buClr>
              <a:buSzPts val="900"/>
              <a:buFont typeface="Arial"/>
              <a:buChar char="▶"/>
            </a:pPr>
            <a:r>
              <a:rPr lang="en-US" sz="1600" b="0" i="0" u="none" strike="noStrike" cap="none" dirty="0">
                <a:solidFill>
                  <a:schemeClr val="dk1"/>
                </a:solidFill>
                <a:latin typeface="Arial"/>
                <a:ea typeface="Arial"/>
                <a:cs typeface="Arial"/>
                <a:sym typeface="Arial"/>
              </a:rPr>
              <a:t>This may result in unexpected behaviors, and possibly also in loops of invocations</a:t>
            </a:r>
            <a:r>
              <a:rPr lang="en-US" sz="1600" dirty="0">
                <a:solidFill>
                  <a:schemeClr val="dk1"/>
                </a:solidFill>
              </a:rPr>
              <a:t>.</a:t>
            </a:r>
            <a:endParaRPr sz="1600" b="0" i="0" u="none" strike="noStrike" cap="none" dirty="0">
              <a:solidFill>
                <a:schemeClr val="dk1"/>
              </a:solidFill>
              <a:latin typeface="Arial"/>
              <a:ea typeface="Arial"/>
              <a:cs typeface="Arial"/>
              <a:sym typeface="Arial"/>
            </a:endParaRPr>
          </a:p>
          <a:p>
            <a:pPr marL="914400" marR="0" lvl="0" indent="0" algn="l" rtl="0">
              <a:lnSpc>
                <a:spcPct val="100000"/>
              </a:lnSpc>
              <a:spcBef>
                <a:spcPts val="295"/>
              </a:spcBef>
              <a:spcAft>
                <a:spcPts val="0"/>
              </a:spcAft>
              <a:buClr>
                <a:srgbClr val="000000"/>
              </a:buClr>
              <a:buSzPts val="1600"/>
              <a:buFont typeface="Arial"/>
              <a:buNone/>
            </a:pPr>
            <a:r>
              <a:rPr lang="en-US" sz="1600" b="0" i="0" u="none" strike="noStrike" cap="none" dirty="0">
                <a:solidFill>
                  <a:schemeClr val="dk1"/>
                </a:solidFill>
                <a:latin typeface="Arial"/>
                <a:ea typeface="Arial"/>
                <a:cs typeface="Arial"/>
                <a:sym typeface="Arial"/>
              </a:rPr>
              <a:t>						</a:t>
            </a:r>
            <a:endParaRPr sz="1600" b="0" i="0" u="none" strike="noStrike" cap="none" dirty="0">
              <a:solidFill>
                <a:schemeClr val="dk1"/>
              </a:solidFill>
              <a:latin typeface="Arial"/>
              <a:ea typeface="Arial"/>
              <a:cs typeface="Arial"/>
              <a:sym typeface="Arial"/>
            </a:endParaRPr>
          </a:p>
          <a:p>
            <a:pPr marL="793115" marR="0" lvl="1" indent="-227693" algn="l" rtl="0">
              <a:lnSpc>
                <a:spcPct val="100000"/>
              </a:lnSpc>
              <a:spcBef>
                <a:spcPts val="295"/>
              </a:spcBef>
              <a:spcAft>
                <a:spcPts val="0"/>
              </a:spcAft>
              <a:buClr>
                <a:srgbClr val="3333B2"/>
              </a:buClr>
              <a:buSzPts val="914"/>
              <a:buFont typeface="Lucida Sans"/>
              <a:buNone/>
            </a:pPr>
            <a:endParaRPr sz="1600" b="0" i="0" u="none" strike="noStrike" cap="none" dirty="0">
              <a:solidFill>
                <a:schemeClr val="dk1"/>
              </a:solidFill>
              <a:latin typeface="Arial"/>
              <a:ea typeface="Arial"/>
              <a:cs typeface="Arial"/>
              <a:sym typeface="Arial"/>
            </a:endParaRPr>
          </a:p>
        </p:txBody>
      </p:sp>
      <p:pic>
        <p:nvPicPr>
          <p:cNvPr id="597" name="Google Shape;597;p63"/>
          <p:cNvPicPr preferRelativeResize="0"/>
          <p:nvPr/>
        </p:nvPicPr>
        <p:blipFill rotWithShape="1">
          <a:blip r:embed="rId3">
            <a:alphaModFix/>
          </a:blip>
          <a:srcRect/>
          <a:stretch/>
        </p:blipFill>
        <p:spPr>
          <a:xfrm>
            <a:off x="1256675" y="3230850"/>
            <a:ext cx="5927151" cy="1256450"/>
          </a:xfrm>
          <a:prstGeom prst="rect">
            <a:avLst/>
          </a:prstGeom>
          <a:noFill/>
          <a:ln>
            <a:noFill/>
          </a:ln>
        </p:spPr>
      </p:pic>
      <p:sp>
        <p:nvSpPr>
          <p:cNvPr id="598" name="Google Shape;598;p63"/>
          <p:cNvSpPr txBox="1"/>
          <p:nvPr/>
        </p:nvSpPr>
        <p:spPr>
          <a:xfrm>
            <a:off x="1144825" y="3193506"/>
            <a:ext cx="6198295" cy="1462255"/>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endParaRPr dirty="0">
              <a:latin typeface="Times New Roman"/>
              <a:ea typeface="Times New Roman"/>
              <a:cs typeface="Times New Roman"/>
              <a:sym typeface="Times New Roman"/>
            </a:endParaRPr>
          </a:p>
        </p:txBody>
      </p:sp>
      <p:sp>
        <p:nvSpPr>
          <p:cNvPr id="2" name="Google Shape;584;p62">
            <a:extLst>
              <a:ext uri="{FF2B5EF4-FFF2-40B4-BE49-F238E27FC236}">
                <a16:creationId xmlns:a16="http://schemas.microsoft.com/office/drawing/2014/main" id="{CFA79755-45BA-AA00-AE38-CD46BF55B258}"/>
              </a:ext>
            </a:extLst>
          </p:cNvPr>
          <p:cNvSpPr/>
          <p:nvPr/>
        </p:nvSpPr>
        <p:spPr>
          <a:xfrm>
            <a:off x="1256675" y="3053374"/>
            <a:ext cx="6198295" cy="1511645"/>
          </a:xfrm>
          <a:prstGeom prst="rect">
            <a:avLst/>
          </a:prstGeom>
          <a:noFill/>
          <a:ln w="9525" cap="flat" cmpd="sng">
            <a:solidFill>
              <a:srgbClr val="4A7DBA"/>
            </a:solidFill>
            <a:prstDash val="solid"/>
            <a:round/>
            <a:headEnd type="none" w="sm" len="sm"/>
            <a:tailEnd type="none" w="sm" len="sm"/>
          </a:ln>
          <a:effectLst>
            <a:outerShdw blurRad="40000" dist="23000" dir="5400000" rotWithShape="0">
              <a:srgbClr val="000000">
                <a:alpha val="34509"/>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ial"/>
              <a:ea typeface="Arial"/>
              <a:cs typeface="Arial"/>
              <a:sym typeface="Arial"/>
            </a:endParaRPr>
          </a:p>
        </p:txBody>
      </p:sp>
      <mc:AlternateContent xmlns:mc="http://schemas.openxmlformats.org/markup-compatibility/2006" xmlns:a14="http://schemas.microsoft.com/office/drawing/2010/main">
        <mc:Choice Requires="a14">
          <p:sp>
            <p:nvSpPr>
              <p:cNvPr id="4" name="TextBox 3">
                <a:extLst>
                  <a:ext uri="{FF2B5EF4-FFF2-40B4-BE49-F238E27FC236}">
                    <a16:creationId xmlns:a16="http://schemas.microsoft.com/office/drawing/2014/main" id="{D5339AFD-E716-78FC-DF40-72B0AC08FCE1}"/>
                  </a:ext>
                </a:extLst>
              </p:cNvPr>
              <p:cNvSpPr txBox="1"/>
              <p:nvPr/>
            </p:nvSpPr>
            <p:spPr>
              <a:xfrm>
                <a:off x="351700" y="4705151"/>
                <a:ext cx="6378115" cy="307777"/>
              </a:xfrm>
              <a:prstGeom prst="rect">
                <a:avLst/>
              </a:prstGeom>
              <a:noFill/>
            </p:spPr>
            <p:txBody>
              <a:bodyPr wrap="square">
                <a:spAutoFit/>
              </a:bodyPr>
              <a:lstStyle/>
              <a:p>
                <a:pPr marL="793115" marR="0" lvl="1" indent="-285749" algn="l" rtl="0">
                  <a:lnSpc>
                    <a:spcPct val="100000"/>
                  </a:lnSpc>
                  <a:spcBef>
                    <a:spcPts val="295"/>
                  </a:spcBef>
                  <a:spcAft>
                    <a:spcPts val="0"/>
                  </a:spcAft>
                  <a:buClr>
                    <a:srgbClr val="3333B2"/>
                  </a:buClr>
                  <a:buSzPts val="914"/>
                  <a:buFont typeface="Lucida Sans"/>
                  <a:buChar char="▶"/>
                </a:pPr>
                <a:r>
                  <a:rPr lang="en-US" sz="1400" b="0" i="0" u="none" strike="noStrike" cap="none" dirty="0">
                    <a:solidFill>
                      <a:schemeClr val="dk1"/>
                    </a:solidFill>
                    <a:latin typeface="Arial"/>
                    <a:ea typeface="Arial"/>
                    <a:cs typeface="Arial"/>
                    <a:sym typeface="Arial"/>
                  </a:rPr>
                  <a:t>The function ‘ping’ meant to send exactly 2</a:t>
                </a:r>
                <a14:m>
                  <m:oMath xmlns:m="http://schemas.openxmlformats.org/officeDocument/2006/math">
                    <m:r>
                      <a:rPr lang="en-US" sz="1400" b="0" i="1" u="none" strike="noStrike" cap="none" smtClean="0">
                        <a:solidFill>
                          <a:schemeClr val="dk1"/>
                        </a:solidFill>
                        <a:latin typeface="Cambria Math" panose="02040503050406030204" pitchFamily="18" charset="0"/>
                        <a:ea typeface="Arial"/>
                        <a:cs typeface="Arial"/>
                        <a:sym typeface="Arial"/>
                      </a:rPr>
                      <m:t>𝑤𝑒𝑖</m:t>
                    </m:r>
                  </m:oMath>
                </a14:m>
                <a:r>
                  <a:rPr lang="en-US" sz="1400" b="0" i="0" u="none" strike="noStrike" cap="none" dirty="0">
                    <a:solidFill>
                      <a:schemeClr val="dk1"/>
                    </a:solidFill>
                    <a:latin typeface="Arial"/>
                    <a:ea typeface="Arial"/>
                    <a:cs typeface="Arial"/>
                    <a:sym typeface="Arial"/>
                  </a:rPr>
                  <a:t> to some address </a:t>
                </a:r>
                <a:r>
                  <a:rPr lang="en-US" dirty="0">
                    <a:solidFill>
                      <a:schemeClr val="dk1"/>
                    </a:solidFill>
                  </a:rPr>
                  <a:t>‘c’</a:t>
                </a:r>
                <a:endParaRPr lang="en-US" sz="1400" b="0" i="0" u="none" strike="noStrike" cap="none" dirty="0">
                  <a:solidFill>
                    <a:schemeClr val="dk1"/>
                  </a:solidFill>
                  <a:latin typeface="Arial"/>
                  <a:ea typeface="Arial"/>
                  <a:cs typeface="Arial"/>
                  <a:sym typeface="Arial"/>
                </a:endParaRPr>
              </a:p>
            </p:txBody>
          </p:sp>
        </mc:Choice>
        <mc:Fallback xmlns="">
          <p:sp>
            <p:nvSpPr>
              <p:cNvPr id="4" name="TextBox 3">
                <a:extLst>
                  <a:ext uri="{FF2B5EF4-FFF2-40B4-BE49-F238E27FC236}">
                    <a16:creationId xmlns:a16="http://schemas.microsoft.com/office/drawing/2014/main" id="{D5339AFD-E716-78FC-DF40-72B0AC08FCE1}"/>
                  </a:ext>
                </a:extLst>
              </p:cNvPr>
              <p:cNvSpPr txBox="1">
                <a:spLocks noRot="1" noChangeAspect="1" noMove="1" noResize="1" noEditPoints="1" noAdjustHandles="1" noChangeArrowheads="1" noChangeShapeType="1" noTextEdit="1"/>
              </p:cNvSpPr>
              <p:nvPr/>
            </p:nvSpPr>
            <p:spPr>
              <a:xfrm>
                <a:off x="351700" y="4705151"/>
                <a:ext cx="6378115" cy="307777"/>
              </a:xfrm>
              <a:prstGeom prst="rect">
                <a:avLst/>
              </a:prstGeom>
              <a:blipFill>
                <a:blip r:embed="rId4"/>
                <a:stretch>
                  <a:fillRect t="-12000" b="-52000"/>
                </a:stretch>
              </a:blipFill>
            </p:spPr>
            <p:txBody>
              <a:bodyPr/>
              <a:lstStyle/>
              <a:p>
                <a:r>
                  <a:rPr lang="en-IL">
                    <a:noFill/>
                  </a:rPr>
                  <a:t> </a:t>
                </a:r>
              </a:p>
            </p:txBody>
          </p:sp>
        </mc:Fallback>
      </mc:AlternateContent>
      <p:sp>
        <p:nvSpPr>
          <p:cNvPr id="8" name="Google Shape;134;p24">
            <a:extLst>
              <a:ext uri="{FF2B5EF4-FFF2-40B4-BE49-F238E27FC236}">
                <a16:creationId xmlns:a16="http://schemas.microsoft.com/office/drawing/2014/main" id="{58BA4386-27B3-676A-6875-30F6A04D86A1}"/>
              </a:ext>
            </a:extLst>
          </p:cNvPr>
          <p:cNvSpPr txBox="1">
            <a:spLocks/>
          </p:cNvSpPr>
          <p:nvPr/>
        </p:nvSpPr>
        <p:spPr>
          <a:xfrm>
            <a:off x="0" y="0"/>
            <a:ext cx="9144000" cy="1093727"/>
          </a:xfrm>
          <a:prstGeom prst="rect">
            <a:avLst/>
          </a:prstGeom>
          <a:solidFill>
            <a:srgbClr val="A22E2E"/>
          </a:solidFill>
          <a:ln>
            <a:noFill/>
          </a:ln>
        </p:spPr>
        <p:txBody>
          <a:bodyPr spcFirstLastPara="1" vert="horz" wrap="square" lIns="91425" tIns="45700" rIns="91425" bIns="45700" rtlCol="0" anchor="ctr" anchorCtr="0">
            <a:noAutofit/>
          </a:bodyPr>
          <a:lstStyle>
            <a:lvl1pPr lvl="0" algn="l" defTabSz="685800" rtl="0" eaLnBrk="1" latinLnBrk="0" hangingPunct="1">
              <a:lnSpc>
                <a:spcPct val="100000"/>
              </a:lnSpc>
              <a:spcBef>
                <a:spcPts val="0"/>
              </a:spcBef>
              <a:spcAft>
                <a:spcPts val="0"/>
              </a:spcAft>
              <a:buSzPts val="1400"/>
              <a:buNone/>
              <a:defRPr sz="3300" kern="1200">
                <a:solidFill>
                  <a:schemeClr val="tx1"/>
                </a:solidFill>
                <a:latin typeface="+mj-lt"/>
                <a:ea typeface="+mj-ea"/>
                <a:cs typeface="+mj-cs"/>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r>
              <a:rPr lang="en-US" sz="4400" dirty="0">
                <a:solidFill>
                  <a:srgbClr val="D1D5DB"/>
                </a:solidFill>
                <a:latin typeface="Arial"/>
                <a:ea typeface="Arial"/>
                <a:cs typeface="Arial"/>
                <a:sym typeface="Arial"/>
              </a:rPr>
              <a:t>  Reentrancy</a:t>
            </a:r>
            <a:endParaRPr lang="en-US" sz="4400" dirty="0">
              <a:latin typeface="Arial"/>
              <a:ea typeface="Arial"/>
              <a:cs typeface="Arial"/>
              <a:sym typeface="Arial"/>
            </a:endParaRPr>
          </a:p>
        </p:txBody>
      </p:sp>
      <p:sp>
        <p:nvSpPr>
          <p:cNvPr id="3" name="Google Shape;444;p54">
            <a:extLst>
              <a:ext uri="{FF2B5EF4-FFF2-40B4-BE49-F238E27FC236}">
                <a16:creationId xmlns:a16="http://schemas.microsoft.com/office/drawing/2014/main" id="{793D1298-1F17-5488-E324-A75482361C4F}"/>
              </a:ext>
            </a:extLst>
          </p:cNvPr>
          <p:cNvSpPr txBox="1"/>
          <p:nvPr/>
        </p:nvSpPr>
        <p:spPr>
          <a:xfrm>
            <a:off x="1373344" y="5220283"/>
            <a:ext cx="3706464" cy="307736"/>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en-US" sz="1400" b="0" i="0" u="none" strike="noStrike" cap="none" dirty="0">
                <a:solidFill>
                  <a:srgbClr val="000000"/>
                </a:solidFill>
                <a:latin typeface="Arial"/>
                <a:ea typeface="Arial"/>
                <a:cs typeface="Arial"/>
                <a:sym typeface="Arial"/>
              </a:rPr>
              <a:t>Hints: What is the vulnerability here?</a:t>
            </a:r>
            <a:endParaRPr dirty="0"/>
          </a:p>
        </p:txBody>
      </p:sp>
      <p:sp>
        <p:nvSpPr>
          <p:cNvPr id="5" name="Google Shape;445;p54">
            <a:extLst>
              <a:ext uri="{FF2B5EF4-FFF2-40B4-BE49-F238E27FC236}">
                <a16:creationId xmlns:a16="http://schemas.microsoft.com/office/drawing/2014/main" id="{E2045961-6A3C-39E2-31B3-A9715FC33D8C}"/>
              </a:ext>
            </a:extLst>
          </p:cNvPr>
          <p:cNvSpPr/>
          <p:nvPr/>
        </p:nvSpPr>
        <p:spPr>
          <a:xfrm>
            <a:off x="1373344" y="5194795"/>
            <a:ext cx="3612766" cy="343294"/>
          </a:xfrm>
          <a:prstGeom prst="rect">
            <a:avLst/>
          </a:prstGeom>
          <a:noFill/>
          <a:ln w="9525" cap="flat" cmpd="sng">
            <a:solidFill>
              <a:srgbClr val="4A7DBA"/>
            </a:solidFill>
            <a:prstDash val="solid"/>
            <a:round/>
            <a:headEnd type="none" w="sm" len="sm"/>
            <a:tailEnd type="none" w="sm" len="sm"/>
          </a:ln>
          <a:effectLst>
            <a:outerShdw blurRad="40000" dist="23000" dir="5400000" rotWithShape="0">
              <a:srgbClr val="000000">
                <a:alpha val="34509"/>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ial"/>
              <a:ea typeface="Arial"/>
              <a:cs typeface="Arial"/>
              <a:sym typeface="Arial"/>
            </a:endParaRPr>
          </a:p>
        </p:txBody>
      </p:sp>
      <p:pic>
        <p:nvPicPr>
          <p:cNvPr id="7" name="Google Shape;446;p54">
            <a:extLst>
              <a:ext uri="{FF2B5EF4-FFF2-40B4-BE49-F238E27FC236}">
                <a16:creationId xmlns:a16="http://schemas.microsoft.com/office/drawing/2014/main" id="{0B8DB287-325E-FCE2-33DF-181AD13D11D7}"/>
              </a:ext>
            </a:extLst>
          </p:cNvPr>
          <p:cNvPicPr preferRelativeResize="0"/>
          <p:nvPr/>
        </p:nvPicPr>
        <p:blipFill rotWithShape="1">
          <a:blip r:embed="rId5">
            <a:alphaModFix/>
          </a:blip>
          <a:srcRect/>
          <a:stretch/>
        </p:blipFill>
        <p:spPr>
          <a:xfrm>
            <a:off x="975265" y="5194795"/>
            <a:ext cx="333126" cy="358751"/>
          </a:xfrm>
          <a:prstGeom prst="rect">
            <a:avLst/>
          </a:prstGeom>
          <a:noFill/>
          <a:ln>
            <a:noFill/>
          </a:ln>
        </p:spPr>
      </p:pic>
    </p:spTree>
    <p:extLst>
      <p:ext uri="{BB962C8B-B14F-4D97-AF65-F5344CB8AC3E}">
        <p14:creationId xmlns:p14="http://schemas.microsoft.com/office/powerpoint/2010/main" val="315504849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Shape 593"/>
        <p:cNvGrpSpPr/>
        <p:nvPr/>
      </p:nvGrpSpPr>
      <p:grpSpPr>
        <a:xfrm>
          <a:off x="0" y="0"/>
          <a:ext cx="0" cy="0"/>
          <a:chOff x="0" y="0"/>
          <a:chExt cx="0" cy="0"/>
        </a:xfrm>
      </p:grpSpPr>
      <p:sp>
        <p:nvSpPr>
          <p:cNvPr id="594" name="Google Shape;594;p63"/>
          <p:cNvSpPr txBox="1">
            <a:spLocks noGrp="1"/>
          </p:cNvSpPr>
          <p:nvPr>
            <p:ph type="title"/>
          </p:nvPr>
        </p:nvSpPr>
        <p:spPr>
          <a:xfrm>
            <a:off x="9" y="-84653"/>
            <a:ext cx="8440500" cy="1088700"/>
          </a:xfrm>
          <a:prstGeom prst="rect">
            <a:avLst/>
          </a:prstGeom>
          <a:noFill/>
          <a:ln>
            <a:noFill/>
          </a:ln>
        </p:spPr>
        <p:txBody>
          <a:bodyPr spcFirstLastPara="1" wrap="square" lIns="91425" tIns="45700" rIns="91425" bIns="45700" anchor="ctr" anchorCtr="0">
            <a:noAutofit/>
          </a:bodyPr>
          <a:lstStyle/>
          <a:p>
            <a:pPr marL="0" lvl="0" indent="0" algn="l" rtl="0">
              <a:lnSpc>
                <a:spcPct val="100000"/>
              </a:lnSpc>
              <a:spcBef>
                <a:spcPts val="0"/>
              </a:spcBef>
              <a:spcAft>
                <a:spcPts val="0"/>
              </a:spcAft>
              <a:buSzPts val="1400"/>
              <a:buNone/>
            </a:pPr>
            <a:r>
              <a:rPr lang="en-US" sz="4400">
                <a:solidFill>
                  <a:srgbClr val="D1D5DB"/>
                </a:solidFill>
                <a:latin typeface="Arial"/>
                <a:ea typeface="Arial"/>
                <a:cs typeface="Arial"/>
                <a:sym typeface="Arial"/>
              </a:rPr>
              <a:t>Reentrancy</a:t>
            </a:r>
            <a:endParaRPr sz="4400">
              <a:latin typeface="Arial"/>
              <a:ea typeface="Arial"/>
              <a:cs typeface="Arial"/>
              <a:sym typeface="Arial"/>
            </a:endParaRPr>
          </a:p>
        </p:txBody>
      </p:sp>
      <p:pic>
        <p:nvPicPr>
          <p:cNvPr id="597" name="Google Shape;597;p63"/>
          <p:cNvPicPr preferRelativeResize="0"/>
          <p:nvPr/>
        </p:nvPicPr>
        <p:blipFill rotWithShape="1">
          <a:blip r:embed="rId3">
            <a:alphaModFix/>
          </a:blip>
          <a:srcRect/>
          <a:stretch/>
        </p:blipFill>
        <p:spPr>
          <a:xfrm>
            <a:off x="1256683" y="1469464"/>
            <a:ext cx="5927151" cy="1256450"/>
          </a:xfrm>
          <a:prstGeom prst="rect">
            <a:avLst/>
          </a:prstGeom>
          <a:noFill/>
          <a:ln>
            <a:noFill/>
          </a:ln>
        </p:spPr>
      </p:pic>
      <p:grpSp>
        <p:nvGrpSpPr>
          <p:cNvPr id="5" name="Group 4">
            <a:extLst>
              <a:ext uri="{FF2B5EF4-FFF2-40B4-BE49-F238E27FC236}">
                <a16:creationId xmlns:a16="http://schemas.microsoft.com/office/drawing/2014/main" id="{549220C9-5830-0F53-08C7-BEEFB29FE052}"/>
              </a:ext>
            </a:extLst>
          </p:cNvPr>
          <p:cNvGrpSpPr/>
          <p:nvPr/>
        </p:nvGrpSpPr>
        <p:grpSpPr>
          <a:xfrm>
            <a:off x="1065177" y="1329332"/>
            <a:ext cx="6310145" cy="1602387"/>
            <a:chOff x="1144825" y="3053374"/>
            <a:chExt cx="6310145" cy="1602387"/>
          </a:xfrm>
        </p:grpSpPr>
        <p:sp>
          <p:nvSpPr>
            <p:cNvPr id="598" name="Google Shape;598;p63"/>
            <p:cNvSpPr txBox="1"/>
            <p:nvPr/>
          </p:nvSpPr>
          <p:spPr>
            <a:xfrm>
              <a:off x="1144825" y="3193506"/>
              <a:ext cx="6198295" cy="1462255"/>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endParaRPr>
                <a:latin typeface="Times New Roman"/>
                <a:ea typeface="Times New Roman"/>
                <a:cs typeface="Times New Roman"/>
                <a:sym typeface="Times New Roman"/>
              </a:endParaRPr>
            </a:p>
          </p:txBody>
        </p:sp>
        <p:sp>
          <p:nvSpPr>
            <p:cNvPr id="2" name="Google Shape;584;p62">
              <a:extLst>
                <a:ext uri="{FF2B5EF4-FFF2-40B4-BE49-F238E27FC236}">
                  <a16:creationId xmlns:a16="http://schemas.microsoft.com/office/drawing/2014/main" id="{CFA79755-45BA-AA00-AE38-CD46BF55B258}"/>
                </a:ext>
              </a:extLst>
            </p:cNvPr>
            <p:cNvSpPr/>
            <p:nvPr/>
          </p:nvSpPr>
          <p:spPr>
            <a:xfrm>
              <a:off x="1256675" y="3053374"/>
              <a:ext cx="6198295" cy="1511645"/>
            </a:xfrm>
            <a:prstGeom prst="rect">
              <a:avLst/>
            </a:prstGeom>
            <a:noFill/>
            <a:ln w="9525" cap="flat" cmpd="sng">
              <a:solidFill>
                <a:srgbClr val="4A7DBA"/>
              </a:solidFill>
              <a:prstDash val="solid"/>
              <a:round/>
              <a:headEnd type="none" w="sm" len="sm"/>
              <a:tailEnd type="none" w="sm" len="sm"/>
            </a:ln>
            <a:effectLst>
              <a:outerShdw blurRad="40000" dist="23000" dir="5400000" rotWithShape="0">
                <a:srgbClr val="000000">
                  <a:alpha val="34509"/>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dirty="0">
                <a:solidFill>
                  <a:schemeClr val="lt1"/>
                </a:solidFill>
                <a:latin typeface="Arial"/>
                <a:ea typeface="Arial"/>
                <a:cs typeface="Arial"/>
                <a:sym typeface="Arial"/>
              </a:endParaRPr>
            </a:p>
          </p:txBody>
        </p:sp>
      </p:grpSp>
      <p:sp>
        <p:nvSpPr>
          <p:cNvPr id="4" name="TextBox 3">
            <a:extLst>
              <a:ext uri="{FF2B5EF4-FFF2-40B4-BE49-F238E27FC236}">
                <a16:creationId xmlns:a16="http://schemas.microsoft.com/office/drawing/2014/main" id="{D5339AFD-E716-78FC-DF40-72B0AC08FCE1}"/>
              </a:ext>
            </a:extLst>
          </p:cNvPr>
          <p:cNvSpPr txBox="1"/>
          <p:nvPr/>
        </p:nvSpPr>
        <p:spPr>
          <a:xfrm>
            <a:off x="975266" y="3067187"/>
            <a:ext cx="6378115" cy="369332"/>
          </a:xfrm>
          <a:prstGeom prst="rect">
            <a:avLst/>
          </a:prstGeom>
          <a:noFill/>
        </p:spPr>
        <p:txBody>
          <a:bodyPr wrap="square">
            <a:spAutoFit/>
          </a:bodyPr>
          <a:lstStyle/>
          <a:p>
            <a:pPr marL="793115" marR="0" lvl="1" indent="-285749" algn="l" rtl="0">
              <a:lnSpc>
                <a:spcPct val="100000"/>
              </a:lnSpc>
              <a:spcBef>
                <a:spcPts val="295"/>
              </a:spcBef>
              <a:spcAft>
                <a:spcPts val="0"/>
              </a:spcAft>
              <a:buClr>
                <a:srgbClr val="3333B2"/>
              </a:buClr>
              <a:buSzPts val="914"/>
              <a:buFont typeface="Lucida Sans"/>
              <a:buChar char="▶"/>
            </a:pPr>
            <a:r>
              <a:rPr lang="en-US" sz="1400" b="0" i="0" u="none" strike="noStrike" cap="none" dirty="0">
                <a:solidFill>
                  <a:schemeClr val="dk1"/>
                </a:solidFill>
                <a:latin typeface="Arial"/>
                <a:ea typeface="Arial"/>
                <a:cs typeface="Arial"/>
                <a:sym typeface="Arial"/>
              </a:rPr>
              <a:t>Assume that ‘ping’ </a:t>
            </a:r>
            <a:r>
              <a:rPr lang="en-US" sz="1400" dirty="0">
                <a:solidFill>
                  <a:schemeClr val="dk1"/>
                </a:solidFill>
                <a:latin typeface="Arial"/>
                <a:cs typeface="Arial"/>
              </a:rPr>
              <a:t>is invoked with ‘</a:t>
            </a:r>
            <a:r>
              <a:rPr lang="en-US" sz="1400" dirty="0" err="1">
                <a:solidFill>
                  <a:schemeClr val="dk1"/>
                </a:solidFill>
                <a:latin typeface="Arial"/>
                <a:cs typeface="Arial"/>
              </a:rPr>
              <a:t>Mallory’’s</a:t>
            </a:r>
            <a:r>
              <a:rPr lang="en-US" sz="1400" dirty="0">
                <a:solidFill>
                  <a:schemeClr val="dk1"/>
                </a:solidFill>
                <a:latin typeface="Arial"/>
                <a:cs typeface="Arial"/>
              </a:rPr>
              <a:t> address</a:t>
            </a:r>
            <a:r>
              <a:rPr lang="en-US" dirty="0">
                <a:solidFill>
                  <a:schemeClr val="dk1"/>
                </a:solidFill>
              </a:rPr>
              <a:t>. </a:t>
            </a:r>
            <a:endParaRPr lang="en-US" sz="1400" b="0" i="0" u="none" strike="noStrike" cap="none" dirty="0">
              <a:solidFill>
                <a:schemeClr val="dk1"/>
              </a:solidFill>
              <a:latin typeface="Arial"/>
              <a:ea typeface="Arial"/>
              <a:cs typeface="Arial"/>
              <a:sym typeface="Arial"/>
            </a:endParaRPr>
          </a:p>
        </p:txBody>
      </p:sp>
      <mc:AlternateContent xmlns:mc="http://schemas.openxmlformats.org/markup-compatibility/2006" xmlns:a14="http://schemas.microsoft.com/office/drawing/2010/main">
        <mc:Choice Requires="a14">
          <p:sp>
            <p:nvSpPr>
              <p:cNvPr id="6" name="TextBox 5">
                <a:extLst>
                  <a:ext uri="{FF2B5EF4-FFF2-40B4-BE49-F238E27FC236}">
                    <a16:creationId xmlns:a16="http://schemas.microsoft.com/office/drawing/2014/main" id="{43CD13F3-1F33-1CA0-3F72-191E7A43BF5E}"/>
                  </a:ext>
                </a:extLst>
              </p:cNvPr>
              <p:cNvSpPr txBox="1"/>
              <p:nvPr/>
            </p:nvSpPr>
            <p:spPr>
              <a:xfrm>
                <a:off x="975266" y="3510432"/>
                <a:ext cx="6598200" cy="777136"/>
              </a:xfrm>
              <a:prstGeom prst="rect">
                <a:avLst/>
              </a:prstGeom>
              <a:noFill/>
            </p:spPr>
            <p:txBody>
              <a:bodyPr wrap="square">
                <a:spAutoFit/>
              </a:bodyPr>
              <a:lstStyle/>
              <a:p>
                <a:pPr marL="793115" lvl="1" indent="-284843">
                  <a:spcBef>
                    <a:spcPts val="295"/>
                  </a:spcBef>
                  <a:buClr>
                    <a:schemeClr val="dk2"/>
                  </a:buClr>
                  <a:buSzPts val="900"/>
                  <a:buFont typeface="Arial"/>
                  <a:buChar char="▶"/>
                </a:pPr>
                <a:r>
                  <a:rPr lang="en-US" dirty="0">
                    <a:solidFill>
                      <a:schemeClr val="dk1"/>
                    </a:solidFill>
                  </a:rPr>
                  <a:t>A</a:t>
                </a:r>
                <a:r>
                  <a:rPr lang="en-US" sz="1400" b="0" i="0" u="none" strike="noStrike" cap="none" dirty="0">
                    <a:solidFill>
                      <a:schemeClr val="dk1"/>
                    </a:solidFill>
                    <a:latin typeface="Arial"/>
                    <a:ea typeface="Arial"/>
                    <a:cs typeface="Arial"/>
                    <a:sym typeface="Arial"/>
                  </a:rPr>
                  <a:t>fter the call we go to the fallback that invokes ping again sending another 2</a:t>
                </a:r>
                <a14:m>
                  <m:oMath xmlns:m="http://schemas.openxmlformats.org/officeDocument/2006/math">
                    <m:r>
                      <a:rPr lang="en-US" sz="1400" b="0" i="1" u="none" strike="noStrike" cap="none" smtClean="0">
                        <a:solidFill>
                          <a:schemeClr val="dk1"/>
                        </a:solidFill>
                        <a:latin typeface="Cambria Math" panose="02040503050406030204" pitchFamily="18" charset="0"/>
                        <a:ea typeface="Arial"/>
                        <a:cs typeface="Arial"/>
                        <a:sym typeface="Arial"/>
                      </a:rPr>
                      <m:t>𝑤𝑒𝑖</m:t>
                    </m:r>
                  </m:oMath>
                </a14:m>
                <a:r>
                  <a:rPr lang="en-US" sz="1400" b="0" i="0" u="none" strike="noStrike" cap="none" dirty="0">
                    <a:solidFill>
                      <a:schemeClr val="dk1"/>
                    </a:solidFill>
                    <a:latin typeface="Arial"/>
                    <a:ea typeface="Arial"/>
                    <a:cs typeface="Arial"/>
                    <a:sym typeface="Arial"/>
                  </a:rPr>
                  <a:t> to ‘Mallory’</a:t>
                </a:r>
              </a:p>
              <a:p>
                <a:pPr marL="793115" marR="0" lvl="1" indent="-284843" algn="l" rtl="0">
                  <a:lnSpc>
                    <a:spcPct val="100000"/>
                  </a:lnSpc>
                  <a:spcBef>
                    <a:spcPts val="295"/>
                  </a:spcBef>
                  <a:spcAft>
                    <a:spcPts val="0"/>
                  </a:spcAft>
                  <a:buClr>
                    <a:schemeClr val="dk2"/>
                  </a:buClr>
                  <a:buSzPts val="900"/>
                  <a:buFont typeface="Arial"/>
                  <a:buChar char="▶"/>
                </a:pPr>
                <a:endParaRPr lang="en-US" sz="1400" b="0" i="0" u="none" strike="noStrike" cap="none" dirty="0">
                  <a:solidFill>
                    <a:schemeClr val="dk1"/>
                  </a:solidFill>
                  <a:latin typeface="Arial"/>
                  <a:ea typeface="Arial"/>
                  <a:cs typeface="Arial"/>
                  <a:sym typeface="Arial"/>
                </a:endParaRPr>
              </a:p>
            </p:txBody>
          </p:sp>
        </mc:Choice>
        <mc:Fallback xmlns="">
          <p:sp>
            <p:nvSpPr>
              <p:cNvPr id="6" name="TextBox 5">
                <a:extLst>
                  <a:ext uri="{FF2B5EF4-FFF2-40B4-BE49-F238E27FC236}">
                    <a16:creationId xmlns:a16="http://schemas.microsoft.com/office/drawing/2014/main" id="{43CD13F3-1F33-1CA0-3F72-191E7A43BF5E}"/>
                  </a:ext>
                </a:extLst>
              </p:cNvPr>
              <p:cNvSpPr txBox="1">
                <a:spLocks noRot="1" noChangeAspect="1" noMove="1" noResize="1" noEditPoints="1" noAdjustHandles="1" noChangeArrowheads="1" noChangeShapeType="1" noTextEdit="1"/>
              </p:cNvSpPr>
              <p:nvPr/>
            </p:nvSpPr>
            <p:spPr>
              <a:xfrm>
                <a:off x="975266" y="3510432"/>
                <a:ext cx="6598200" cy="777136"/>
              </a:xfrm>
              <a:prstGeom prst="rect">
                <a:avLst/>
              </a:prstGeom>
              <a:blipFill>
                <a:blip r:embed="rId4"/>
                <a:stretch>
                  <a:fillRect t="-4724"/>
                </a:stretch>
              </a:blipFill>
            </p:spPr>
            <p:txBody>
              <a:bodyPr/>
              <a:lstStyle/>
              <a:p>
                <a:r>
                  <a:rPr lang="en-IL">
                    <a:noFill/>
                  </a:rPr>
                  <a:t> </a:t>
                </a:r>
              </a:p>
            </p:txBody>
          </p:sp>
        </mc:Fallback>
      </mc:AlternateContent>
      <p:sp>
        <p:nvSpPr>
          <p:cNvPr id="8" name="TextBox 7">
            <a:extLst>
              <a:ext uri="{FF2B5EF4-FFF2-40B4-BE49-F238E27FC236}">
                <a16:creationId xmlns:a16="http://schemas.microsoft.com/office/drawing/2014/main" id="{8A5A35AA-02C6-3049-F3A0-DE3FAEEAD35B}"/>
              </a:ext>
            </a:extLst>
          </p:cNvPr>
          <p:cNvSpPr txBox="1"/>
          <p:nvPr/>
        </p:nvSpPr>
        <p:spPr>
          <a:xfrm>
            <a:off x="975265" y="4133338"/>
            <a:ext cx="6926267" cy="307777"/>
          </a:xfrm>
          <a:prstGeom prst="rect">
            <a:avLst/>
          </a:prstGeom>
          <a:noFill/>
        </p:spPr>
        <p:txBody>
          <a:bodyPr wrap="square">
            <a:spAutoFit/>
          </a:bodyPr>
          <a:lstStyle/>
          <a:p>
            <a:pPr marL="793115" marR="0" lvl="1" indent="-284843" algn="l" rtl="0">
              <a:lnSpc>
                <a:spcPct val="100000"/>
              </a:lnSpc>
              <a:spcBef>
                <a:spcPts val="295"/>
              </a:spcBef>
              <a:spcAft>
                <a:spcPts val="0"/>
              </a:spcAft>
              <a:buClr>
                <a:schemeClr val="dk2"/>
              </a:buClr>
              <a:buSzPts val="900"/>
              <a:buFont typeface="Arial"/>
              <a:buChar char="▶"/>
            </a:pPr>
            <a:r>
              <a:rPr lang="en-US" sz="1400" b="0" i="0" u="none" strike="noStrike" cap="none" dirty="0">
                <a:solidFill>
                  <a:schemeClr val="dk1"/>
                </a:solidFill>
                <a:latin typeface="Arial"/>
                <a:ea typeface="Arial"/>
                <a:cs typeface="Arial"/>
                <a:sym typeface="Arial"/>
              </a:rPr>
              <a:t>This eventually will cause an out-of-gas exception or a stack-limit exception</a:t>
            </a:r>
          </a:p>
        </p:txBody>
      </p:sp>
      <p:sp>
        <p:nvSpPr>
          <p:cNvPr id="11" name="TextBox 10">
            <a:extLst>
              <a:ext uri="{FF2B5EF4-FFF2-40B4-BE49-F238E27FC236}">
                <a16:creationId xmlns:a16="http://schemas.microsoft.com/office/drawing/2014/main" id="{1D7D110B-435D-7DB6-89A7-4C249853D659}"/>
              </a:ext>
            </a:extLst>
          </p:cNvPr>
          <p:cNvSpPr txBox="1"/>
          <p:nvPr/>
        </p:nvSpPr>
        <p:spPr>
          <a:xfrm>
            <a:off x="975265" y="4577872"/>
            <a:ext cx="6926267" cy="838691"/>
          </a:xfrm>
          <a:prstGeom prst="rect">
            <a:avLst/>
          </a:prstGeom>
          <a:noFill/>
        </p:spPr>
        <p:txBody>
          <a:bodyPr wrap="square">
            <a:spAutoFit/>
          </a:bodyPr>
          <a:lstStyle/>
          <a:p>
            <a:pPr marL="793115" lvl="1" indent="-284843">
              <a:spcBef>
                <a:spcPts val="295"/>
              </a:spcBef>
              <a:buClr>
                <a:schemeClr val="dk2"/>
              </a:buClr>
              <a:buSzPts val="900"/>
              <a:buFont typeface="Arial"/>
              <a:buChar char="▶"/>
            </a:pPr>
            <a:r>
              <a:rPr lang="en-US" dirty="0">
                <a:solidFill>
                  <a:schemeClr val="dk1"/>
                </a:solidFill>
              </a:rPr>
              <a:t>S</a:t>
            </a:r>
            <a:r>
              <a:rPr lang="en-US" sz="1400" b="0" i="0" u="none" strike="noStrike" cap="none" dirty="0">
                <a:solidFill>
                  <a:schemeClr val="dk1"/>
                </a:solidFill>
                <a:latin typeface="Arial"/>
                <a:ea typeface="Arial"/>
                <a:cs typeface="Arial"/>
                <a:sym typeface="Arial"/>
              </a:rPr>
              <a:t>ince `call` does not propagate the exception, only the effects of the last call are reverted</a:t>
            </a:r>
            <a:endParaRPr lang="en-IL" dirty="0"/>
          </a:p>
          <a:p>
            <a:pPr marL="793115" marR="0" lvl="1" indent="-284843" algn="l" rtl="0">
              <a:lnSpc>
                <a:spcPct val="100000"/>
              </a:lnSpc>
              <a:spcBef>
                <a:spcPts val="295"/>
              </a:spcBef>
              <a:spcAft>
                <a:spcPts val="0"/>
              </a:spcAft>
              <a:buClr>
                <a:schemeClr val="dk2"/>
              </a:buClr>
              <a:buSzPts val="900"/>
              <a:buFont typeface="Arial"/>
              <a:buChar char="▶"/>
            </a:pPr>
            <a:endParaRPr lang="en-US" sz="1400" b="0" i="0" u="none" strike="noStrike" cap="none" dirty="0">
              <a:solidFill>
                <a:schemeClr val="dk1"/>
              </a:solidFill>
              <a:latin typeface="Arial"/>
              <a:ea typeface="Arial"/>
              <a:cs typeface="Arial"/>
              <a:sym typeface="Arial"/>
            </a:endParaRPr>
          </a:p>
        </p:txBody>
      </p:sp>
      <p:sp>
        <p:nvSpPr>
          <p:cNvPr id="12" name="Google Shape;134;p24">
            <a:extLst>
              <a:ext uri="{FF2B5EF4-FFF2-40B4-BE49-F238E27FC236}">
                <a16:creationId xmlns:a16="http://schemas.microsoft.com/office/drawing/2014/main" id="{64250437-8899-7856-592E-FC3E86FC2F5B}"/>
              </a:ext>
            </a:extLst>
          </p:cNvPr>
          <p:cNvSpPr txBox="1">
            <a:spLocks/>
          </p:cNvSpPr>
          <p:nvPr/>
        </p:nvSpPr>
        <p:spPr>
          <a:xfrm>
            <a:off x="0" y="0"/>
            <a:ext cx="9144000" cy="1093727"/>
          </a:xfrm>
          <a:prstGeom prst="rect">
            <a:avLst/>
          </a:prstGeom>
          <a:solidFill>
            <a:srgbClr val="A22E2E"/>
          </a:solidFill>
          <a:ln>
            <a:noFill/>
          </a:ln>
        </p:spPr>
        <p:txBody>
          <a:bodyPr spcFirstLastPara="1" vert="horz" wrap="square" lIns="91425" tIns="45700" rIns="91425" bIns="45700" rtlCol="0" anchor="ctr" anchorCtr="0">
            <a:noAutofit/>
          </a:bodyPr>
          <a:lstStyle>
            <a:lvl1pPr lvl="0" algn="l" defTabSz="685800" rtl="0" eaLnBrk="1" latinLnBrk="0" hangingPunct="1">
              <a:lnSpc>
                <a:spcPct val="100000"/>
              </a:lnSpc>
              <a:spcBef>
                <a:spcPts val="0"/>
              </a:spcBef>
              <a:spcAft>
                <a:spcPts val="0"/>
              </a:spcAft>
              <a:buSzPts val="1400"/>
              <a:buNone/>
              <a:defRPr sz="3300" kern="1200">
                <a:solidFill>
                  <a:schemeClr val="tx1"/>
                </a:solidFill>
                <a:latin typeface="+mj-lt"/>
                <a:ea typeface="+mj-ea"/>
                <a:cs typeface="+mj-cs"/>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r>
              <a:rPr lang="en-US" sz="4400" dirty="0">
                <a:solidFill>
                  <a:srgbClr val="D1D5DB"/>
                </a:solidFill>
                <a:latin typeface="Arial"/>
                <a:ea typeface="Arial"/>
                <a:cs typeface="Arial"/>
                <a:sym typeface="Arial"/>
              </a:rPr>
              <a:t>  Reentrancy</a:t>
            </a:r>
            <a:endParaRPr lang="en-US" sz="4400" dirty="0">
              <a:latin typeface="Arial"/>
              <a:ea typeface="Arial"/>
              <a:cs typeface="Arial"/>
              <a:sym typeface="Arial"/>
            </a:endParaRPr>
          </a:p>
        </p:txBody>
      </p:sp>
    </p:spTree>
    <p:extLst>
      <p:ext uri="{BB962C8B-B14F-4D97-AF65-F5344CB8AC3E}">
        <p14:creationId xmlns:p14="http://schemas.microsoft.com/office/powerpoint/2010/main" val="234521980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Shape 439"/>
        <p:cNvGrpSpPr/>
        <p:nvPr/>
      </p:nvGrpSpPr>
      <p:grpSpPr>
        <a:xfrm>
          <a:off x="0" y="0"/>
          <a:ext cx="0" cy="0"/>
          <a:chOff x="0" y="0"/>
          <a:chExt cx="0" cy="0"/>
        </a:xfrm>
      </p:grpSpPr>
      <p:sp>
        <p:nvSpPr>
          <p:cNvPr id="440" name="Google Shape;440;p54"/>
          <p:cNvSpPr txBox="1">
            <a:spLocks noGrp="1"/>
          </p:cNvSpPr>
          <p:nvPr>
            <p:ph type="title"/>
          </p:nvPr>
        </p:nvSpPr>
        <p:spPr>
          <a:xfrm>
            <a:off x="178384" y="55622"/>
            <a:ext cx="8440500" cy="1088700"/>
          </a:xfrm>
          <a:prstGeom prst="rect">
            <a:avLst/>
          </a:prstGeom>
          <a:noFill/>
          <a:ln>
            <a:noFill/>
          </a:ln>
        </p:spPr>
        <p:txBody>
          <a:bodyPr spcFirstLastPara="1" wrap="square" lIns="91425" tIns="45700" rIns="91425" bIns="45700" anchor="ctr" anchorCtr="0">
            <a:noAutofit/>
          </a:bodyPr>
          <a:lstStyle/>
          <a:p>
            <a:pPr marL="0" lvl="0" indent="0" algn="l" rtl="0">
              <a:lnSpc>
                <a:spcPct val="100000"/>
              </a:lnSpc>
              <a:spcBef>
                <a:spcPts val="0"/>
              </a:spcBef>
              <a:spcAft>
                <a:spcPts val="0"/>
              </a:spcAft>
              <a:buSzPts val="1400"/>
              <a:buNone/>
            </a:pPr>
            <a:r>
              <a:rPr lang="en-US" sz="4400">
                <a:solidFill>
                  <a:srgbClr val="D1D5DB"/>
                </a:solidFill>
                <a:latin typeface="Arial"/>
                <a:ea typeface="Arial"/>
                <a:cs typeface="Arial"/>
                <a:sym typeface="Arial"/>
              </a:rPr>
              <a:t>The DAO attack</a:t>
            </a:r>
            <a:endParaRPr sz="4400">
              <a:latin typeface="Arial"/>
              <a:ea typeface="Arial"/>
              <a:cs typeface="Arial"/>
              <a:sym typeface="Arial"/>
            </a:endParaRPr>
          </a:p>
        </p:txBody>
      </p:sp>
      <p:sp>
        <p:nvSpPr>
          <p:cNvPr id="441" name="Google Shape;441;p54"/>
          <p:cNvSpPr/>
          <p:nvPr/>
        </p:nvSpPr>
        <p:spPr>
          <a:xfrm>
            <a:off x="398690" y="2238419"/>
            <a:ext cx="7984474" cy="1521916"/>
          </a:xfrm>
          <a:prstGeom prst="rect">
            <a:avLst/>
          </a:prstGeom>
          <a:noFill/>
          <a:ln w="9525" cap="flat" cmpd="sng">
            <a:solidFill>
              <a:srgbClr val="4A7DBA"/>
            </a:solidFill>
            <a:prstDash val="solid"/>
            <a:round/>
            <a:headEnd type="none" w="sm" len="sm"/>
            <a:tailEnd type="none" w="sm" len="sm"/>
          </a:ln>
          <a:effectLst>
            <a:outerShdw blurRad="40000" dist="23000" dir="5400000" rotWithShape="0">
              <a:srgbClr val="000000">
                <a:alpha val="34509"/>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ial"/>
              <a:ea typeface="Arial"/>
              <a:cs typeface="Arial"/>
              <a:sym typeface="Arial"/>
            </a:endParaRPr>
          </a:p>
        </p:txBody>
      </p:sp>
      <p:pic>
        <p:nvPicPr>
          <p:cNvPr id="442" name="Google Shape;442;p54"/>
          <p:cNvPicPr preferRelativeResize="0"/>
          <p:nvPr/>
        </p:nvPicPr>
        <p:blipFill rotWithShape="1">
          <a:blip r:embed="rId3">
            <a:alphaModFix/>
          </a:blip>
          <a:srcRect/>
          <a:stretch/>
        </p:blipFill>
        <p:spPr>
          <a:xfrm>
            <a:off x="463643" y="2394928"/>
            <a:ext cx="7812496" cy="1208897"/>
          </a:xfrm>
          <a:prstGeom prst="rect">
            <a:avLst/>
          </a:prstGeom>
          <a:noFill/>
          <a:ln>
            <a:noFill/>
          </a:ln>
        </p:spPr>
      </p:pic>
      <p:sp>
        <p:nvSpPr>
          <p:cNvPr id="443" name="Google Shape;443;p54"/>
          <p:cNvSpPr txBox="1"/>
          <p:nvPr/>
        </p:nvSpPr>
        <p:spPr>
          <a:xfrm>
            <a:off x="398690" y="1543415"/>
            <a:ext cx="8440500" cy="468703"/>
          </a:xfrm>
          <a:prstGeom prst="rect">
            <a:avLst/>
          </a:prstGeom>
          <a:noFill/>
          <a:ln>
            <a:noFill/>
          </a:ln>
        </p:spPr>
        <p:txBody>
          <a:bodyPr spcFirstLastPara="1" wrap="square" lIns="0" tIns="37450" rIns="0" bIns="0" anchor="t" anchorCtr="0">
            <a:spAutoFit/>
          </a:bodyPr>
          <a:lstStyle/>
          <a:p>
            <a:pPr marL="507365" marR="0" lvl="0" indent="-457200" algn="l" rtl="0">
              <a:lnSpc>
                <a:spcPct val="100000"/>
              </a:lnSpc>
              <a:spcBef>
                <a:spcPts val="0"/>
              </a:spcBef>
              <a:spcAft>
                <a:spcPts val="0"/>
              </a:spcAft>
              <a:buClr>
                <a:srgbClr val="3333B2"/>
              </a:buClr>
              <a:buSzPts val="1600"/>
              <a:buFont typeface="Lucida Sans"/>
              <a:buChar char="▶"/>
            </a:pPr>
            <a:r>
              <a:rPr lang="en-US" sz="2800" b="0" i="0" u="none" strike="noStrike" cap="none">
                <a:solidFill>
                  <a:schemeClr val="dk1"/>
                </a:solidFill>
                <a:latin typeface="Arial"/>
                <a:ea typeface="Arial"/>
                <a:cs typeface="Arial"/>
                <a:sym typeface="Arial"/>
              </a:rPr>
              <a:t>Back to DAO, Find Another vulnerability</a:t>
            </a:r>
            <a:endParaRPr sz="1400" b="0" i="0" u="none" strike="noStrike" cap="none">
              <a:solidFill>
                <a:srgbClr val="000000"/>
              </a:solidFill>
              <a:latin typeface="Arial"/>
              <a:ea typeface="Arial"/>
              <a:cs typeface="Arial"/>
              <a:sym typeface="Arial"/>
            </a:endParaRPr>
          </a:p>
        </p:txBody>
      </p:sp>
      <p:sp>
        <p:nvSpPr>
          <p:cNvPr id="444" name="Google Shape;444;p54"/>
          <p:cNvSpPr txBox="1"/>
          <p:nvPr/>
        </p:nvSpPr>
        <p:spPr>
          <a:xfrm>
            <a:off x="741440" y="4042838"/>
            <a:ext cx="3706464" cy="52322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en-US" sz="1400" b="0" i="0" u="none" strike="noStrike" cap="none" dirty="0">
                <a:solidFill>
                  <a:srgbClr val="000000"/>
                </a:solidFill>
                <a:latin typeface="Arial"/>
                <a:ea typeface="Arial"/>
                <a:cs typeface="Arial"/>
                <a:sym typeface="Arial"/>
              </a:rPr>
              <a:t>Hints: Reentrancy?</a:t>
            </a:r>
            <a:endParaRPr dirty="0"/>
          </a:p>
          <a:p>
            <a:pPr marL="0" marR="0" lvl="0" indent="0" algn="l" rtl="0">
              <a:lnSpc>
                <a:spcPct val="100000"/>
              </a:lnSpc>
              <a:spcBef>
                <a:spcPts val="0"/>
              </a:spcBef>
              <a:spcAft>
                <a:spcPts val="0"/>
              </a:spcAft>
              <a:buNone/>
            </a:pPr>
            <a:r>
              <a:rPr lang="en-US" sz="1400" b="0" i="0" u="none" strike="noStrike" cap="none" dirty="0">
                <a:solidFill>
                  <a:srgbClr val="000000"/>
                </a:solidFill>
                <a:latin typeface="Arial"/>
                <a:ea typeface="Arial"/>
                <a:cs typeface="Arial"/>
                <a:sym typeface="Arial"/>
              </a:rPr>
              <a:t>          Would a fallback function help?</a:t>
            </a:r>
            <a:endParaRPr dirty="0"/>
          </a:p>
        </p:txBody>
      </p:sp>
      <p:sp>
        <p:nvSpPr>
          <p:cNvPr id="445" name="Google Shape;445;p54"/>
          <p:cNvSpPr/>
          <p:nvPr/>
        </p:nvSpPr>
        <p:spPr>
          <a:xfrm>
            <a:off x="741440" y="4017350"/>
            <a:ext cx="3612766" cy="512554"/>
          </a:xfrm>
          <a:prstGeom prst="rect">
            <a:avLst/>
          </a:prstGeom>
          <a:noFill/>
          <a:ln w="9525" cap="flat" cmpd="sng">
            <a:solidFill>
              <a:srgbClr val="4A7DBA"/>
            </a:solidFill>
            <a:prstDash val="solid"/>
            <a:round/>
            <a:headEnd type="none" w="sm" len="sm"/>
            <a:tailEnd type="none" w="sm" len="sm"/>
          </a:ln>
          <a:effectLst>
            <a:outerShdw blurRad="40000" dist="23000" dir="5400000" rotWithShape="0">
              <a:srgbClr val="000000">
                <a:alpha val="34509"/>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ial"/>
              <a:ea typeface="Arial"/>
              <a:cs typeface="Arial"/>
              <a:sym typeface="Arial"/>
            </a:endParaRPr>
          </a:p>
        </p:txBody>
      </p:sp>
      <p:pic>
        <p:nvPicPr>
          <p:cNvPr id="446" name="Google Shape;446;p54"/>
          <p:cNvPicPr preferRelativeResize="0"/>
          <p:nvPr/>
        </p:nvPicPr>
        <p:blipFill rotWithShape="1">
          <a:blip r:embed="rId4">
            <a:alphaModFix/>
          </a:blip>
          <a:srcRect/>
          <a:stretch/>
        </p:blipFill>
        <p:spPr>
          <a:xfrm>
            <a:off x="343361" y="4017350"/>
            <a:ext cx="333126" cy="358751"/>
          </a:xfrm>
          <a:prstGeom prst="rect">
            <a:avLst/>
          </a:prstGeom>
          <a:noFill/>
          <a:ln>
            <a:noFill/>
          </a:ln>
        </p:spPr>
      </p:pic>
      <p:sp>
        <p:nvSpPr>
          <p:cNvPr id="2" name="Google Shape;134;p24">
            <a:extLst>
              <a:ext uri="{FF2B5EF4-FFF2-40B4-BE49-F238E27FC236}">
                <a16:creationId xmlns:a16="http://schemas.microsoft.com/office/drawing/2014/main" id="{606FC792-D0DA-F884-B9AE-EBE0EA0DE6AD}"/>
              </a:ext>
            </a:extLst>
          </p:cNvPr>
          <p:cNvSpPr txBox="1">
            <a:spLocks/>
          </p:cNvSpPr>
          <p:nvPr/>
        </p:nvSpPr>
        <p:spPr>
          <a:xfrm>
            <a:off x="0" y="0"/>
            <a:ext cx="9144000" cy="1093727"/>
          </a:xfrm>
          <a:prstGeom prst="rect">
            <a:avLst/>
          </a:prstGeom>
          <a:solidFill>
            <a:srgbClr val="A22E2E"/>
          </a:solidFill>
          <a:ln>
            <a:noFill/>
          </a:ln>
        </p:spPr>
        <p:txBody>
          <a:bodyPr spcFirstLastPara="1" vert="horz" wrap="square" lIns="91425" tIns="45700" rIns="91425" bIns="45700" rtlCol="0" anchor="ctr" anchorCtr="0">
            <a:noAutofit/>
          </a:bodyPr>
          <a:lstStyle>
            <a:lvl1pPr lvl="0" algn="l" defTabSz="685800" rtl="0" eaLnBrk="1" latinLnBrk="0" hangingPunct="1">
              <a:lnSpc>
                <a:spcPct val="100000"/>
              </a:lnSpc>
              <a:spcBef>
                <a:spcPts val="0"/>
              </a:spcBef>
              <a:spcAft>
                <a:spcPts val="0"/>
              </a:spcAft>
              <a:buSzPts val="1400"/>
              <a:buNone/>
              <a:defRPr sz="3300" kern="1200">
                <a:solidFill>
                  <a:schemeClr val="tx1"/>
                </a:solidFill>
                <a:latin typeface="+mj-lt"/>
                <a:ea typeface="+mj-ea"/>
                <a:cs typeface="+mj-cs"/>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r>
              <a:rPr lang="en-US" sz="4400" dirty="0">
                <a:solidFill>
                  <a:srgbClr val="D1D5DB"/>
                </a:solidFill>
                <a:latin typeface="Arial"/>
                <a:ea typeface="Arial"/>
                <a:cs typeface="Arial"/>
                <a:sym typeface="Arial"/>
              </a:rPr>
              <a:t>  The DAO attack</a:t>
            </a:r>
            <a:endParaRPr lang="en-US" sz="4400" dirty="0">
              <a:latin typeface="Arial"/>
              <a:ea typeface="Arial"/>
              <a:cs typeface="Arial"/>
              <a:sym typeface="Arial"/>
            </a:endParaRPr>
          </a:p>
        </p:txBody>
      </p:sp>
    </p:spTree>
    <p:extLst>
      <p:ext uri="{BB962C8B-B14F-4D97-AF65-F5344CB8AC3E}">
        <p14:creationId xmlns:p14="http://schemas.microsoft.com/office/powerpoint/2010/main" val="369874930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Shape 450"/>
        <p:cNvGrpSpPr/>
        <p:nvPr/>
      </p:nvGrpSpPr>
      <p:grpSpPr>
        <a:xfrm>
          <a:off x="0" y="0"/>
          <a:ext cx="0" cy="0"/>
          <a:chOff x="0" y="0"/>
          <a:chExt cx="0" cy="0"/>
        </a:xfrm>
      </p:grpSpPr>
      <p:sp>
        <p:nvSpPr>
          <p:cNvPr id="451" name="Google Shape;451;p55"/>
          <p:cNvSpPr txBox="1">
            <a:spLocks noGrp="1"/>
          </p:cNvSpPr>
          <p:nvPr>
            <p:ph type="title"/>
          </p:nvPr>
        </p:nvSpPr>
        <p:spPr>
          <a:xfrm>
            <a:off x="178384" y="55622"/>
            <a:ext cx="8440500" cy="1088700"/>
          </a:xfrm>
          <a:prstGeom prst="rect">
            <a:avLst/>
          </a:prstGeom>
          <a:noFill/>
          <a:ln>
            <a:noFill/>
          </a:ln>
        </p:spPr>
        <p:txBody>
          <a:bodyPr spcFirstLastPara="1" wrap="square" lIns="91425" tIns="45700" rIns="91425" bIns="45700" anchor="ctr" anchorCtr="0">
            <a:noAutofit/>
          </a:bodyPr>
          <a:lstStyle/>
          <a:p>
            <a:pPr marL="0" lvl="0" indent="0" algn="l" rtl="0">
              <a:lnSpc>
                <a:spcPct val="100000"/>
              </a:lnSpc>
              <a:spcBef>
                <a:spcPts val="0"/>
              </a:spcBef>
              <a:spcAft>
                <a:spcPts val="0"/>
              </a:spcAft>
              <a:buSzPts val="1400"/>
              <a:buNone/>
            </a:pPr>
            <a:r>
              <a:rPr lang="en-US" sz="4400">
                <a:solidFill>
                  <a:srgbClr val="D1D5DB"/>
                </a:solidFill>
                <a:latin typeface="Arial"/>
                <a:ea typeface="Arial"/>
                <a:cs typeface="Arial"/>
                <a:sym typeface="Arial"/>
              </a:rPr>
              <a:t>The DAO attack</a:t>
            </a:r>
            <a:endParaRPr sz="4400">
              <a:latin typeface="Arial"/>
              <a:ea typeface="Arial"/>
              <a:cs typeface="Arial"/>
              <a:sym typeface="Arial"/>
            </a:endParaRPr>
          </a:p>
        </p:txBody>
      </p:sp>
      <p:sp>
        <p:nvSpPr>
          <p:cNvPr id="452" name="Google Shape;452;p55"/>
          <p:cNvSpPr/>
          <p:nvPr/>
        </p:nvSpPr>
        <p:spPr>
          <a:xfrm>
            <a:off x="793745" y="1500745"/>
            <a:ext cx="6055328" cy="1808103"/>
          </a:xfrm>
          <a:prstGeom prst="rect">
            <a:avLst/>
          </a:prstGeom>
          <a:noFill/>
          <a:ln w="9525" cap="flat" cmpd="sng">
            <a:solidFill>
              <a:srgbClr val="4A7DBA"/>
            </a:solidFill>
            <a:prstDash val="solid"/>
            <a:round/>
            <a:headEnd type="none" w="sm" len="sm"/>
            <a:tailEnd type="none" w="sm" len="sm"/>
          </a:ln>
          <a:effectLst>
            <a:outerShdw blurRad="40000" dist="23000" dir="5400000" rotWithShape="0">
              <a:srgbClr val="000000">
                <a:alpha val="34509"/>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ial"/>
              <a:ea typeface="Arial"/>
              <a:cs typeface="Arial"/>
              <a:sym typeface="Arial"/>
            </a:endParaRPr>
          </a:p>
        </p:txBody>
      </p:sp>
      <p:sp>
        <p:nvSpPr>
          <p:cNvPr id="453" name="Google Shape;453;p55"/>
          <p:cNvSpPr txBox="1"/>
          <p:nvPr/>
        </p:nvSpPr>
        <p:spPr>
          <a:xfrm>
            <a:off x="351749" y="3402010"/>
            <a:ext cx="6309511" cy="338554"/>
          </a:xfrm>
          <a:prstGeom prst="rect">
            <a:avLst/>
          </a:prstGeom>
          <a:noFill/>
          <a:ln>
            <a:noFill/>
          </a:ln>
        </p:spPr>
        <p:txBody>
          <a:bodyPr spcFirstLastPara="1" wrap="square" lIns="91425" tIns="45700" rIns="91425" bIns="45700" anchor="t" anchorCtr="0">
            <a:spAutoFit/>
          </a:bodyPr>
          <a:lstStyle/>
          <a:p>
            <a:pPr marL="793115" marR="0" lvl="1" indent="-285749" algn="l" rtl="0">
              <a:lnSpc>
                <a:spcPct val="100000"/>
              </a:lnSpc>
              <a:spcBef>
                <a:spcPts val="0"/>
              </a:spcBef>
              <a:spcAft>
                <a:spcPts val="0"/>
              </a:spcAft>
              <a:buClr>
                <a:srgbClr val="3333B2"/>
              </a:buClr>
              <a:buSzPts val="914"/>
              <a:buFont typeface="Lucida Sans"/>
              <a:buChar char="▶"/>
            </a:pPr>
            <a:r>
              <a:rPr lang="en-US" sz="1600" b="0" i="0" u="none" strike="noStrike" cap="none">
                <a:solidFill>
                  <a:schemeClr val="dk1"/>
                </a:solidFill>
                <a:latin typeface="Arial"/>
                <a:ea typeface="Arial"/>
                <a:cs typeface="Arial"/>
                <a:sym typeface="Arial"/>
              </a:rPr>
              <a:t>First post ‘Mallory’ and donate some amount to it.</a:t>
            </a:r>
            <a:endParaRPr/>
          </a:p>
        </p:txBody>
      </p:sp>
      <p:sp>
        <p:nvSpPr>
          <p:cNvPr id="454" name="Google Shape;454;p55"/>
          <p:cNvSpPr txBox="1"/>
          <p:nvPr/>
        </p:nvSpPr>
        <p:spPr>
          <a:xfrm>
            <a:off x="2768713" y="4375491"/>
            <a:ext cx="5238868" cy="338554"/>
          </a:xfrm>
          <a:prstGeom prst="rect">
            <a:avLst/>
          </a:prstGeom>
          <a:noFill/>
          <a:ln>
            <a:noFill/>
          </a:ln>
        </p:spPr>
        <p:txBody>
          <a:bodyPr spcFirstLastPara="1" wrap="square" lIns="91425" tIns="45700" rIns="91425" bIns="45700" anchor="t" anchorCtr="0">
            <a:spAutoFit/>
          </a:bodyPr>
          <a:lstStyle/>
          <a:p>
            <a:pPr marL="793115" marR="0" lvl="1" indent="-285749" algn="l" rtl="0">
              <a:lnSpc>
                <a:spcPct val="100000"/>
              </a:lnSpc>
              <a:spcBef>
                <a:spcPts val="0"/>
              </a:spcBef>
              <a:spcAft>
                <a:spcPts val="0"/>
              </a:spcAft>
              <a:buClr>
                <a:srgbClr val="3333B2"/>
              </a:buClr>
              <a:buSzPts val="914"/>
              <a:buFont typeface="Lucida Sans"/>
              <a:buChar char="▶"/>
            </a:pPr>
            <a:r>
              <a:rPr lang="en-US" sz="1600" b="0" i="0" u="none" strike="noStrike" cap="none">
                <a:solidFill>
                  <a:schemeClr val="dk1"/>
                </a:solidFill>
                <a:latin typeface="Arial"/>
                <a:ea typeface="Arial"/>
                <a:cs typeface="Arial"/>
                <a:sym typeface="Arial"/>
              </a:rPr>
              <a:t>Donating would activate the fallback function</a:t>
            </a:r>
            <a:endParaRPr/>
          </a:p>
        </p:txBody>
      </p:sp>
      <p:sp>
        <p:nvSpPr>
          <p:cNvPr id="455" name="Google Shape;455;p55"/>
          <p:cNvSpPr/>
          <p:nvPr/>
        </p:nvSpPr>
        <p:spPr>
          <a:xfrm>
            <a:off x="451323" y="3937770"/>
            <a:ext cx="4701891" cy="353659"/>
          </a:xfrm>
          <a:prstGeom prst="rect">
            <a:avLst/>
          </a:prstGeom>
          <a:noFill/>
          <a:ln w="9525" cap="flat" cmpd="sng">
            <a:solidFill>
              <a:srgbClr val="4A7DBA"/>
            </a:solidFill>
            <a:prstDash val="solid"/>
            <a:round/>
            <a:headEnd type="none" w="sm" len="sm"/>
            <a:tailEnd type="none" w="sm" len="sm"/>
          </a:ln>
          <a:effectLst>
            <a:outerShdw blurRad="40000" dist="23000" dir="5400000" rotWithShape="0">
              <a:srgbClr val="000000">
                <a:alpha val="34509"/>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ial"/>
              <a:ea typeface="Arial"/>
              <a:cs typeface="Arial"/>
              <a:sym typeface="Arial"/>
            </a:endParaRPr>
          </a:p>
        </p:txBody>
      </p:sp>
      <p:pic>
        <p:nvPicPr>
          <p:cNvPr id="456" name="Google Shape;456;p55"/>
          <p:cNvPicPr preferRelativeResize="0"/>
          <p:nvPr/>
        </p:nvPicPr>
        <p:blipFill rotWithShape="1">
          <a:blip r:embed="rId3">
            <a:alphaModFix/>
          </a:blip>
          <a:srcRect/>
          <a:stretch/>
        </p:blipFill>
        <p:spPr>
          <a:xfrm>
            <a:off x="561013" y="4959755"/>
            <a:ext cx="2532861" cy="838383"/>
          </a:xfrm>
          <a:prstGeom prst="rect">
            <a:avLst/>
          </a:prstGeom>
          <a:noFill/>
          <a:ln>
            <a:noFill/>
          </a:ln>
        </p:spPr>
      </p:pic>
      <p:sp>
        <p:nvSpPr>
          <p:cNvPr id="457" name="Google Shape;457;p55"/>
          <p:cNvSpPr/>
          <p:nvPr/>
        </p:nvSpPr>
        <p:spPr>
          <a:xfrm>
            <a:off x="451323" y="4707502"/>
            <a:ext cx="2642551" cy="1063336"/>
          </a:xfrm>
          <a:prstGeom prst="rect">
            <a:avLst/>
          </a:prstGeom>
          <a:noFill/>
          <a:ln w="9525" cap="flat" cmpd="sng">
            <a:solidFill>
              <a:srgbClr val="4A7DBA"/>
            </a:solidFill>
            <a:prstDash val="solid"/>
            <a:round/>
            <a:headEnd type="none" w="sm" len="sm"/>
            <a:tailEnd type="none" w="sm" len="sm"/>
          </a:ln>
          <a:effectLst>
            <a:outerShdw blurRad="40000" dist="23000" dir="5400000" rotWithShape="0">
              <a:srgbClr val="000000">
                <a:alpha val="34509"/>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ial"/>
              <a:ea typeface="Arial"/>
              <a:cs typeface="Arial"/>
              <a:sym typeface="Arial"/>
            </a:endParaRPr>
          </a:p>
        </p:txBody>
      </p:sp>
      <p:pic>
        <p:nvPicPr>
          <p:cNvPr id="458" name="Google Shape;458;p55"/>
          <p:cNvPicPr preferRelativeResize="0"/>
          <p:nvPr/>
        </p:nvPicPr>
        <p:blipFill rotWithShape="1">
          <a:blip r:embed="rId4">
            <a:alphaModFix/>
          </a:blip>
          <a:srcRect/>
          <a:stretch/>
        </p:blipFill>
        <p:spPr>
          <a:xfrm>
            <a:off x="517097" y="4763103"/>
            <a:ext cx="1165997" cy="210663"/>
          </a:xfrm>
          <a:prstGeom prst="rect">
            <a:avLst/>
          </a:prstGeom>
          <a:noFill/>
          <a:ln>
            <a:noFill/>
          </a:ln>
        </p:spPr>
      </p:pic>
      <p:sp>
        <p:nvSpPr>
          <p:cNvPr id="459" name="Google Shape;459;p55"/>
          <p:cNvSpPr txBox="1"/>
          <p:nvPr/>
        </p:nvSpPr>
        <p:spPr>
          <a:xfrm>
            <a:off x="2768713" y="4910697"/>
            <a:ext cx="5741438" cy="869469"/>
          </a:xfrm>
          <a:prstGeom prst="rect">
            <a:avLst/>
          </a:prstGeom>
          <a:noFill/>
          <a:ln>
            <a:noFill/>
          </a:ln>
        </p:spPr>
        <p:txBody>
          <a:bodyPr spcFirstLastPara="1" wrap="square" lIns="91425" tIns="45700" rIns="91425" bIns="45700" anchor="t" anchorCtr="0">
            <a:spAutoFit/>
          </a:bodyPr>
          <a:lstStyle/>
          <a:p>
            <a:pPr marL="793115" marR="0" lvl="1" indent="-285749" algn="l" rtl="0">
              <a:lnSpc>
                <a:spcPct val="100000"/>
              </a:lnSpc>
              <a:spcBef>
                <a:spcPts val="0"/>
              </a:spcBef>
              <a:spcAft>
                <a:spcPts val="0"/>
              </a:spcAft>
              <a:buClr>
                <a:srgbClr val="3333B2"/>
              </a:buClr>
              <a:buSzPts val="914"/>
              <a:buFont typeface="Lucida Sans"/>
              <a:buChar char="▶"/>
            </a:pPr>
            <a:r>
              <a:rPr lang="en-US" sz="1600" b="0" i="0" u="none" strike="noStrike" cap="none">
                <a:solidFill>
                  <a:schemeClr val="dk1"/>
                </a:solidFill>
                <a:latin typeface="Arial"/>
                <a:ea typeface="Arial"/>
                <a:cs typeface="Arial"/>
                <a:sym typeface="Arial"/>
              </a:rPr>
              <a:t>After the if statement, the call function sends the payment and activates the fallback of ‘Mallory’</a:t>
            </a:r>
            <a:endParaRPr/>
          </a:p>
          <a:p>
            <a:pPr marL="507365" marR="0" lvl="1" indent="0" algn="l" rtl="0">
              <a:lnSpc>
                <a:spcPct val="100000"/>
              </a:lnSpc>
              <a:spcBef>
                <a:spcPts val="295"/>
              </a:spcBef>
              <a:spcAft>
                <a:spcPts val="0"/>
              </a:spcAft>
              <a:buNone/>
            </a:pPr>
            <a:r>
              <a:rPr lang="en-US" sz="1600" b="0" i="0" u="none" strike="noStrike" cap="none">
                <a:solidFill>
                  <a:schemeClr val="dk1"/>
                </a:solidFill>
                <a:latin typeface="Arial"/>
                <a:ea typeface="Arial"/>
                <a:cs typeface="Arial"/>
                <a:sym typeface="Arial"/>
              </a:rPr>
              <a:t>	 again, and again.</a:t>
            </a:r>
            <a:endParaRPr/>
          </a:p>
        </p:txBody>
      </p:sp>
      <p:pic>
        <p:nvPicPr>
          <p:cNvPr id="460" name="Google Shape;460;p55"/>
          <p:cNvPicPr preferRelativeResize="0"/>
          <p:nvPr/>
        </p:nvPicPr>
        <p:blipFill rotWithShape="1">
          <a:blip r:embed="rId5">
            <a:alphaModFix/>
          </a:blip>
          <a:srcRect/>
          <a:stretch/>
        </p:blipFill>
        <p:spPr>
          <a:xfrm>
            <a:off x="793745" y="1576084"/>
            <a:ext cx="5619362" cy="1570366"/>
          </a:xfrm>
          <a:prstGeom prst="rect">
            <a:avLst/>
          </a:prstGeom>
          <a:noFill/>
          <a:ln>
            <a:noFill/>
          </a:ln>
        </p:spPr>
      </p:pic>
      <p:pic>
        <p:nvPicPr>
          <p:cNvPr id="461" name="Google Shape;461;p55"/>
          <p:cNvPicPr preferRelativeResize="0"/>
          <p:nvPr/>
        </p:nvPicPr>
        <p:blipFill rotWithShape="1">
          <a:blip r:embed="rId6">
            <a:alphaModFix/>
          </a:blip>
          <a:srcRect/>
          <a:stretch/>
        </p:blipFill>
        <p:spPr>
          <a:xfrm>
            <a:off x="517709" y="3976226"/>
            <a:ext cx="4571862" cy="250024"/>
          </a:xfrm>
          <a:prstGeom prst="rect">
            <a:avLst/>
          </a:prstGeom>
          <a:noFill/>
          <a:ln>
            <a:noFill/>
          </a:ln>
        </p:spPr>
      </p:pic>
      <p:cxnSp>
        <p:nvCxnSpPr>
          <p:cNvPr id="462" name="Google Shape;462;p55"/>
          <p:cNvCxnSpPr>
            <a:endCxn id="455" idx="2"/>
          </p:cNvCxnSpPr>
          <p:nvPr/>
        </p:nvCxnSpPr>
        <p:spPr>
          <a:xfrm rot="10800000" flipH="1">
            <a:off x="1958969" y="4291429"/>
            <a:ext cx="843300" cy="682200"/>
          </a:xfrm>
          <a:prstGeom prst="curvedConnector2">
            <a:avLst/>
          </a:prstGeom>
          <a:noFill/>
          <a:ln w="9525" cap="flat" cmpd="sng">
            <a:solidFill>
              <a:srgbClr val="4A7DBA"/>
            </a:solidFill>
            <a:prstDash val="solid"/>
            <a:round/>
            <a:headEnd type="none" w="sm" len="sm"/>
            <a:tailEnd type="triangle" w="med" len="med"/>
          </a:ln>
        </p:spPr>
      </p:cxnSp>
      <p:cxnSp>
        <p:nvCxnSpPr>
          <p:cNvPr id="463" name="Google Shape;463;p55"/>
          <p:cNvCxnSpPr/>
          <p:nvPr/>
        </p:nvCxnSpPr>
        <p:spPr>
          <a:xfrm flipH="1">
            <a:off x="1827568" y="4273458"/>
            <a:ext cx="974700" cy="668400"/>
          </a:xfrm>
          <a:prstGeom prst="curvedConnector3">
            <a:avLst>
              <a:gd name="adj1" fmla="val 96501"/>
            </a:avLst>
          </a:prstGeom>
          <a:noFill/>
          <a:ln w="9525" cap="flat" cmpd="sng">
            <a:solidFill>
              <a:srgbClr val="4A7DBA"/>
            </a:solidFill>
            <a:prstDash val="solid"/>
            <a:round/>
            <a:headEnd type="none" w="sm" len="sm"/>
            <a:tailEnd type="triangle" w="med" len="med"/>
          </a:ln>
        </p:spPr>
      </p:cxnSp>
      <p:sp>
        <p:nvSpPr>
          <p:cNvPr id="2" name="Google Shape;134;p24">
            <a:extLst>
              <a:ext uri="{FF2B5EF4-FFF2-40B4-BE49-F238E27FC236}">
                <a16:creationId xmlns:a16="http://schemas.microsoft.com/office/drawing/2014/main" id="{B38B7131-E24A-E038-89B5-BCF4DA47FA01}"/>
              </a:ext>
            </a:extLst>
          </p:cNvPr>
          <p:cNvSpPr txBox="1">
            <a:spLocks/>
          </p:cNvSpPr>
          <p:nvPr/>
        </p:nvSpPr>
        <p:spPr>
          <a:xfrm>
            <a:off x="0" y="0"/>
            <a:ext cx="9144000" cy="1093727"/>
          </a:xfrm>
          <a:prstGeom prst="rect">
            <a:avLst/>
          </a:prstGeom>
          <a:solidFill>
            <a:srgbClr val="A22E2E"/>
          </a:solidFill>
          <a:ln>
            <a:noFill/>
          </a:ln>
        </p:spPr>
        <p:txBody>
          <a:bodyPr spcFirstLastPara="1" vert="horz" wrap="square" lIns="91425" tIns="45700" rIns="91425" bIns="45700" rtlCol="0" anchor="ctr" anchorCtr="0">
            <a:noAutofit/>
          </a:bodyPr>
          <a:lstStyle>
            <a:lvl1pPr lvl="0" algn="l" defTabSz="685800" rtl="0" eaLnBrk="1" latinLnBrk="0" hangingPunct="1">
              <a:lnSpc>
                <a:spcPct val="100000"/>
              </a:lnSpc>
              <a:spcBef>
                <a:spcPts val="0"/>
              </a:spcBef>
              <a:spcAft>
                <a:spcPts val="0"/>
              </a:spcAft>
              <a:buSzPts val="1400"/>
              <a:buNone/>
              <a:defRPr sz="3300" kern="1200">
                <a:solidFill>
                  <a:schemeClr val="tx1"/>
                </a:solidFill>
                <a:latin typeface="+mj-lt"/>
                <a:ea typeface="+mj-ea"/>
                <a:cs typeface="+mj-cs"/>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r>
              <a:rPr lang="en-US" sz="4400" dirty="0">
                <a:solidFill>
                  <a:srgbClr val="D1D5DB"/>
                </a:solidFill>
                <a:latin typeface="Arial"/>
                <a:ea typeface="Arial"/>
                <a:cs typeface="Arial"/>
                <a:sym typeface="Arial"/>
              </a:rPr>
              <a:t>  The DAO attack</a:t>
            </a:r>
            <a:endParaRPr lang="en-US" sz="4400" dirty="0">
              <a:latin typeface="Arial"/>
              <a:ea typeface="Arial"/>
              <a:cs typeface="Arial"/>
              <a:sym typeface="Arial"/>
            </a:endParaRPr>
          </a:p>
        </p:txBody>
      </p:sp>
    </p:spTree>
    <p:extLst>
      <p:ext uri="{BB962C8B-B14F-4D97-AF65-F5344CB8AC3E}">
        <p14:creationId xmlns:p14="http://schemas.microsoft.com/office/powerpoint/2010/main" val="1633772139"/>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Shape 221"/>
        <p:cNvGrpSpPr/>
        <p:nvPr/>
      </p:nvGrpSpPr>
      <p:grpSpPr>
        <a:xfrm>
          <a:off x="0" y="0"/>
          <a:ext cx="0" cy="0"/>
          <a:chOff x="0" y="0"/>
          <a:chExt cx="0" cy="0"/>
        </a:xfrm>
      </p:grpSpPr>
      <p:sp>
        <p:nvSpPr>
          <p:cNvPr id="222" name="Google Shape;222;p34"/>
          <p:cNvSpPr txBox="1">
            <a:spLocks noGrp="1"/>
          </p:cNvSpPr>
          <p:nvPr>
            <p:ph type="title"/>
          </p:nvPr>
        </p:nvSpPr>
        <p:spPr>
          <a:xfrm>
            <a:off x="178384" y="55622"/>
            <a:ext cx="7515225" cy="1143000"/>
          </a:xfrm>
          <a:prstGeom prst="rect">
            <a:avLst/>
          </a:prstGeom>
          <a:noFill/>
          <a:ln>
            <a:noFill/>
          </a:ln>
        </p:spPr>
        <p:txBody>
          <a:bodyPr spcFirstLastPara="1" wrap="square" lIns="91425" tIns="45700" rIns="91425" bIns="45700" anchor="ctr" anchorCtr="0">
            <a:noAutofit/>
          </a:bodyPr>
          <a:lstStyle/>
          <a:p>
            <a:pPr marL="0" lvl="0" indent="0" algn="l" rtl="0">
              <a:lnSpc>
                <a:spcPct val="100000"/>
              </a:lnSpc>
              <a:spcBef>
                <a:spcPts val="0"/>
              </a:spcBef>
              <a:spcAft>
                <a:spcPts val="0"/>
              </a:spcAft>
              <a:buSzPts val="1400"/>
              <a:buNone/>
            </a:pPr>
            <a:r>
              <a:rPr lang="en-US" sz="4400" b="0" i="0">
                <a:solidFill>
                  <a:srgbClr val="D1D5DB"/>
                </a:solidFill>
                <a:latin typeface="Arial"/>
                <a:ea typeface="Arial"/>
                <a:cs typeface="Arial"/>
                <a:sym typeface="Arial"/>
              </a:rPr>
              <a:t>Basics of Ethereum - Recap</a:t>
            </a:r>
            <a:endParaRPr lang="en-US" sz="4400" dirty="0">
              <a:latin typeface="Arial"/>
              <a:ea typeface="Arial"/>
              <a:cs typeface="Arial"/>
              <a:sym typeface="Arial"/>
            </a:endParaRPr>
          </a:p>
        </p:txBody>
      </p:sp>
      <p:sp>
        <p:nvSpPr>
          <p:cNvPr id="2" name="Google Shape;134;p24">
            <a:extLst>
              <a:ext uri="{FF2B5EF4-FFF2-40B4-BE49-F238E27FC236}">
                <a16:creationId xmlns:a16="http://schemas.microsoft.com/office/drawing/2014/main" id="{6E84AD5F-5057-0A83-2DB0-18819223BB1A}"/>
              </a:ext>
            </a:extLst>
          </p:cNvPr>
          <p:cNvSpPr txBox="1">
            <a:spLocks/>
          </p:cNvSpPr>
          <p:nvPr/>
        </p:nvSpPr>
        <p:spPr>
          <a:xfrm>
            <a:off x="0" y="0"/>
            <a:ext cx="9144000" cy="1093727"/>
          </a:xfrm>
          <a:prstGeom prst="rect">
            <a:avLst/>
          </a:prstGeom>
          <a:solidFill>
            <a:srgbClr val="A22E2E"/>
          </a:solidFill>
          <a:ln>
            <a:noFill/>
          </a:ln>
        </p:spPr>
        <p:txBody>
          <a:bodyPr spcFirstLastPara="1" vert="horz" wrap="square" lIns="91425" tIns="45700" rIns="91425" bIns="45700" rtlCol="0" anchor="ctr" anchorCtr="0">
            <a:noAutofit/>
          </a:bodyPr>
          <a:lstStyle>
            <a:lvl1pPr lvl="0" algn="l" defTabSz="685800" rtl="0" eaLnBrk="1" latinLnBrk="0" hangingPunct="1">
              <a:lnSpc>
                <a:spcPct val="100000"/>
              </a:lnSpc>
              <a:spcBef>
                <a:spcPts val="0"/>
              </a:spcBef>
              <a:spcAft>
                <a:spcPts val="0"/>
              </a:spcAft>
              <a:buSzPts val="1400"/>
              <a:buNone/>
              <a:defRPr sz="3300" kern="1200">
                <a:solidFill>
                  <a:schemeClr val="tx1"/>
                </a:solidFill>
                <a:latin typeface="+mj-lt"/>
                <a:ea typeface="+mj-ea"/>
                <a:cs typeface="+mj-cs"/>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r>
              <a:rPr lang="en-US" sz="4400">
                <a:solidFill>
                  <a:srgbClr val="D1D5DB"/>
                </a:solidFill>
                <a:latin typeface="Arial"/>
                <a:ea typeface="Arial"/>
                <a:cs typeface="Arial"/>
                <a:sym typeface="Arial"/>
              </a:rPr>
              <a:t>  Table of Content</a:t>
            </a:r>
            <a:endParaRPr lang="en-US" sz="4400" dirty="0">
              <a:latin typeface="Arial"/>
              <a:ea typeface="Arial"/>
              <a:cs typeface="Arial"/>
              <a:sym typeface="Arial"/>
            </a:endParaRPr>
          </a:p>
        </p:txBody>
      </p:sp>
      <p:sp>
        <p:nvSpPr>
          <p:cNvPr id="11" name="TextBox 10">
            <a:extLst>
              <a:ext uri="{FF2B5EF4-FFF2-40B4-BE49-F238E27FC236}">
                <a16:creationId xmlns:a16="http://schemas.microsoft.com/office/drawing/2014/main" id="{7F8B4B62-51F5-41E4-FDD5-7029D9B6664E}"/>
              </a:ext>
            </a:extLst>
          </p:cNvPr>
          <p:cNvSpPr txBox="1"/>
          <p:nvPr/>
        </p:nvSpPr>
        <p:spPr>
          <a:xfrm>
            <a:off x="1026327" y="2283795"/>
            <a:ext cx="3403715" cy="3100849"/>
          </a:xfrm>
          <a:prstGeom prst="rect">
            <a:avLst/>
          </a:prstGeom>
          <a:noFill/>
        </p:spPr>
        <p:txBody>
          <a:bodyPr wrap="square">
            <a:spAutoFit/>
          </a:bodyPr>
          <a:lstStyle/>
          <a:p>
            <a:pPr marL="793115" marR="0" lvl="1" indent="-285750" algn="l" rtl="0">
              <a:lnSpc>
                <a:spcPct val="100000"/>
              </a:lnSpc>
              <a:spcBef>
                <a:spcPts val="295"/>
              </a:spcBef>
              <a:spcAft>
                <a:spcPts val="0"/>
              </a:spcAft>
              <a:buClr>
                <a:srgbClr val="3333B2"/>
              </a:buClr>
              <a:buSzPts val="914"/>
              <a:buFont typeface="Lucida Sans"/>
              <a:buChar char="▶"/>
            </a:pPr>
            <a:r>
              <a:rPr lang="en-US" sz="1200" strike="sngStrike" dirty="0">
                <a:solidFill>
                  <a:schemeClr val="dk1"/>
                </a:solidFill>
                <a:latin typeface="Arial"/>
                <a:ea typeface="Arial"/>
                <a:cs typeface="Arial"/>
                <a:sym typeface="Arial"/>
              </a:rPr>
              <a:t>Call to the Unknown</a:t>
            </a:r>
          </a:p>
          <a:p>
            <a:pPr marL="793115" marR="0" lvl="1" indent="-285750" algn="l" rtl="0">
              <a:lnSpc>
                <a:spcPct val="100000"/>
              </a:lnSpc>
              <a:spcBef>
                <a:spcPts val="295"/>
              </a:spcBef>
              <a:spcAft>
                <a:spcPts val="0"/>
              </a:spcAft>
              <a:buClr>
                <a:srgbClr val="3333B2"/>
              </a:buClr>
              <a:buSzPts val="914"/>
              <a:buFont typeface="Lucida Sans"/>
              <a:buChar char="▶"/>
            </a:pPr>
            <a:r>
              <a:rPr lang="en-US" sz="1200" strike="sngStrike" dirty="0">
                <a:solidFill>
                  <a:schemeClr val="dk1"/>
                </a:solidFill>
                <a:latin typeface="Arial"/>
                <a:ea typeface="Arial"/>
                <a:cs typeface="Arial"/>
                <a:sym typeface="Arial"/>
              </a:rPr>
              <a:t>Reentrancy</a:t>
            </a:r>
          </a:p>
          <a:p>
            <a:pPr marL="793115" marR="0" lvl="1" indent="-285750" algn="l" rtl="0">
              <a:lnSpc>
                <a:spcPct val="100000"/>
              </a:lnSpc>
              <a:spcBef>
                <a:spcPts val="295"/>
              </a:spcBef>
              <a:spcAft>
                <a:spcPts val="0"/>
              </a:spcAft>
              <a:buClr>
                <a:srgbClr val="3333B2"/>
              </a:buClr>
              <a:buSzPts val="914"/>
              <a:buFont typeface="Lucida Sans"/>
              <a:buChar char="▶"/>
            </a:pPr>
            <a:r>
              <a:rPr lang="en-US" sz="1200" dirty="0">
                <a:solidFill>
                  <a:schemeClr val="dk1"/>
                </a:solidFill>
                <a:latin typeface="Arial"/>
                <a:ea typeface="Arial"/>
                <a:cs typeface="Arial"/>
                <a:sym typeface="Arial"/>
              </a:rPr>
              <a:t>Exception Disorders</a:t>
            </a:r>
          </a:p>
          <a:p>
            <a:pPr marL="793115" marR="0" lvl="1" indent="-285750" algn="l" rtl="0">
              <a:lnSpc>
                <a:spcPct val="100000"/>
              </a:lnSpc>
              <a:spcBef>
                <a:spcPts val="295"/>
              </a:spcBef>
              <a:spcAft>
                <a:spcPts val="0"/>
              </a:spcAft>
              <a:buClr>
                <a:srgbClr val="3333B2"/>
              </a:buClr>
              <a:buSzPts val="914"/>
              <a:buFont typeface="Lucida Sans"/>
              <a:buChar char="▶"/>
            </a:pPr>
            <a:r>
              <a:rPr lang="en-US" sz="1200" dirty="0">
                <a:solidFill>
                  <a:schemeClr val="dk1"/>
                </a:solidFill>
                <a:latin typeface="Arial"/>
                <a:ea typeface="Arial"/>
                <a:cs typeface="Arial"/>
                <a:sym typeface="Arial"/>
              </a:rPr>
              <a:t>Gasless Send</a:t>
            </a:r>
          </a:p>
          <a:p>
            <a:pPr marL="793115" marR="0" lvl="1" indent="-285750" algn="l" rtl="0">
              <a:lnSpc>
                <a:spcPct val="100000"/>
              </a:lnSpc>
              <a:spcBef>
                <a:spcPts val="295"/>
              </a:spcBef>
              <a:spcAft>
                <a:spcPts val="0"/>
              </a:spcAft>
              <a:buClr>
                <a:srgbClr val="3333B2"/>
              </a:buClr>
              <a:buSzPts val="914"/>
              <a:buFont typeface="Lucida Sans"/>
              <a:buChar char="▶"/>
            </a:pPr>
            <a:r>
              <a:rPr lang="en-US" sz="1200" dirty="0">
                <a:solidFill>
                  <a:schemeClr val="dk1"/>
                </a:solidFill>
                <a:latin typeface="Arial"/>
                <a:ea typeface="Arial"/>
                <a:cs typeface="Arial"/>
                <a:sym typeface="Arial"/>
              </a:rPr>
              <a:t>Type Casts</a:t>
            </a:r>
          </a:p>
          <a:p>
            <a:pPr marL="793115" marR="0" lvl="1" indent="-285750" algn="l" rtl="0">
              <a:lnSpc>
                <a:spcPct val="100000"/>
              </a:lnSpc>
              <a:spcBef>
                <a:spcPts val="295"/>
              </a:spcBef>
              <a:spcAft>
                <a:spcPts val="0"/>
              </a:spcAft>
              <a:buClr>
                <a:srgbClr val="3333B2"/>
              </a:buClr>
              <a:buSzPts val="914"/>
              <a:buFont typeface="Lucida Sans"/>
              <a:buChar char="▶"/>
            </a:pPr>
            <a:r>
              <a:rPr lang="en-US" sz="1200" dirty="0">
                <a:solidFill>
                  <a:schemeClr val="dk1"/>
                </a:solidFill>
                <a:latin typeface="Arial"/>
                <a:ea typeface="Arial"/>
                <a:cs typeface="Arial"/>
                <a:sym typeface="Arial"/>
              </a:rPr>
              <a:t>Keeping Secrets</a:t>
            </a:r>
          </a:p>
          <a:p>
            <a:pPr marL="793115" marR="0" lvl="1" indent="-285750" algn="l" rtl="0">
              <a:lnSpc>
                <a:spcPct val="100000"/>
              </a:lnSpc>
              <a:spcBef>
                <a:spcPts val="295"/>
              </a:spcBef>
              <a:spcAft>
                <a:spcPts val="0"/>
              </a:spcAft>
              <a:buClr>
                <a:srgbClr val="3333B2"/>
              </a:buClr>
              <a:buSzPts val="914"/>
              <a:buFont typeface="Lucida Sans"/>
              <a:buChar char="▶"/>
            </a:pPr>
            <a:r>
              <a:rPr lang="en-US" sz="1200" dirty="0">
                <a:solidFill>
                  <a:schemeClr val="dk1"/>
                </a:solidFill>
                <a:latin typeface="Arial"/>
                <a:ea typeface="Arial"/>
                <a:cs typeface="Arial"/>
                <a:sym typeface="Arial"/>
              </a:rPr>
              <a:t>Stack Size Limit</a:t>
            </a:r>
          </a:p>
          <a:p>
            <a:pPr marL="793115" marR="0" lvl="1" indent="-285750" algn="l" rtl="0">
              <a:lnSpc>
                <a:spcPct val="100000"/>
              </a:lnSpc>
              <a:spcBef>
                <a:spcPts val="295"/>
              </a:spcBef>
              <a:spcAft>
                <a:spcPts val="0"/>
              </a:spcAft>
              <a:buClr>
                <a:srgbClr val="3333B2"/>
              </a:buClr>
              <a:buSzPts val="914"/>
              <a:buFont typeface="Lucida Sans"/>
              <a:buChar char="▶"/>
            </a:pPr>
            <a:r>
              <a:rPr lang="en-US" sz="1200" dirty="0">
                <a:solidFill>
                  <a:schemeClr val="dk1"/>
                </a:solidFill>
                <a:latin typeface="Arial"/>
                <a:ea typeface="Arial"/>
                <a:cs typeface="Arial"/>
                <a:sym typeface="Arial"/>
              </a:rPr>
              <a:t>Unpredictable States</a:t>
            </a:r>
          </a:p>
          <a:p>
            <a:pPr marL="793115" marR="0" lvl="1" indent="-285750" algn="l" rtl="0">
              <a:lnSpc>
                <a:spcPct val="100000"/>
              </a:lnSpc>
              <a:spcBef>
                <a:spcPts val="295"/>
              </a:spcBef>
              <a:spcAft>
                <a:spcPts val="0"/>
              </a:spcAft>
              <a:buClr>
                <a:srgbClr val="3333B2"/>
              </a:buClr>
              <a:buSzPts val="914"/>
              <a:buFont typeface="Lucida Sans"/>
              <a:buChar char="▶"/>
            </a:pPr>
            <a:endParaRPr lang="en-US" dirty="0">
              <a:solidFill>
                <a:schemeClr val="dk1"/>
              </a:solidFill>
              <a:latin typeface="Arial"/>
              <a:ea typeface="Arial"/>
              <a:cs typeface="Arial"/>
              <a:sym typeface="Arial"/>
            </a:endParaRPr>
          </a:p>
          <a:p>
            <a:pPr marL="793115" marR="0" lvl="1" indent="-285750" algn="l" rtl="0">
              <a:lnSpc>
                <a:spcPct val="100000"/>
              </a:lnSpc>
              <a:spcBef>
                <a:spcPts val="295"/>
              </a:spcBef>
              <a:spcAft>
                <a:spcPts val="0"/>
              </a:spcAft>
              <a:buClr>
                <a:srgbClr val="3333B2"/>
              </a:buClr>
              <a:buSzPts val="914"/>
              <a:buFont typeface="Lucida Sans"/>
              <a:buChar char="▶"/>
            </a:pPr>
            <a:endParaRPr lang="en-US" dirty="0">
              <a:solidFill>
                <a:schemeClr val="dk1"/>
              </a:solidFill>
              <a:latin typeface="Arial"/>
              <a:ea typeface="Arial"/>
              <a:cs typeface="Arial"/>
              <a:sym typeface="Arial"/>
            </a:endParaRPr>
          </a:p>
          <a:p>
            <a:pPr marL="793115" marR="0" lvl="1" indent="-285750" algn="l" rtl="0">
              <a:lnSpc>
                <a:spcPct val="100000"/>
              </a:lnSpc>
              <a:spcBef>
                <a:spcPts val="295"/>
              </a:spcBef>
              <a:spcAft>
                <a:spcPts val="0"/>
              </a:spcAft>
              <a:buClr>
                <a:srgbClr val="3333B2"/>
              </a:buClr>
              <a:buSzPts val="914"/>
              <a:buFont typeface="Lucida Sans"/>
              <a:buChar char="▶"/>
            </a:pPr>
            <a:endParaRPr lang="en-US" dirty="0">
              <a:solidFill>
                <a:schemeClr val="dk1"/>
              </a:solidFill>
              <a:latin typeface="Arial"/>
              <a:ea typeface="Arial"/>
              <a:cs typeface="Arial"/>
              <a:sym typeface="Arial"/>
            </a:endParaRPr>
          </a:p>
          <a:p>
            <a:pPr marL="793115" marR="0" lvl="1" indent="-285750" algn="l" rtl="0">
              <a:lnSpc>
                <a:spcPct val="100000"/>
              </a:lnSpc>
              <a:spcBef>
                <a:spcPts val="295"/>
              </a:spcBef>
              <a:spcAft>
                <a:spcPts val="0"/>
              </a:spcAft>
              <a:buClr>
                <a:srgbClr val="3333B2"/>
              </a:buClr>
              <a:buSzPts val="914"/>
              <a:buFont typeface="Lucida Sans"/>
              <a:buChar char="▶"/>
            </a:pPr>
            <a:endParaRPr lang="en-US" sz="1800" b="0" i="0" u="none" strike="noStrike" cap="none" dirty="0">
              <a:solidFill>
                <a:schemeClr val="dk1"/>
              </a:solidFill>
              <a:latin typeface="Arial"/>
              <a:ea typeface="Arial"/>
              <a:cs typeface="Arial"/>
              <a:sym typeface="Arial"/>
            </a:endParaRPr>
          </a:p>
        </p:txBody>
      </p:sp>
      <p:sp>
        <p:nvSpPr>
          <p:cNvPr id="13" name="TextBox 12">
            <a:extLst>
              <a:ext uri="{FF2B5EF4-FFF2-40B4-BE49-F238E27FC236}">
                <a16:creationId xmlns:a16="http://schemas.microsoft.com/office/drawing/2014/main" id="{40E488B8-0046-4041-4845-0F02EE95B5C4}"/>
              </a:ext>
            </a:extLst>
          </p:cNvPr>
          <p:cNvSpPr txBox="1"/>
          <p:nvPr/>
        </p:nvSpPr>
        <p:spPr>
          <a:xfrm>
            <a:off x="1026327" y="1914463"/>
            <a:ext cx="4605556" cy="369332"/>
          </a:xfrm>
          <a:prstGeom prst="rect">
            <a:avLst/>
          </a:prstGeom>
          <a:noFill/>
        </p:spPr>
        <p:txBody>
          <a:bodyPr wrap="square">
            <a:spAutoFit/>
          </a:bodyPr>
          <a:lstStyle/>
          <a:p>
            <a:pPr marL="507365" marR="0" lvl="0" indent="-457200" algn="l" rtl="0">
              <a:lnSpc>
                <a:spcPct val="100000"/>
              </a:lnSpc>
              <a:spcBef>
                <a:spcPts val="0"/>
              </a:spcBef>
              <a:spcAft>
                <a:spcPts val="0"/>
              </a:spcAft>
              <a:buClr>
                <a:srgbClr val="3333B2"/>
              </a:buClr>
              <a:buSzPts val="1600"/>
              <a:buFont typeface="Lucida Sans"/>
              <a:buChar char="▶"/>
            </a:pPr>
            <a:r>
              <a:rPr lang="en-US" sz="1800" b="0" i="0" u="none" strike="noStrike" cap="none" dirty="0">
                <a:solidFill>
                  <a:schemeClr val="dk1"/>
                </a:solidFill>
                <a:latin typeface="Arial"/>
                <a:ea typeface="Arial"/>
                <a:cs typeface="Arial"/>
                <a:sym typeface="Arial"/>
              </a:rPr>
              <a:t>Vulnerabilities Ahead:</a:t>
            </a:r>
            <a:endParaRPr lang="en-US" sz="1050" b="0" i="0" u="none" strike="noStrike" cap="none" dirty="0">
              <a:solidFill>
                <a:srgbClr val="000000"/>
              </a:solidFill>
              <a:latin typeface="Arial"/>
              <a:ea typeface="Arial"/>
              <a:cs typeface="Arial"/>
              <a:sym typeface="Arial"/>
            </a:endParaRPr>
          </a:p>
        </p:txBody>
      </p:sp>
      <p:sp>
        <p:nvSpPr>
          <p:cNvPr id="14" name="TextBox 13">
            <a:extLst>
              <a:ext uri="{FF2B5EF4-FFF2-40B4-BE49-F238E27FC236}">
                <a16:creationId xmlns:a16="http://schemas.microsoft.com/office/drawing/2014/main" id="{FD9BFC02-C4ED-FE07-6C03-4A4DFBB620AE}"/>
              </a:ext>
            </a:extLst>
          </p:cNvPr>
          <p:cNvSpPr txBox="1"/>
          <p:nvPr/>
        </p:nvSpPr>
        <p:spPr>
          <a:xfrm>
            <a:off x="4783939" y="1914463"/>
            <a:ext cx="4605556" cy="369332"/>
          </a:xfrm>
          <a:prstGeom prst="rect">
            <a:avLst/>
          </a:prstGeom>
          <a:noFill/>
        </p:spPr>
        <p:txBody>
          <a:bodyPr wrap="square">
            <a:spAutoFit/>
          </a:bodyPr>
          <a:lstStyle/>
          <a:p>
            <a:pPr marL="507365" marR="0" lvl="0" indent="-457200" algn="l" rtl="0">
              <a:lnSpc>
                <a:spcPct val="100000"/>
              </a:lnSpc>
              <a:spcBef>
                <a:spcPts val="0"/>
              </a:spcBef>
              <a:spcAft>
                <a:spcPts val="0"/>
              </a:spcAft>
              <a:buClr>
                <a:srgbClr val="3333B2"/>
              </a:buClr>
              <a:buSzPts val="1600"/>
              <a:buFont typeface="Lucida Sans"/>
              <a:buChar char="▶"/>
            </a:pPr>
            <a:r>
              <a:rPr lang="en-US" sz="1800" b="0" i="0" u="none" strike="noStrike" cap="none" dirty="0">
                <a:solidFill>
                  <a:schemeClr val="dk1"/>
                </a:solidFill>
                <a:latin typeface="Arial"/>
                <a:ea typeface="Arial"/>
                <a:cs typeface="Arial"/>
                <a:sym typeface="Arial"/>
              </a:rPr>
              <a:t>Attacks Ahead:</a:t>
            </a:r>
            <a:endParaRPr lang="en-US" sz="1050" b="0" i="0" u="none" strike="noStrike" cap="none" dirty="0">
              <a:solidFill>
                <a:srgbClr val="000000"/>
              </a:solidFill>
              <a:latin typeface="Arial"/>
              <a:ea typeface="Arial"/>
              <a:cs typeface="Arial"/>
              <a:sym typeface="Arial"/>
            </a:endParaRPr>
          </a:p>
        </p:txBody>
      </p:sp>
      <p:sp>
        <p:nvSpPr>
          <p:cNvPr id="15" name="TextBox 14">
            <a:extLst>
              <a:ext uri="{FF2B5EF4-FFF2-40B4-BE49-F238E27FC236}">
                <a16:creationId xmlns:a16="http://schemas.microsoft.com/office/drawing/2014/main" id="{8BB93376-2519-FD6A-491C-D51FA0CC124B}"/>
              </a:ext>
            </a:extLst>
          </p:cNvPr>
          <p:cNvSpPr txBox="1"/>
          <p:nvPr/>
        </p:nvSpPr>
        <p:spPr>
          <a:xfrm>
            <a:off x="4783939" y="2356500"/>
            <a:ext cx="3403715" cy="2431435"/>
          </a:xfrm>
          <a:prstGeom prst="rect">
            <a:avLst/>
          </a:prstGeom>
          <a:noFill/>
        </p:spPr>
        <p:txBody>
          <a:bodyPr wrap="square">
            <a:spAutoFit/>
          </a:bodyPr>
          <a:lstStyle/>
          <a:p>
            <a:pPr marL="793115" marR="0" lvl="1" indent="-285750" algn="l" rtl="0">
              <a:lnSpc>
                <a:spcPct val="100000"/>
              </a:lnSpc>
              <a:spcBef>
                <a:spcPts val="295"/>
              </a:spcBef>
              <a:spcAft>
                <a:spcPts val="0"/>
              </a:spcAft>
              <a:buClr>
                <a:srgbClr val="3333B2"/>
              </a:buClr>
              <a:buSzPts val="914"/>
              <a:buFont typeface="Lucida Sans"/>
              <a:buChar char="▶"/>
            </a:pPr>
            <a:r>
              <a:rPr lang="en-US" sz="1200" strike="sngStrike" dirty="0">
                <a:solidFill>
                  <a:schemeClr val="dk1"/>
                </a:solidFill>
                <a:latin typeface="Arial"/>
                <a:ea typeface="Arial"/>
                <a:cs typeface="Arial"/>
                <a:sym typeface="Arial"/>
              </a:rPr>
              <a:t>The DAO attack</a:t>
            </a:r>
          </a:p>
          <a:p>
            <a:pPr marL="793115" marR="0" lvl="1" indent="-285750" algn="l" rtl="0">
              <a:lnSpc>
                <a:spcPct val="100000"/>
              </a:lnSpc>
              <a:spcBef>
                <a:spcPts val="295"/>
              </a:spcBef>
              <a:spcAft>
                <a:spcPts val="0"/>
              </a:spcAft>
              <a:buClr>
                <a:srgbClr val="3333B2"/>
              </a:buClr>
              <a:buSzPts val="914"/>
              <a:buFont typeface="Lucida Sans"/>
              <a:buChar char="▶"/>
            </a:pPr>
            <a:r>
              <a:rPr lang="en-US" sz="1200" dirty="0">
                <a:solidFill>
                  <a:schemeClr val="dk1"/>
                </a:solidFill>
                <a:latin typeface="Arial"/>
                <a:ea typeface="Arial"/>
                <a:cs typeface="Arial"/>
                <a:sym typeface="Arial"/>
              </a:rPr>
              <a:t>The King of The Ether Throne</a:t>
            </a:r>
          </a:p>
          <a:p>
            <a:pPr marL="793115" marR="0" lvl="1" indent="-285750" algn="l" rtl="0">
              <a:lnSpc>
                <a:spcPct val="100000"/>
              </a:lnSpc>
              <a:spcBef>
                <a:spcPts val="295"/>
              </a:spcBef>
              <a:spcAft>
                <a:spcPts val="0"/>
              </a:spcAft>
              <a:buClr>
                <a:srgbClr val="3333B2"/>
              </a:buClr>
              <a:buSzPts val="914"/>
              <a:buFont typeface="Lucida Sans"/>
              <a:buChar char="▶"/>
            </a:pPr>
            <a:r>
              <a:rPr lang="en-US" sz="1200" dirty="0">
                <a:solidFill>
                  <a:schemeClr val="dk1"/>
                </a:solidFill>
                <a:latin typeface="Arial"/>
                <a:ea typeface="Arial"/>
                <a:cs typeface="Arial"/>
                <a:sym typeface="Arial"/>
              </a:rPr>
              <a:t>Multiplayer Games</a:t>
            </a:r>
          </a:p>
          <a:p>
            <a:pPr marL="793115" lvl="1" indent="-285750">
              <a:spcBef>
                <a:spcPts val="295"/>
              </a:spcBef>
              <a:buClr>
                <a:srgbClr val="3333B2"/>
              </a:buClr>
              <a:buSzPts val="914"/>
              <a:buFont typeface="Lucida Sans"/>
              <a:buChar char="▶"/>
            </a:pPr>
            <a:r>
              <a:rPr lang="en-US" sz="1200" dirty="0">
                <a:solidFill>
                  <a:schemeClr val="dk1"/>
                </a:solidFill>
                <a:latin typeface="Arial"/>
                <a:ea typeface="Arial"/>
                <a:cs typeface="Arial"/>
                <a:sym typeface="Arial"/>
              </a:rPr>
              <a:t>The </a:t>
            </a:r>
            <a:r>
              <a:rPr lang="en-US" sz="1200" dirty="0" err="1">
                <a:solidFill>
                  <a:schemeClr val="dk1"/>
                </a:solidFill>
                <a:latin typeface="Arial"/>
                <a:ea typeface="Arial"/>
                <a:cs typeface="Arial"/>
                <a:sym typeface="Arial"/>
              </a:rPr>
              <a:t>GovernMental</a:t>
            </a:r>
            <a:endParaRPr lang="en-US" sz="1200" dirty="0">
              <a:solidFill>
                <a:schemeClr val="dk1"/>
              </a:solidFill>
              <a:latin typeface="Arial"/>
              <a:ea typeface="Arial"/>
              <a:cs typeface="Arial"/>
              <a:sym typeface="Arial"/>
            </a:endParaRPr>
          </a:p>
          <a:p>
            <a:pPr marL="793115" marR="0" lvl="1" indent="-285750" algn="l" rtl="0">
              <a:lnSpc>
                <a:spcPct val="100000"/>
              </a:lnSpc>
              <a:spcBef>
                <a:spcPts val="295"/>
              </a:spcBef>
              <a:spcAft>
                <a:spcPts val="0"/>
              </a:spcAft>
              <a:buClr>
                <a:srgbClr val="3333B2"/>
              </a:buClr>
              <a:buSzPts val="914"/>
              <a:buFont typeface="Lucida Sans"/>
              <a:buChar char="▶"/>
            </a:pPr>
            <a:r>
              <a:rPr lang="en-US" sz="1200" dirty="0">
                <a:solidFill>
                  <a:schemeClr val="dk1"/>
                </a:solidFill>
                <a:latin typeface="Arial"/>
                <a:ea typeface="Arial"/>
                <a:cs typeface="Arial"/>
                <a:sym typeface="Arial"/>
              </a:rPr>
              <a:t>Dynamic Libraries</a:t>
            </a:r>
          </a:p>
          <a:p>
            <a:pPr marL="793115" marR="0" lvl="1" indent="-285750" algn="l" rtl="0">
              <a:lnSpc>
                <a:spcPct val="100000"/>
              </a:lnSpc>
              <a:spcBef>
                <a:spcPts val="295"/>
              </a:spcBef>
              <a:spcAft>
                <a:spcPts val="0"/>
              </a:spcAft>
              <a:buClr>
                <a:srgbClr val="3333B2"/>
              </a:buClr>
              <a:buSzPts val="914"/>
              <a:buFont typeface="Lucida Sans"/>
              <a:buChar char="▶"/>
            </a:pPr>
            <a:endParaRPr lang="en-US" dirty="0">
              <a:solidFill>
                <a:schemeClr val="dk1"/>
              </a:solidFill>
              <a:latin typeface="Arial"/>
              <a:ea typeface="Arial"/>
              <a:cs typeface="Arial"/>
              <a:sym typeface="Arial"/>
            </a:endParaRPr>
          </a:p>
          <a:p>
            <a:pPr marL="793115" marR="0" lvl="1" indent="-285750" algn="l" rtl="0">
              <a:lnSpc>
                <a:spcPct val="100000"/>
              </a:lnSpc>
              <a:spcBef>
                <a:spcPts val="295"/>
              </a:spcBef>
              <a:spcAft>
                <a:spcPts val="0"/>
              </a:spcAft>
              <a:buClr>
                <a:srgbClr val="3333B2"/>
              </a:buClr>
              <a:buSzPts val="914"/>
              <a:buFont typeface="Lucida Sans"/>
              <a:buChar char="▶"/>
            </a:pPr>
            <a:endParaRPr lang="en-US" dirty="0">
              <a:solidFill>
                <a:schemeClr val="dk1"/>
              </a:solidFill>
              <a:latin typeface="Arial"/>
              <a:ea typeface="Arial"/>
              <a:cs typeface="Arial"/>
              <a:sym typeface="Arial"/>
            </a:endParaRPr>
          </a:p>
          <a:p>
            <a:pPr marL="793115" marR="0" lvl="1" indent="-285750" algn="l" rtl="0">
              <a:lnSpc>
                <a:spcPct val="100000"/>
              </a:lnSpc>
              <a:spcBef>
                <a:spcPts val="295"/>
              </a:spcBef>
              <a:spcAft>
                <a:spcPts val="0"/>
              </a:spcAft>
              <a:buClr>
                <a:srgbClr val="3333B2"/>
              </a:buClr>
              <a:buSzPts val="914"/>
              <a:buFont typeface="Lucida Sans"/>
              <a:buChar char="▶"/>
            </a:pPr>
            <a:endParaRPr lang="en-US" dirty="0">
              <a:solidFill>
                <a:schemeClr val="dk1"/>
              </a:solidFill>
              <a:latin typeface="Arial"/>
              <a:ea typeface="Arial"/>
              <a:cs typeface="Arial"/>
              <a:sym typeface="Arial"/>
            </a:endParaRPr>
          </a:p>
          <a:p>
            <a:pPr marL="793115" marR="0" lvl="1" indent="-285750" algn="l" rtl="0">
              <a:lnSpc>
                <a:spcPct val="100000"/>
              </a:lnSpc>
              <a:spcBef>
                <a:spcPts val="295"/>
              </a:spcBef>
              <a:spcAft>
                <a:spcPts val="0"/>
              </a:spcAft>
              <a:buClr>
                <a:srgbClr val="3333B2"/>
              </a:buClr>
              <a:buSzPts val="914"/>
              <a:buFont typeface="Lucida Sans"/>
              <a:buChar char="▶"/>
            </a:pPr>
            <a:endParaRPr lang="en-US" sz="1800" b="0" i="0" u="none" strike="noStrike" cap="none" dirty="0">
              <a:solidFill>
                <a:schemeClr val="dk1"/>
              </a:solidFill>
              <a:latin typeface="Arial"/>
              <a:ea typeface="Arial"/>
              <a:cs typeface="Arial"/>
              <a:sym typeface="Arial"/>
            </a:endParaRPr>
          </a:p>
        </p:txBody>
      </p:sp>
    </p:spTree>
    <p:extLst>
      <p:ext uri="{BB962C8B-B14F-4D97-AF65-F5344CB8AC3E}">
        <p14:creationId xmlns:p14="http://schemas.microsoft.com/office/powerpoint/2010/main" val="3793689898"/>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Shape 408"/>
        <p:cNvGrpSpPr/>
        <p:nvPr/>
      </p:nvGrpSpPr>
      <p:grpSpPr>
        <a:xfrm>
          <a:off x="0" y="0"/>
          <a:ext cx="0" cy="0"/>
          <a:chOff x="0" y="0"/>
          <a:chExt cx="0" cy="0"/>
        </a:xfrm>
      </p:grpSpPr>
      <p:sp>
        <p:nvSpPr>
          <p:cNvPr id="409" name="Google Shape;409;p51"/>
          <p:cNvSpPr txBox="1">
            <a:spLocks noGrp="1"/>
          </p:cNvSpPr>
          <p:nvPr>
            <p:ph type="title"/>
          </p:nvPr>
        </p:nvSpPr>
        <p:spPr>
          <a:xfrm>
            <a:off x="9" y="-84653"/>
            <a:ext cx="8440500" cy="1088700"/>
          </a:xfrm>
          <a:prstGeom prst="rect">
            <a:avLst/>
          </a:prstGeom>
          <a:noFill/>
          <a:ln>
            <a:noFill/>
          </a:ln>
        </p:spPr>
        <p:txBody>
          <a:bodyPr spcFirstLastPara="1" wrap="square" lIns="91425" tIns="45700" rIns="91425" bIns="45700" anchor="ctr" anchorCtr="0">
            <a:noAutofit/>
          </a:bodyPr>
          <a:lstStyle/>
          <a:p>
            <a:pPr marL="0" lvl="0" indent="0" algn="l" rtl="0">
              <a:lnSpc>
                <a:spcPct val="100000"/>
              </a:lnSpc>
              <a:spcBef>
                <a:spcPts val="0"/>
              </a:spcBef>
              <a:spcAft>
                <a:spcPts val="0"/>
              </a:spcAft>
              <a:buSzPts val="1400"/>
              <a:buNone/>
            </a:pPr>
            <a:r>
              <a:rPr lang="en-US" sz="4400" b="0" i="0">
                <a:solidFill>
                  <a:srgbClr val="D1D5DB"/>
                </a:solidFill>
                <a:latin typeface="Arial"/>
                <a:ea typeface="Arial"/>
                <a:cs typeface="Arial"/>
                <a:sym typeface="Arial"/>
              </a:rPr>
              <a:t>Exception Disorders</a:t>
            </a:r>
            <a:endParaRPr sz="4400">
              <a:latin typeface="Arial"/>
              <a:ea typeface="Arial"/>
              <a:cs typeface="Arial"/>
              <a:sym typeface="Arial"/>
            </a:endParaRPr>
          </a:p>
        </p:txBody>
      </p:sp>
      <p:sp>
        <p:nvSpPr>
          <p:cNvPr id="410" name="Google Shape;410;p51"/>
          <p:cNvSpPr txBox="1"/>
          <p:nvPr/>
        </p:nvSpPr>
        <p:spPr>
          <a:xfrm>
            <a:off x="351750" y="1401471"/>
            <a:ext cx="8440500" cy="1322783"/>
          </a:xfrm>
          <a:prstGeom prst="rect">
            <a:avLst/>
          </a:prstGeom>
          <a:noFill/>
          <a:ln>
            <a:noFill/>
          </a:ln>
        </p:spPr>
        <p:txBody>
          <a:bodyPr spcFirstLastPara="1" wrap="square" lIns="0" tIns="37450" rIns="0" bIns="0" anchor="t" anchorCtr="0">
            <a:spAutoFit/>
          </a:bodyPr>
          <a:lstStyle/>
          <a:p>
            <a:pPr marL="507365" marR="0" lvl="0" indent="-457200" algn="l" rtl="0">
              <a:lnSpc>
                <a:spcPct val="100000"/>
              </a:lnSpc>
              <a:spcBef>
                <a:spcPts val="0"/>
              </a:spcBef>
              <a:spcAft>
                <a:spcPts val="0"/>
              </a:spcAft>
              <a:buClr>
                <a:srgbClr val="3333B2"/>
              </a:buClr>
              <a:buSzPts val="1600"/>
              <a:buFont typeface="Lucida Sans"/>
              <a:buChar char="▶"/>
            </a:pPr>
            <a:r>
              <a:rPr lang="en-US" sz="2800" b="0" i="0" u="none" strike="noStrike" cap="none">
                <a:solidFill>
                  <a:schemeClr val="dk1"/>
                </a:solidFill>
                <a:latin typeface="Arial"/>
                <a:ea typeface="Arial"/>
                <a:cs typeface="Arial"/>
                <a:sym typeface="Arial"/>
              </a:rPr>
              <a:t>Exception may occur in several cases</a:t>
            </a:r>
            <a:endParaRPr sz="1400" b="0" i="0" u="none" strike="noStrike" cap="none">
              <a:solidFill>
                <a:srgbClr val="000000"/>
              </a:solidFill>
              <a:latin typeface="Arial"/>
              <a:ea typeface="Arial"/>
              <a:cs typeface="Arial"/>
              <a:sym typeface="Arial"/>
            </a:endParaRPr>
          </a:p>
          <a:p>
            <a:pPr marL="793115" marR="0" lvl="1" indent="-285749" algn="l" rtl="0">
              <a:lnSpc>
                <a:spcPct val="100000"/>
              </a:lnSpc>
              <a:spcBef>
                <a:spcPts val="295"/>
              </a:spcBef>
              <a:spcAft>
                <a:spcPts val="0"/>
              </a:spcAft>
              <a:buClr>
                <a:srgbClr val="3333B2"/>
              </a:buClr>
              <a:buSzPts val="914"/>
              <a:buFont typeface="Lucida Sans"/>
              <a:buChar char="▶"/>
            </a:pPr>
            <a:r>
              <a:rPr lang="en-US" sz="1600" b="0" i="0" u="none" strike="noStrike" cap="none">
                <a:solidFill>
                  <a:schemeClr val="dk1"/>
                </a:solidFill>
                <a:latin typeface="Arial"/>
                <a:ea typeface="Arial"/>
                <a:cs typeface="Arial"/>
                <a:sym typeface="Arial"/>
              </a:rPr>
              <a:t>The execution runs out of gas.</a:t>
            </a:r>
            <a:endParaRPr/>
          </a:p>
          <a:p>
            <a:pPr marL="793115" marR="0" lvl="1" indent="-285749" algn="l" rtl="0">
              <a:lnSpc>
                <a:spcPct val="100000"/>
              </a:lnSpc>
              <a:spcBef>
                <a:spcPts val="295"/>
              </a:spcBef>
              <a:spcAft>
                <a:spcPts val="0"/>
              </a:spcAft>
              <a:buClr>
                <a:srgbClr val="3333B2"/>
              </a:buClr>
              <a:buSzPts val="914"/>
              <a:buFont typeface="Lucida Sans"/>
              <a:buChar char="▶"/>
            </a:pPr>
            <a:r>
              <a:rPr lang="en-US" sz="1600" b="0" i="0" u="none" strike="noStrike" cap="none">
                <a:solidFill>
                  <a:schemeClr val="dk1"/>
                </a:solidFill>
                <a:latin typeface="Arial"/>
                <a:ea typeface="Arial"/>
                <a:cs typeface="Arial"/>
                <a:sym typeface="Arial"/>
              </a:rPr>
              <a:t>The call stack reaches its limit.</a:t>
            </a:r>
            <a:endParaRPr/>
          </a:p>
          <a:p>
            <a:pPr marL="793115" marR="0" lvl="1" indent="-285749" algn="l" rtl="0">
              <a:lnSpc>
                <a:spcPct val="100000"/>
              </a:lnSpc>
              <a:spcBef>
                <a:spcPts val="295"/>
              </a:spcBef>
              <a:spcAft>
                <a:spcPts val="0"/>
              </a:spcAft>
              <a:buClr>
                <a:srgbClr val="3333B2"/>
              </a:buClr>
              <a:buSzPts val="914"/>
              <a:buFont typeface="Lucida Sans"/>
              <a:buChar char="▶"/>
            </a:pPr>
            <a:r>
              <a:rPr lang="en-US" sz="1600" b="0" i="0" u="none" strike="noStrike" cap="none">
                <a:solidFill>
                  <a:schemeClr val="dk1"/>
                </a:solidFill>
                <a:latin typeface="Arial"/>
                <a:ea typeface="Arial"/>
                <a:cs typeface="Arial"/>
                <a:sym typeface="Arial"/>
              </a:rPr>
              <a:t>The command ‘throw’ is executed.</a:t>
            </a:r>
            <a:endParaRPr sz="1600" b="0" i="0" u="none" strike="noStrike" cap="none">
              <a:solidFill>
                <a:schemeClr val="dk1"/>
              </a:solidFill>
              <a:latin typeface="Arial"/>
              <a:ea typeface="Arial"/>
              <a:cs typeface="Arial"/>
              <a:sym typeface="Arial"/>
            </a:endParaRPr>
          </a:p>
        </p:txBody>
      </p:sp>
      <p:sp>
        <p:nvSpPr>
          <p:cNvPr id="411" name="Google Shape;411;p51"/>
          <p:cNvSpPr txBox="1"/>
          <p:nvPr/>
        </p:nvSpPr>
        <p:spPr>
          <a:xfrm>
            <a:off x="375609" y="4285813"/>
            <a:ext cx="7689300" cy="469329"/>
          </a:xfrm>
          <a:prstGeom prst="rect">
            <a:avLst/>
          </a:prstGeom>
          <a:noFill/>
          <a:ln>
            <a:noFill/>
          </a:ln>
        </p:spPr>
        <p:txBody>
          <a:bodyPr spcFirstLastPara="1" wrap="square" lIns="91425" tIns="91425" rIns="91425" bIns="91425" anchor="t" anchorCtr="0">
            <a:spAutoFit/>
          </a:bodyPr>
          <a:lstStyle/>
          <a:p>
            <a:pPr marL="793115" marR="0" lvl="1" indent="-285749" algn="l" rtl="0">
              <a:lnSpc>
                <a:spcPct val="100000"/>
              </a:lnSpc>
              <a:spcBef>
                <a:spcPts val="295"/>
              </a:spcBef>
              <a:spcAft>
                <a:spcPts val="0"/>
              </a:spcAft>
              <a:buClr>
                <a:srgbClr val="3333B2"/>
              </a:buClr>
              <a:buSzPts val="914"/>
              <a:buFont typeface="Lucida Sans"/>
              <a:buChar char="▶"/>
            </a:pPr>
            <a:r>
              <a:rPr lang="en-US" sz="1600" b="0" i="0" u="none" strike="noStrike" cap="none">
                <a:solidFill>
                  <a:schemeClr val="dk1"/>
                </a:solidFill>
                <a:latin typeface="Arial"/>
                <a:ea typeface="Arial"/>
                <a:cs typeface="Arial"/>
                <a:sym typeface="Arial"/>
              </a:rPr>
              <a:t>If an exception is invoked in Alice’s ping, all changes are reverted.</a:t>
            </a:r>
            <a:endParaRPr sz="1600" b="0" i="0" u="none" strike="noStrike" cap="none">
              <a:solidFill>
                <a:schemeClr val="dk1"/>
              </a:solidFill>
              <a:latin typeface="Arial"/>
              <a:ea typeface="Arial"/>
              <a:cs typeface="Arial"/>
              <a:sym typeface="Arial"/>
            </a:endParaRPr>
          </a:p>
        </p:txBody>
      </p:sp>
      <p:grpSp>
        <p:nvGrpSpPr>
          <p:cNvPr id="412" name="Google Shape;412;p51"/>
          <p:cNvGrpSpPr/>
          <p:nvPr/>
        </p:nvGrpSpPr>
        <p:grpSpPr>
          <a:xfrm>
            <a:off x="992734" y="3238790"/>
            <a:ext cx="6439752" cy="1047023"/>
            <a:chOff x="980150" y="3238790"/>
            <a:chExt cx="6439752" cy="1047023"/>
          </a:xfrm>
        </p:grpSpPr>
        <p:pic>
          <p:nvPicPr>
            <p:cNvPr id="413" name="Google Shape;413;p51"/>
            <p:cNvPicPr preferRelativeResize="0"/>
            <p:nvPr/>
          </p:nvPicPr>
          <p:blipFill rotWithShape="1">
            <a:blip r:embed="rId3">
              <a:alphaModFix/>
            </a:blip>
            <a:srcRect/>
            <a:stretch/>
          </p:blipFill>
          <p:spPr>
            <a:xfrm>
              <a:off x="980150" y="3429997"/>
              <a:ext cx="6284774" cy="703750"/>
            </a:xfrm>
            <a:prstGeom prst="rect">
              <a:avLst/>
            </a:prstGeom>
            <a:noFill/>
            <a:ln>
              <a:noFill/>
            </a:ln>
          </p:spPr>
        </p:pic>
        <p:sp>
          <p:nvSpPr>
            <p:cNvPr id="414" name="Google Shape;414;p51"/>
            <p:cNvSpPr/>
            <p:nvPr/>
          </p:nvSpPr>
          <p:spPr>
            <a:xfrm>
              <a:off x="980150" y="3238790"/>
              <a:ext cx="6439752" cy="1047023"/>
            </a:xfrm>
            <a:prstGeom prst="rect">
              <a:avLst/>
            </a:prstGeom>
            <a:noFill/>
            <a:ln w="9525" cap="flat" cmpd="sng">
              <a:solidFill>
                <a:srgbClr val="4A7DBA"/>
              </a:solidFill>
              <a:prstDash val="solid"/>
              <a:round/>
              <a:headEnd type="none" w="sm" len="sm"/>
              <a:tailEnd type="none" w="sm" len="sm"/>
            </a:ln>
            <a:effectLst>
              <a:outerShdw blurRad="40000" dist="23000" dir="5400000" rotWithShape="0">
                <a:srgbClr val="000000">
                  <a:alpha val="34509"/>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ial"/>
                <a:ea typeface="Arial"/>
                <a:cs typeface="Arial"/>
                <a:sym typeface="Arial"/>
              </a:endParaRPr>
            </a:p>
          </p:txBody>
        </p:sp>
      </p:grpSp>
      <p:sp>
        <p:nvSpPr>
          <p:cNvPr id="415" name="Google Shape;415;p51"/>
          <p:cNvSpPr txBox="1"/>
          <p:nvPr/>
        </p:nvSpPr>
        <p:spPr>
          <a:xfrm>
            <a:off x="375609" y="4672543"/>
            <a:ext cx="7689300" cy="469329"/>
          </a:xfrm>
          <a:prstGeom prst="rect">
            <a:avLst/>
          </a:prstGeom>
          <a:noFill/>
          <a:ln>
            <a:noFill/>
          </a:ln>
        </p:spPr>
        <p:txBody>
          <a:bodyPr spcFirstLastPara="1" wrap="square" lIns="91425" tIns="91425" rIns="91425" bIns="91425" anchor="t" anchorCtr="0">
            <a:spAutoFit/>
          </a:bodyPr>
          <a:lstStyle/>
          <a:p>
            <a:pPr marL="793115" marR="0" lvl="1" indent="-285749" algn="l" rtl="0">
              <a:lnSpc>
                <a:spcPct val="100000"/>
              </a:lnSpc>
              <a:spcBef>
                <a:spcPts val="295"/>
              </a:spcBef>
              <a:spcAft>
                <a:spcPts val="0"/>
              </a:spcAft>
              <a:buClr>
                <a:srgbClr val="3333B2"/>
              </a:buClr>
              <a:buSzPts val="914"/>
              <a:buFont typeface="Lucida Sans"/>
              <a:buChar char="▶"/>
            </a:pPr>
            <a:r>
              <a:rPr lang="en-US" sz="1600" b="0" i="0" u="none" strike="noStrike" cap="none">
                <a:solidFill>
                  <a:schemeClr val="dk1"/>
                </a:solidFill>
                <a:latin typeface="Arial"/>
                <a:ea typeface="Arial"/>
                <a:cs typeface="Arial"/>
                <a:sym typeface="Arial"/>
              </a:rPr>
              <a:t>But invoking with ‘call’ is different; the exception won’t propagate.</a:t>
            </a:r>
            <a:endParaRPr sz="1600" b="0" i="0" u="none" strike="noStrike" cap="none">
              <a:solidFill>
                <a:schemeClr val="dk1"/>
              </a:solidFill>
              <a:latin typeface="Arial"/>
              <a:ea typeface="Arial"/>
              <a:cs typeface="Arial"/>
              <a:sym typeface="Arial"/>
            </a:endParaRPr>
          </a:p>
        </p:txBody>
      </p:sp>
      <p:sp>
        <p:nvSpPr>
          <p:cNvPr id="2" name="Google Shape;134;p24">
            <a:extLst>
              <a:ext uri="{FF2B5EF4-FFF2-40B4-BE49-F238E27FC236}">
                <a16:creationId xmlns:a16="http://schemas.microsoft.com/office/drawing/2014/main" id="{ACBE1C86-E012-292C-7091-BB45856B653E}"/>
              </a:ext>
            </a:extLst>
          </p:cNvPr>
          <p:cNvSpPr txBox="1">
            <a:spLocks/>
          </p:cNvSpPr>
          <p:nvPr/>
        </p:nvSpPr>
        <p:spPr>
          <a:xfrm>
            <a:off x="-9" y="-13647"/>
            <a:ext cx="9144000" cy="1093727"/>
          </a:xfrm>
          <a:prstGeom prst="rect">
            <a:avLst/>
          </a:prstGeom>
          <a:solidFill>
            <a:srgbClr val="A22E2E"/>
          </a:solidFill>
          <a:ln>
            <a:noFill/>
          </a:ln>
        </p:spPr>
        <p:txBody>
          <a:bodyPr spcFirstLastPara="1" vert="horz" wrap="square" lIns="91425" tIns="45700" rIns="91425" bIns="45700" rtlCol="0" anchor="ctr" anchorCtr="0">
            <a:noAutofit/>
          </a:bodyPr>
          <a:lstStyle>
            <a:lvl1pPr lvl="0" algn="l" defTabSz="685800" rtl="0" eaLnBrk="1" latinLnBrk="0" hangingPunct="1">
              <a:lnSpc>
                <a:spcPct val="100000"/>
              </a:lnSpc>
              <a:spcBef>
                <a:spcPts val="0"/>
              </a:spcBef>
              <a:spcAft>
                <a:spcPts val="0"/>
              </a:spcAft>
              <a:buSzPts val="1400"/>
              <a:buNone/>
              <a:defRPr sz="3300" kern="1200">
                <a:solidFill>
                  <a:schemeClr val="tx1"/>
                </a:solidFill>
                <a:latin typeface="+mj-lt"/>
                <a:ea typeface="+mj-ea"/>
                <a:cs typeface="+mj-cs"/>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r>
              <a:rPr lang="en-US" sz="4400" dirty="0">
                <a:solidFill>
                  <a:srgbClr val="D1D5DB"/>
                </a:solidFill>
                <a:latin typeface="Arial"/>
                <a:ea typeface="Arial"/>
                <a:cs typeface="Arial"/>
                <a:sym typeface="Arial"/>
              </a:rPr>
              <a:t>  Exception Disorders</a:t>
            </a:r>
            <a:endParaRPr lang="en-US" sz="4400" dirty="0">
              <a:latin typeface="Arial"/>
              <a:ea typeface="Arial"/>
              <a:cs typeface="Arial"/>
              <a:sym typeface="Arial"/>
            </a:endParaRP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Shape 419"/>
        <p:cNvGrpSpPr/>
        <p:nvPr/>
      </p:nvGrpSpPr>
      <p:grpSpPr>
        <a:xfrm>
          <a:off x="0" y="0"/>
          <a:ext cx="0" cy="0"/>
          <a:chOff x="0" y="0"/>
          <a:chExt cx="0" cy="0"/>
        </a:xfrm>
      </p:grpSpPr>
      <p:sp>
        <p:nvSpPr>
          <p:cNvPr id="420" name="Google Shape;420;p52"/>
          <p:cNvSpPr txBox="1">
            <a:spLocks noGrp="1"/>
          </p:cNvSpPr>
          <p:nvPr>
            <p:ph type="title"/>
          </p:nvPr>
        </p:nvSpPr>
        <p:spPr>
          <a:xfrm>
            <a:off x="9" y="-84653"/>
            <a:ext cx="8440500" cy="1088700"/>
          </a:xfrm>
          <a:prstGeom prst="rect">
            <a:avLst/>
          </a:prstGeom>
          <a:noFill/>
          <a:ln>
            <a:noFill/>
          </a:ln>
        </p:spPr>
        <p:txBody>
          <a:bodyPr spcFirstLastPara="1" wrap="square" lIns="91425" tIns="45700" rIns="91425" bIns="45700" anchor="ctr" anchorCtr="0">
            <a:noAutofit/>
          </a:bodyPr>
          <a:lstStyle/>
          <a:p>
            <a:pPr marL="0" lvl="0" indent="0" algn="l" rtl="0">
              <a:lnSpc>
                <a:spcPct val="100000"/>
              </a:lnSpc>
              <a:spcBef>
                <a:spcPts val="0"/>
              </a:spcBef>
              <a:spcAft>
                <a:spcPts val="0"/>
              </a:spcAft>
              <a:buSzPts val="1400"/>
              <a:buNone/>
            </a:pPr>
            <a:r>
              <a:rPr lang="en-US" sz="4400" b="0" i="0">
                <a:solidFill>
                  <a:srgbClr val="D1D5DB"/>
                </a:solidFill>
                <a:latin typeface="Arial"/>
                <a:ea typeface="Arial"/>
                <a:cs typeface="Arial"/>
                <a:sym typeface="Arial"/>
              </a:rPr>
              <a:t>Exception Disorders</a:t>
            </a:r>
            <a:endParaRPr sz="4400">
              <a:latin typeface="Arial"/>
              <a:ea typeface="Arial"/>
              <a:cs typeface="Arial"/>
              <a:sym typeface="Arial"/>
            </a:endParaRPr>
          </a:p>
        </p:txBody>
      </p:sp>
      <p:sp>
        <p:nvSpPr>
          <p:cNvPr id="421" name="Google Shape;421;p52"/>
          <p:cNvSpPr txBox="1"/>
          <p:nvPr/>
        </p:nvSpPr>
        <p:spPr>
          <a:xfrm>
            <a:off x="351750" y="1401471"/>
            <a:ext cx="8440500" cy="468703"/>
          </a:xfrm>
          <a:prstGeom prst="rect">
            <a:avLst/>
          </a:prstGeom>
          <a:noFill/>
          <a:ln>
            <a:noFill/>
          </a:ln>
        </p:spPr>
        <p:txBody>
          <a:bodyPr spcFirstLastPara="1" wrap="square" lIns="0" tIns="37450" rIns="0" bIns="0" anchor="t" anchorCtr="0">
            <a:spAutoFit/>
          </a:bodyPr>
          <a:lstStyle/>
          <a:p>
            <a:pPr marL="507365" marR="0" lvl="0" indent="-457200" algn="l" rtl="0">
              <a:lnSpc>
                <a:spcPct val="100000"/>
              </a:lnSpc>
              <a:spcBef>
                <a:spcPts val="0"/>
              </a:spcBef>
              <a:spcAft>
                <a:spcPts val="0"/>
              </a:spcAft>
              <a:buClr>
                <a:srgbClr val="3333B2"/>
              </a:buClr>
              <a:buSzPts val="1600"/>
              <a:buFont typeface="Lucida Sans"/>
              <a:buChar char="▶"/>
            </a:pPr>
            <a:r>
              <a:rPr lang="en-US" sz="2800" b="0" i="0" u="none" strike="noStrike" cap="none">
                <a:solidFill>
                  <a:schemeClr val="dk1"/>
                </a:solidFill>
                <a:latin typeface="Arial"/>
                <a:ea typeface="Arial"/>
                <a:cs typeface="Arial"/>
                <a:sym typeface="Arial"/>
              </a:rPr>
              <a:t>What if an exception occurs in a chain of calls?</a:t>
            </a:r>
            <a:endParaRPr sz="1400" b="0" i="0" u="none" strike="noStrike" cap="none">
              <a:solidFill>
                <a:srgbClr val="000000"/>
              </a:solidFill>
              <a:latin typeface="Arial"/>
              <a:ea typeface="Arial"/>
              <a:cs typeface="Arial"/>
              <a:sym typeface="Arial"/>
            </a:endParaRPr>
          </a:p>
        </p:txBody>
      </p:sp>
      <p:sp>
        <p:nvSpPr>
          <p:cNvPr id="422" name="Google Shape;422;p52"/>
          <p:cNvSpPr txBox="1"/>
          <p:nvPr/>
        </p:nvSpPr>
        <p:spPr>
          <a:xfrm>
            <a:off x="277887" y="1903334"/>
            <a:ext cx="7689300" cy="1531158"/>
          </a:xfrm>
          <a:prstGeom prst="rect">
            <a:avLst/>
          </a:prstGeom>
          <a:noFill/>
          <a:ln>
            <a:noFill/>
          </a:ln>
        </p:spPr>
        <p:txBody>
          <a:bodyPr spcFirstLastPara="1" wrap="square" lIns="91425" tIns="91425" rIns="91425" bIns="91425" anchor="t" anchorCtr="0">
            <a:spAutoFit/>
          </a:bodyPr>
          <a:lstStyle/>
          <a:p>
            <a:pPr marL="793115" marR="0" lvl="1" indent="-285749" algn="l" rtl="0">
              <a:lnSpc>
                <a:spcPct val="100000"/>
              </a:lnSpc>
              <a:spcBef>
                <a:spcPts val="295"/>
              </a:spcBef>
              <a:spcAft>
                <a:spcPts val="0"/>
              </a:spcAft>
              <a:buClr>
                <a:srgbClr val="3333B2"/>
              </a:buClr>
              <a:buSzPts val="914"/>
              <a:buFont typeface="Lucida Sans"/>
              <a:buChar char="▶"/>
            </a:pPr>
            <a:r>
              <a:rPr lang="en-US" sz="1600" b="0" i="0" u="none" strike="noStrike" cap="none">
                <a:solidFill>
                  <a:schemeClr val="dk1"/>
                </a:solidFill>
                <a:latin typeface="Arial"/>
                <a:ea typeface="Arial"/>
                <a:cs typeface="Arial"/>
                <a:sym typeface="Arial"/>
              </a:rPr>
              <a:t>If every chain element is a direct call, the execution stops, and every side effect is reverted.</a:t>
            </a:r>
            <a:endParaRPr/>
          </a:p>
          <a:p>
            <a:pPr marL="793115" marR="0" lvl="1" indent="-227710" algn="l" rtl="0">
              <a:lnSpc>
                <a:spcPct val="100000"/>
              </a:lnSpc>
              <a:spcBef>
                <a:spcPts val="295"/>
              </a:spcBef>
              <a:spcAft>
                <a:spcPts val="0"/>
              </a:spcAft>
              <a:buClr>
                <a:srgbClr val="3333B2"/>
              </a:buClr>
              <a:buSzPts val="914"/>
              <a:buFont typeface="Lucida Sans"/>
              <a:buNone/>
            </a:pPr>
            <a:endParaRPr sz="1600" b="0" i="0" u="none" strike="noStrike" cap="none">
              <a:solidFill>
                <a:schemeClr val="dk1"/>
              </a:solidFill>
              <a:latin typeface="Arial"/>
              <a:ea typeface="Arial"/>
              <a:cs typeface="Arial"/>
              <a:sym typeface="Arial"/>
            </a:endParaRPr>
          </a:p>
          <a:p>
            <a:pPr marL="793115" marR="0" lvl="1" indent="-285749" algn="l" rtl="0">
              <a:lnSpc>
                <a:spcPct val="100000"/>
              </a:lnSpc>
              <a:spcBef>
                <a:spcPts val="295"/>
              </a:spcBef>
              <a:spcAft>
                <a:spcPts val="0"/>
              </a:spcAft>
              <a:buClr>
                <a:srgbClr val="3333B2"/>
              </a:buClr>
              <a:buSzPts val="914"/>
              <a:buFont typeface="Lucida Sans"/>
              <a:buChar char="▶"/>
            </a:pPr>
            <a:r>
              <a:rPr lang="en-US" sz="1600" b="0" i="0" u="none" strike="noStrike" cap="none">
                <a:solidFill>
                  <a:schemeClr val="dk1"/>
                </a:solidFill>
                <a:latin typeface="Arial"/>
                <a:ea typeface="Arial"/>
                <a:cs typeface="Arial"/>
                <a:sym typeface="Arial"/>
              </a:rPr>
              <a:t>If at least one element of the chain is a ‘call,’ then all the side effects until the call are reverted.</a:t>
            </a:r>
            <a:endParaRPr sz="1600" b="0" i="0" u="none" strike="noStrike" cap="none">
              <a:solidFill>
                <a:schemeClr val="dk1"/>
              </a:solidFill>
              <a:latin typeface="Arial"/>
              <a:ea typeface="Arial"/>
              <a:cs typeface="Arial"/>
              <a:sym typeface="Arial"/>
            </a:endParaRPr>
          </a:p>
        </p:txBody>
      </p:sp>
      <p:sp>
        <p:nvSpPr>
          <p:cNvPr id="2" name="Google Shape;134;p24">
            <a:extLst>
              <a:ext uri="{FF2B5EF4-FFF2-40B4-BE49-F238E27FC236}">
                <a16:creationId xmlns:a16="http://schemas.microsoft.com/office/drawing/2014/main" id="{9E2917DA-D5CE-4BEA-A27D-7BA0AB5BEC97}"/>
              </a:ext>
            </a:extLst>
          </p:cNvPr>
          <p:cNvSpPr txBox="1">
            <a:spLocks/>
          </p:cNvSpPr>
          <p:nvPr/>
        </p:nvSpPr>
        <p:spPr>
          <a:xfrm>
            <a:off x="-9" y="-13647"/>
            <a:ext cx="9144000" cy="1093727"/>
          </a:xfrm>
          <a:prstGeom prst="rect">
            <a:avLst/>
          </a:prstGeom>
          <a:solidFill>
            <a:srgbClr val="A22E2E"/>
          </a:solidFill>
          <a:ln>
            <a:noFill/>
          </a:ln>
        </p:spPr>
        <p:txBody>
          <a:bodyPr spcFirstLastPara="1" vert="horz" wrap="square" lIns="91425" tIns="45700" rIns="91425" bIns="45700" rtlCol="0" anchor="ctr" anchorCtr="0">
            <a:noAutofit/>
          </a:bodyPr>
          <a:lstStyle>
            <a:lvl1pPr lvl="0" algn="l" defTabSz="685800" rtl="0" eaLnBrk="1" latinLnBrk="0" hangingPunct="1">
              <a:lnSpc>
                <a:spcPct val="100000"/>
              </a:lnSpc>
              <a:spcBef>
                <a:spcPts val="0"/>
              </a:spcBef>
              <a:spcAft>
                <a:spcPts val="0"/>
              </a:spcAft>
              <a:buSzPts val="1400"/>
              <a:buNone/>
              <a:defRPr sz="3300" kern="1200">
                <a:solidFill>
                  <a:schemeClr val="tx1"/>
                </a:solidFill>
                <a:latin typeface="+mj-lt"/>
                <a:ea typeface="+mj-ea"/>
                <a:cs typeface="+mj-cs"/>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r>
              <a:rPr lang="en-US" sz="4400" dirty="0">
                <a:solidFill>
                  <a:srgbClr val="D1D5DB"/>
                </a:solidFill>
                <a:latin typeface="Arial"/>
                <a:ea typeface="Arial"/>
                <a:cs typeface="Arial"/>
                <a:sym typeface="Arial"/>
              </a:rPr>
              <a:t>  Exception Disorders</a:t>
            </a:r>
            <a:endParaRPr lang="en-US" sz="4400" dirty="0">
              <a:latin typeface="Arial"/>
              <a:ea typeface="Arial"/>
              <a:cs typeface="Arial"/>
              <a:sym typeface="Arial"/>
            </a:endParaRP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Shape 428"/>
        <p:cNvGrpSpPr/>
        <p:nvPr/>
      </p:nvGrpSpPr>
      <p:grpSpPr>
        <a:xfrm>
          <a:off x="0" y="0"/>
          <a:ext cx="0" cy="0"/>
          <a:chOff x="0" y="0"/>
          <a:chExt cx="0" cy="0"/>
        </a:xfrm>
      </p:grpSpPr>
      <p:sp>
        <p:nvSpPr>
          <p:cNvPr id="429" name="Google Shape;429;p53"/>
          <p:cNvSpPr txBox="1">
            <a:spLocks noGrp="1"/>
          </p:cNvSpPr>
          <p:nvPr>
            <p:ph type="title"/>
          </p:nvPr>
        </p:nvSpPr>
        <p:spPr>
          <a:xfrm>
            <a:off x="9" y="-84653"/>
            <a:ext cx="8440500" cy="1088700"/>
          </a:xfrm>
          <a:prstGeom prst="rect">
            <a:avLst/>
          </a:prstGeom>
          <a:noFill/>
          <a:ln>
            <a:noFill/>
          </a:ln>
        </p:spPr>
        <p:txBody>
          <a:bodyPr spcFirstLastPara="1" wrap="square" lIns="91425" tIns="45700" rIns="91425" bIns="45700" anchor="ctr" anchorCtr="0">
            <a:noAutofit/>
          </a:bodyPr>
          <a:lstStyle/>
          <a:p>
            <a:pPr marL="0" lvl="0" indent="0" algn="l" rtl="0">
              <a:lnSpc>
                <a:spcPct val="100000"/>
              </a:lnSpc>
              <a:spcBef>
                <a:spcPts val="0"/>
              </a:spcBef>
              <a:spcAft>
                <a:spcPts val="0"/>
              </a:spcAft>
              <a:buSzPts val="1400"/>
              <a:buNone/>
            </a:pPr>
            <a:r>
              <a:rPr lang="en-US" sz="4400" b="0" i="0">
                <a:solidFill>
                  <a:srgbClr val="D1D5DB"/>
                </a:solidFill>
                <a:latin typeface="Arial"/>
                <a:ea typeface="Arial"/>
                <a:cs typeface="Arial"/>
                <a:sym typeface="Arial"/>
              </a:rPr>
              <a:t>Exception Disorders</a:t>
            </a:r>
            <a:endParaRPr sz="4400">
              <a:latin typeface="Arial"/>
              <a:ea typeface="Arial"/>
              <a:cs typeface="Arial"/>
              <a:sym typeface="Arial"/>
            </a:endParaRPr>
          </a:p>
        </p:txBody>
      </p:sp>
      <p:sp>
        <p:nvSpPr>
          <p:cNvPr id="430" name="Google Shape;430;p53"/>
          <p:cNvSpPr txBox="1"/>
          <p:nvPr/>
        </p:nvSpPr>
        <p:spPr>
          <a:xfrm>
            <a:off x="351692" y="1401471"/>
            <a:ext cx="8440500" cy="284100"/>
          </a:xfrm>
          <a:prstGeom prst="rect">
            <a:avLst/>
          </a:prstGeom>
          <a:noFill/>
          <a:ln>
            <a:noFill/>
          </a:ln>
        </p:spPr>
        <p:txBody>
          <a:bodyPr spcFirstLastPara="1" wrap="square" lIns="0" tIns="37450" rIns="0" bIns="0" anchor="t" anchorCtr="0">
            <a:spAutoFit/>
          </a:bodyPr>
          <a:lstStyle/>
          <a:p>
            <a:pPr marL="793115" marR="0" lvl="1" indent="-227693" algn="l" rtl="0">
              <a:lnSpc>
                <a:spcPct val="100000"/>
              </a:lnSpc>
              <a:spcBef>
                <a:spcPts val="295"/>
              </a:spcBef>
              <a:spcAft>
                <a:spcPts val="0"/>
              </a:spcAft>
              <a:buClr>
                <a:srgbClr val="3333B2"/>
              </a:buClr>
              <a:buSzPts val="914"/>
              <a:buFont typeface="Lucida Sans"/>
              <a:buNone/>
            </a:pPr>
            <a:endParaRPr sz="1600" b="0" i="0" u="none" strike="noStrike" cap="none">
              <a:solidFill>
                <a:schemeClr val="dk1"/>
              </a:solidFill>
              <a:latin typeface="Arial"/>
              <a:ea typeface="Arial"/>
              <a:cs typeface="Arial"/>
              <a:sym typeface="Arial"/>
            </a:endParaRPr>
          </a:p>
        </p:txBody>
      </p:sp>
      <p:sp>
        <p:nvSpPr>
          <p:cNvPr id="431" name="Google Shape;431;p53"/>
          <p:cNvSpPr txBox="1"/>
          <p:nvPr/>
        </p:nvSpPr>
        <p:spPr>
          <a:xfrm>
            <a:off x="281891" y="2974301"/>
            <a:ext cx="8688300" cy="1038716"/>
          </a:xfrm>
          <a:prstGeom prst="rect">
            <a:avLst/>
          </a:prstGeom>
          <a:noFill/>
          <a:ln>
            <a:noFill/>
          </a:ln>
        </p:spPr>
        <p:txBody>
          <a:bodyPr spcFirstLastPara="1" wrap="square" lIns="91425" tIns="91425" rIns="91425" bIns="91425" anchor="t" anchorCtr="0">
            <a:spAutoFit/>
          </a:bodyPr>
          <a:lstStyle/>
          <a:p>
            <a:pPr marL="793115" marR="0" lvl="1" indent="-284843" algn="l" rtl="0">
              <a:lnSpc>
                <a:spcPct val="100000"/>
              </a:lnSpc>
              <a:spcBef>
                <a:spcPts val="295"/>
              </a:spcBef>
              <a:spcAft>
                <a:spcPts val="0"/>
              </a:spcAft>
              <a:buClr>
                <a:schemeClr val="dk2"/>
              </a:buClr>
              <a:buSzPts val="900"/>
              <a:buFont typeface="Arial"/>
              <a:buChar char="▶"/>
            </a:pPr>
            <a:r>
              <a:rPr lang="en-US" sz="1600" b="0" i="0" u="none" strike="noStrike" cap="none">
                <a:solidFill>
                  <a:schemeClr val="dk1"/>
                </a:solidFill>
                <a:latin typeface="Arial"/>
                <a:ea typeface="Arial"/>
                <a:cs typeface="Arial"/>
                <a:sym typeface="Arial"/>
              </a:rPr>
              <a:t>At a time of an exception, only ‘g’ gas will be lost.</a:t>
            </a:r>
            <a:endParaRPr/>
          </a:p>
          <a:p>
            <a:pPr marL="793115" marR="0" lvl="1" indent="-227693" algn="l" rtl="0">
              <a:lnSpc>
                <a:spcPct val="100000"/>
              </a:lnSpc>
              <a:spcBef>
                <a:spcPts val="295"/>
              </a:spcBef>
              <a:spcAft>
                <a:spcPts val="0"/>
              </a:spcAft>
              <a:buClr>
                <a:schemeClr val="dk2"/>
              </a:buClr>
              <a:buSzPts val="900"/>
              <a:buFont typeface="Arial"/>
              <a:buNone/>
            </a:pPr>
            <a:endParaRPr sz="1600" b="0" i="0" u="none" strike="noStrike" cap="none">
              <a:solidFill>
                <a:schemeClr val="dk1"/>
              </a:solidFill>
              <a:latin typeface="Arial"/>
              <a:ea typeface="Arial"/>
              <a:cs typeface="Arial"/>
              <a:sym typeface="Arial"/>
            </a:endParaRPr>
          </a:p>
          <a:p>
            <a:pPr marL="793115" marR="0" lvl="1" indent="-284843" algn="l" rtl="0">
              <a:lnSpc>
                <a:spcPct val="100000"/>
              </a:lnSpc>
              <a:spcBef>
                <a:spcPts val="295"/>
              </a:spcBef>
              <a:spcAft>
                <a:spcPts val="0"/>
              </a:spcAft>
              <a:buClr>
                <a:schemeClr val="dk2"/>
              </a:buClr>
              <a:buSzPts val="900"/>
              <a:buFont typeface="Arial"/>
              <a:buChar char="▶"/>
            </a:pPr>
            <a:r>
              <a:rPr lang="en-US" sz="1600" b="0" i="0" u="none" strike="noStrike" cap="none">
                <a:solidFill>
                  <a:schemeClr val="dk1"/>
                </a:solidFill>
                <a:latin typeface="Arial"/>
                <a:ea typeface="Arial"/>
                <a:cs typeface="Arial"/>
                <a:sym typeface="Arial"/>
              </a:rPr>
              <a:t>If no limit was specified, the whole gas allocated to the contract will be lost.</a:t>
            </a:r>
            <a:endParaRPr sz="1600" b="0" i="0" u="none" strike="noStrike" cap="none">
              <a:solidFill>
                <a:schemeClr val="dk1"/>
              </a:solidFill>
              <a:latin typeface="Arial"/>
              <a:ea typeface="Arial"/>
              <a:cs typeface="Arial"/>
              <a:sym typeface="Arial"/>
            </a:endParaRPr>
          </a:p>
        </p:txBody>
      </p:sp>
      <p:pic>
        <p:nvPicPr>
          <p:cNvPr id="432" name="Google Shape;432;p53"/>
          <p:cNvPicPr preferRelativeResize="0"/>
          <p:nvPr/>
        </p:nvPicPr>
        <p:blipFill rotWithShape="1">
          <a:blip r:embed="rId3">
            <a:alphaModFix/>
          </a:blip>
          <a:srcRect/>
          <a:stretch/>
        </p:blipFill>
        <p:spPr>
          <a:xfrm>
            <a:off x="1743717" y="2298329"/>
            <a:ext cx="4926676" cy="284100"/>
          </a:xfrm>
          <a:prstGeom prst="rect">
            <a:avLst/>
          </a:prstGeom>
          <a:noFill/>
          <a:ln>
            <a:noFill/>
          </a:ln>
        </p:spPr>
      </p:pic>
      <p:sp>
        <p:nvSpPr>
          <p:cNvPr id="433" name="Google Shape;433;p53"/>
          <p:cNvSpPr txBox="1"/>
          <p:nvPr/>
        </p:nvSpPr>
        <p:spPr>
          <a:xfrm>
            <a:off x="281891" y="1401471"/>
            <a:ext cx="8688300" cy="469329"/>
          </a:xfrm>
          <a:prstGeom prst="rect">
            <a:avLst/>
          </a:prstGeom>
          <a:noFill/>
          <a:ln>
            <a:noFill/>
          </a:ln>
        </p:spPr>
        <p:txBody>
          <a:bodyPr spcFirstLastPara="1" wrap="square" lIns="91425" tIns="91425" rIns="91425" bIns="91425" anchor="t" anchorCtr="0">
            <a:spAutoFit/>
          </a:bodyPr>
          <a:lstStyle/>
          <a:p>
            <a:pPr marL="793115" marR="0" lvl="1" indent="-284843" algn="l" rtl="0">
              <a:lnSpc>
                <a:spcPct val="100000"/>
              </a:lnSpc>
              <a:spcBef>
                <a:spcPts val="295"/>
              </a:spcBef>
              <a:spcAft>
                <a:spcPts val="0"/>
              </a:spcAft>
              <a:buClr>
                <a:schemeClr val="dk2"/>
              </a:buClr>
              <a:buSzPts val="900"/>
              <a:buFont typeface="Arial"/>
              <a:buChar char="▶"/>
            </a:pPr>
            <a:r>
              <a:rPr lang="en-US" sz="1600" b="0" i="0" u="none" strike="noStrike" cap="none">
                <a:solidFill>
                  <a:schemeClr val="dk1"/>
                </a:solidFill>
                <a:latin typeface="Arial"/>
                <a:ea typeface="Arial"/>
                <a:cs typeface="Arial"/>
                <a:sym typeface="Arial"/>
              </a:rPr>
              <a:t>One can also bound the limit of a call function</a:t>
            </a:r>
            <a:endParaRPr sz="1600" b="0" i="0" u="none" strike="noStrike" cap="none">
              <a:solidFill>
                <a:schemeClr val="dk1"/>
              </a:solidFill>
              <a:latin typeface="Arial"/>
              <a:ea typeface="Arial"/>
              <a:cs typeface="Arial"/>
              <a:sym typeface="Arial"/>
            </a:endParaRPr>
          </a:p>
        </p:txBody>
      </p:sp>
      <p:sp>
        <p:nvSpPr>
          <p:cNvPr id="434" name="Google Shape;434;p53"/>
          <p:cNvSpPr txBox="1"/>
          <p:nvPr/>
        </p:nvSpPr>
        <p:spPr>
          <a:xfrm>
            <a:off x="281891" y="4111875"/>
            <a:ext cx="8688300" cy="469329"/>
          </a:xfrm>
          <a:prstGeom prst="rect">
            <a:avLst/>
          </a:prstGeom>
          <a:noFill/>
          <a:ln>
            <a:noFill/>
          </a:ln>
        </p:spPr>
        <p:txBody>
          <a:bodyPr spcFirstLastPara="1" wrap="square" lIns="91425" tIns="91425" rIns="91425" bIns="91425" anchor="t" anchorCtr="0">
            <a:spAutoFit/>
          </a:bodyPr>
          <a:lstStyle/>
          <a:p>
            <a:pPr marL="793115" marR="0" lvl="1" indent="-284843" algn="l" rtl="0">
              <a:lnSpc>
                <a:spcPct val="100000"/>
              </a:lnSpc>
              <a:spcBef>
                <a:spcPts val="295"/>
              </a:spcBef>
              <a:spcAft>
                <a:spcPts val="0"/>
              </a:spcAft>
              <a:buClr>
                <a:schemeClr val="dk2"/>
              </a:buClr>
              <a:buSzPts val="900"/>
              <a:buFont typeface="Arial"/>
              <a:buChar char="▶"/>
            </a:pPr>
            <a:r>
              <a:rPr lang="en-US" sz="1600" b="0" i="0" u="none" strike="noStrike" cap="none">
                <a:solidFill>
                  <a:schemeClr val="dk1"/>
                </a:solidFill>
                <a:latin typeface="Arial"/>
                <a:ea typeface="Arial"/>
                <a:cs typeface="Arial"/>
                <a:sym typeface="Arial"/>
              </a:rPr>
              <a:t>28% of contracts do not control the return value of call/send.</a:t>
            </a:r>
            <a:endParaRPr sz="1600" b="0" i="0" u="none" strike="noStrike" cap="none">
              <a:solidFill>
                <a:schemeClr val="dk1"/>
              </a:solidFill>
              <a:latin typeface="Arial"/>
              <a:ea typeface="Arial"/>
              <a:cs typeface="Arial"/>
              <a:sym typeface="Arial"/>
            </a:endParaRPr>
          </a:p>
        </p:txBody>
      </p:sp>
      <p:sp>
        <p:nvSpPr>
          <p:cNvPr id="435" name="Google Shape;435;p53"/>
          <p:cNvSpPr/>
          <p:nvPr/>
        </p:nvSpPr>
        <p:spPr>
          <a:xfrm>
            <a:off x="1592231" y="2144184"/>
            <a:ext cx="5256055" cy="556733"/>
          </a:xfrm>
          <a:prstGeom prst="rect">
            <a:avLst/>
          </a:prstGeom>
          <a:noFill/>
          <a:ln w="9525" cap="flat" cmpd="sng">
            <a:solidFill>
              <a:srgbClr val="4A7DBA"/>
            </a:solidFill>
            <a:prstDash val="solid"/>
            <a:round/>
            <a:headEnd type="none" w="sm" len="sm"/>
            <a:tailEnd type="none" w="sm" len="sm"/>
          </a:ln>
          <a:effectLst>
            <a:outerShdw blurRad="40000" dist="23000" dir="5400000" rotWithShape="0">
              <a:srgbClr val="000000">
                <a:alpha val="34509"/>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ial"/>
              <a:ea typeface="Arial"/>
              <a:cs typeface="Arial"/>
              <a:sym typeface="Arial"/>
            </a:endParaRPr>
          </a:p>
        </p:txBody>
      </p:sp>
      <p:sp>
        <p:nvSpPr>
          <p:cNvPr id="2" name="Google Shape;134;p24">
            <a:extLst>
              <a:ext uri="{FF2B5EF4-FFF2-40B4-BE49-F238E27FC236}">
                <a16:creationId xmlns:a16="http://schemas.microsoft.com/office/drawing/2014/main" id="{0C69C3FD-AD39-98AF-DC26-05EAFBD6CFB8}"/>
              </a:ext>
            </a:extLst>
          </p:cNvPr>
          <p:cNvSpPr txBox="1">
            <a:spLocks/>
          </p:cNvSpPr>
          <p:nvPr/>
        </p:nvSpPr>
        <p:spPr>
          <a:xfrm>
            <a:off x="-9" y="-13647"/>
            <a:ext cx="9144000" cy="1093727"/>
          </a:xfrm>
          <a:prstGeom prst="rect">
            <a:avLst/>
          </a:prstGeom>
          <a:solidFill>
            <a:srgbClr val="A22E2E"/>
          </a:solidFill>
          <a:ln>
            <a:noFill/>
          </a:ln>
        </p:spPr>
        <p:txBody>
          <a:bodyPr spcFirstLastPara="1" vert="horz" wrap="square" lIns="91425" tIns="45700" rIns="91425" bIns="45700" rtlCol="0" anchor="ctr" anchorCtr="0">
            <a:noAutofit/>
          </a:bodyPr>
          <a:lstStyle>
            <a:lvl1pPr lvl="0" algn="l" defTabSz="685800" rtl="0" eaLnBrk="1" latinLnBrk="0" hangingPunct="1">
              <a:lnSpc>
                <a:spcPct val="100000"/>
              </a:lnSpc>
              <a:spcBef>
                <a:spcPts val="0"/>
              </a:spcBef>
              <a:spcAft>
                <a:spcPts val="0"/>
              </a:spcAft>
              <a:buSzPts val="1400"/>
              <a:buNone/>
              <a:defRPr sz="3300" kern="1200">
                <a:solidFill>
                  <a:schemeClr val="tx1"/>
                </a:solidFill>
                <a:latin typeface="+mj-lt"/>
                <a:ea typeface="+mj-ea"/>
                <a:cs typeface="+mj-cs"/>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r>
              <a:rPr lang="en-US" sz="4400" dirty="0">
                <a:solidFill>
                  <a:srgbClr val="D1D5DB"/>
                </a:solidFill>
                <a:latin typeface="Arial"/>
                <a:ea typeface="Arial"/>
                <a:cs typeface="Arial"/>
                <a:sym typeface="Arial"/>
              </a:rPr>
              <a:t>  Exception Disorders</a:t>
            </a:r>
            <a:endParaRPr lang="en-US" sz="4400" dirty="0">
              <a:latin typeface="Arial"/>
              <a:ea typeface="Arial"/>
              <a:cs typeface="Arial"/>
              <a:sym typeface="Arial"/>
            </a:endParaRP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Shape 467"/>
        <p:cNvGrpSpPr/>
        <p:nvPr/>
      </p:nvGrpSpPr>
      <p:grpSpPr>
        <a:xfrm>
          <a:off x="0" y="0"/>
          <a:ext cx="0" cy="0"/>
          <a:chOff x="0" y="0"/>
          <a:chExt cx="0" cy="0"/>
        </a:xfrm>
      </p:grpSpPr>
      <p:sp>
        <p:nvSpPr>
          <p:cNvPr id="468" name="Google Shape;468;p56"/>
          <p:cNvSpPr txBox="1">
            <a:spLocks noGrp="1"/>
          </p:cNvSpPr>
          <p:nvPr>
            <p:ph type="title"/>
          </p:nvPr>
        </p:nvSpPr>
        <p:spPr>
          <a:xfrm>
            <a:off x="9" y="-84653"/>
            <a:ext cx="8440500" cy="1088700"/>
          </a:xfrm>
          <a:prstGeom prst="rect">
            <a:avLst/>
          </a:prstGeom>
          <a:noFill/>
          <a:ln>
            <a:noFill/>
          </a:ln>
        </p:spPr>
        <p:txBody>
          <a:bodyPr spcFirstLastPara="1" wrap="square" lIns="91425" tIns="45700" rIns="91425" bIns="45700" anchor="ctr" anchorCtr="0">
            <a:noAutofit/>
          </a:bodyPr>
          <a:lstStyle/>
          <a:p>
            <a:pPr marL="0" lvl="0" indent="0" algn="l" rtl="0">
              <a:lnSpc>
                <a:spcPct val="100000"/>
              </a:lnSpc>
              <a:spcBef>
                <a:spcPts val="0"/>
              </a:spcBef>
              <a:spcAft>
                <a:spcPts val="0"/>
              </a:spcAft>
              <a:buSzPts val="1400"/>
              <a:buNone/>
            </a:pPr>
            <a:r>
              <a:rPr lang="en-US" sz="4400">
                <a:solidFill>
                  <a:srgbClr val="D1D5DB"/>
                </a:solidFill>
                <a:latin typeface="Arial"/>
                <a:ea typeface="Arial"/>
                <a:cs typeface="Arial"/>
                <a:sym typeface="Arial"/>
              </a:rPr>
              <a:t>Gasless Send</a:t>
            </a:r>
            <a:endParaRPr sz="4400">
              <a:latin typeface="Arial"/>
              <a:ea typeface="Arial"/>
              <a:cs typeface="Arial"/>
              <a:sym typeface="Arial"/>
            </a:endParaRPr>
          </a:p>
        </p:txBody>
      </p:sp>
      <p:sp>
        <p:nvSpPr>
          <p:cNvPr id="469" name="Google Shape;469;p56"/>
          <p:cNvSpPr txBox="1"/>
          <p:nvPr/>
        </p:nvSpPr>
        <p:spPr>
          <a:xfrm>
            <a:off x="351750" y="1388892"/>
            <a:ext cx="8440500" cy="1492060"/>
          </a:xfrm>
          <a:prstGeom prst="rect">
            <a:avLst/>
          </a:prstGeom>
          <a:noFill/>
          <a:ln>
            <a:noFill/>
          </a:ln>
        </p:spPr>
        <p:txBody>
          <a:bodyPr spcFirstLastPara="1" wrap="square" lIns="0" tIns="37450" rIns="0" bIns="0" anchor="t" anchorCtr="0">
            <a:spAutoFit/>
          </a:bodyPr>
          <a:lstStyle/>
          <a:p>
            <a:pPr marL="507365" marR="0" lvl="0" indent="-457200" algn="l" rtl="0">
              <a:lnSpc>
                <a:spcPct val="100000"/>
              </a:lnSpc>
              <a:spcBef>
                <a:spcPts val="0"/>
              </a:spcBef>
              <a:spcAft>
                <a:spcPts val="0"/>
              </a:spcAft>
              <a:buClr>
                <a:srgbClr val="3333B2"/>
              </a:buClr>
              <a:buSzPts val="1600"/>
              <a:buFont typeface="Lucida Sans"/>
              <a:buChar char="▶"/>
            </a:pPr>
            <a:r>
              <a:rPr lang="en-US" sz="2800" b="0" i="0" u="none" strike="noStrike" cap="none">
                <a:solidFill>
                  <a:schemeClr val="dk1"/>
                </a:solidFill>
                <a:latin typeface="Arial"/>
                <a:ea typeface="Arial"/>
                <a:cs typeface="Arial"/>
                <a:sym typeface="Arial"/>
              </a:rPr>
              <a:t>The send function requires gas</a:t>
            </a:r>
            <a:endParaRPr sz="2800" b="0" i="0" u="none" strike="noStrike" cap="none">
              <a:solidFill>
                <a:schemeClr val="dk1"/>
              </a:solidFill>
              <a:latin typeface="Arial"/>
              <a:ea typeface="Arial"/>
              <a:cs typeface="Arial"/>
              <a:sym typeface="Arial"/>
            </a:endParaRPr>
          </a:p>
          <a:p>
            <a:pPr marL="914400" marR="0" lvl="1" indent="-286656" algn="l" rtl="0">
              <a:lnSpc>
                <a:spcPct val="100000"/>
              </a:lnSpc>
              <a:spcBef>
                <a:spcPts val="0"/>
              </a:spcBef>
              <a:spcAft>
                <a:spcPts val="0"/>
              </a:spcAft>
              <a:buClr>
                <a:srgbClr val="3333B2"/>
              </a:buClr>
              <a:buSzPts val="914"/>
              <a:buFont typeface="Lucida Sans"/>
              <a:buChar char="▶"/>
            </a:pPr>
            <a:r>
              <a:rPr lang="en-US" sz="1600" b="0" i="0" u="none" strike="noStrike" cap="none">
                <a:solidFill>
                  <a:schemeClr val="dk1"/>
                </a:solidFill>
                <a:latin typeface="Arial"/>
                <a:ea typeface="Arial"/>
                <a:cs typeface="Arial"/>
                <a:sym typeface="Arial"/>
              </a:rPr>
              <a:t>Invoking the send function automatically allocates 2,300 wei of gas.</a:t>
            </a:r>
            <a:endParaRPr/>
          </a:p>
          <a:p>
            <a:pPr marL="914400" marR="0" lvl="1" indent="-286656" algn="l" rtl="0">
              <a:lnSpc>
                <a:spcPct val="100000"/>
              </a:lnSpc>
              <a:spcBef>
                <a:spcPts val="0"/>
              </a:spcBef>
              <a:spcAft>
                <a:spcPts val="0"/>
              </a:spcAft>
              <a:buClr>
                <a:srgbClr val="3333B2"/>
              </a:buClr>
              <a:buSzPts val="914"/>
              <a:buFont typeface="Lucida Sans"/>
              <a:buChar char="▶"/>
            </a:pPr>
            <a:r>
              <a:rPr lang="en-US" sz="1600" b="0" i="0" u="none" strike="noStrike" cap="none">
                <a:solidFill>
                  <a:schemeClr val="dk1"/>
                </a:solidFill>
                <a:latin typeface="Arial"/>
                <a:ea typeface="Arial"/>
                <a:cs typeface="Arial"/>
                <a:sym typeface="Arial"/>
              </a:rPr>
              <a:t>But 2,300 wei will allow executing a limited set of bytecode instructions.</a:t>
            </a:r>
            <a:endParaRPr/>
          </a:p>
          <a:p>
            <a:pPr marL="914400" marR="0" lvl="1" indent="-286656" algn="l" rtl="0">
              <a:lnSpc>
                <a:spcPct val="100000"/>
              </a:lnSpc>
              <a:spcBef>
                <a:spcPts val="0"/>
              </a:spcBef>
              <a:spcAft>
                <a:spcPts val="0"/>
              </a:spcAft>
              <a:buClr>
                <a:srgbClr val="3333B2"/>
              </a:buClr>
              <a:buSzPts val="914"/>
              <a:buFont typeface="Lucida Sans"/>
              <a:buChar char="▶"/>
            </a:pPr>
            <a:r>
              <a:rPr lang="en-US" sz="1600" b="0" i="0" u="none" strike="noStrike" cap="none">
                <a:solidFill>
                  <a:schemeClr val="dk1"/>
                </a:solidFill>
                <a:latin typeface="Arial"/>
                <a:ea typeface="Arial"/>
                <a:cs typeface="Arial"/>
                <a:sym typeface="Arial"/>
              </a:rPr>
              <a:t>Invoking such instructions will raise an out-of-gas exception.</a:t>
            </a:r>
            <a:endParaRPr/>
          </a:p>
          <a:p>
            <a:pPr marL="914400" marR="0" lvl="1" indent="-228617" algn="l" rtl="0">
              <a:lnSpc>
                <a:spcPct val="100000"/>
              </a:lnSpc>
              <a:spcBef>
                <a:spcPts val="0"/>
              </a:spcBef>
              <a:spcAft>
                <a:spcPts val="0"/>
              </a:spcAft>
              <a:buClr>
                <a:srgbClr val="3333B2"/>
              </a:buClr>
              <a:buSzPts val="914"/>
              <a:buFont typeface="Lucida Sans"/>
              <a:buNone/>
            </a:pPr>
            <a:endParaRPr sz="1600" b="0" i="0" u="none" strike="noStrike" cap="none">
              <a:solidFill>
                <a:schemeClr val="dk1"/>
              </a:solidFill>
              <a:latin typeface="Arial"/>
              <a:ea typeface="Arial"/>
              <a:cs typeface="Arial"/>
              <a:sym typeface="Arial"/>
            </a:endParaRPr>
          </a:p>
        </p:txBody>
      </p:sp>
      <p:pic>
        <p:nvPicPr>
          <p:cNvPr id="470" name="Google Shape;470;p56"/>
          <p:cNvPicPr preferRelativeResize="0"/>
          <p:nvPr/>
        </p:nvPicPr>
        <p:blipFill rotWithShape="1">
          <a:blip r:embed="rId3">
            <a:alphaModFix/>
          </a:blip>
          <a:srcRect/>
          <a:stretch/>
        </p:blipFill>
        <p:spPr>
          <a:xfrm>
            <a:off x="1106735" y="2970321"/>
            <a:ext cx="6092824" cy="985400"/>
          </a:xfrm>
          <a:prstGeom prst="rect">
            <a:avLst/>
          </a:prstGeom>
          <a:noFill/>
          <a:ln>
            <a:noFill/>
          </a:ln>
        </p:spPr>
      </p:pic>
      <p:sp>
        <p:nvSpPr>
          <p:cNvPr id="471" name="Google Shape;471;p56"/>
          <p:cNvSpPr/>
          <p:nvPr/>
        </p:nvSpPr>
        <p:spPr>
          <a:xfrm>
            <a:off x="1106735" y="2902278"/>
            <a:ext cx="6229437" cy="1053443"/>
          </a:xfrm>
          <a:prstGeom prst="rect">
            <a:avLst/>
          </a:prstGeom>
          <a:noFill/>
          <a:ln w="9525" cap="flat" cmpd="sng">
            <a:solidFill>
              <a:srgbClr val="4A7DBA"/>
            </a:solidFill>
            <a:prstDash val="solid"/>
            <a:round/>
            <a:headEnd type="none" w="sm" len="sm"/>
            <a:tailEnd type="none" w="sm" len="sm"/>
          </a:ln>
          <a:effectLst>
            <a:outerShdw blurRad="40000" dist="23000" dir="5400000" rotWithShape="0">
              <a:srgbClr val="000000">
                <a:alpha val="34509"/>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ial"/>
              <a:ea typeface="Arial"/>
              <a:cs typeface="Arial"/>
              <a:sym typeface="Arial"/>
            </a:endParaRPr>
          </a:p>
        </p:txBody>
      </p:sp>
      <p:cxnSp>
        <p:nvCxnSpPr>
          <p:cNvPr id="472" name="Google Shape;472;p56"/>
          <p:cNvCxnSpPr/>
          <p:nvPr/>
        </p:nvCxnSpPr>
        <p:spPr>
          <a:xfrm>
            <a:off x="7124058" y="3428999"/>
            <a:ext cx="1119931" cy="0"/>
          </a:xfrm>
          <a:prstGeom prst="straightConnector1">
            <a:avLst/>
          </a:prstGeom>
          <a:noFill/>
          <a:ln w="9525" cap="flat" cmpd="sng">
            <a:solidFill>
              <a:srgbClr val="4A7DBA"/>
            </a:solidFill>
            <a:prstDash val="solid"/>
            <a:round/>
            <a:headEnd type="none" w="sm" len="sm"/>
            <a:tailEnd type="triangle" w="med" len="med"/>
          </a:ln>
        </p:spPr>
      </p:cxnSp>
      <p:sp>
        <p:nvSpPr>
          <p:cNvPr id="473" name="Google Shape;473;p56"/>
          <p:cNvSpPr txBox="1"/>
          <p:nvPr/>
        </p:nvSpPr>
        <p:spPr>
          <a:xfrm>
            <a:off x="7262053" y="3174970"/>
            <a:ext cx="1550424" cy="26161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en-US" sz="1100" b="0" i="0" u="none" strike="noStrike" cap="none">
                <a:solidFill>
                  <a:srgbClr val="000000"/>
                </a:solidFill>
                <a:latin typeface="Arial"/>
                <a:ea typeface="Arial"/>
                <a:cs typeface="Arial"/>
                <a:sym typeface="Arial"/>
              </a:rPr>
              <a:t>An expensive fallback</a:t>
            </a:r>
            <a:endParaRPr sz="1100" b="0" i="0" u="none" strike="noStrike" cap="none">
              <a:solidFill>
                <a:srgbClr val="000000"/>
              </a:solidFill>
              <a:latin typeface="Arial"/>
              <a:ea typeface="Arial"/>
              <a:cs typeface="Arial"/>
              <a:sym typeface="Arial"/>
            </a:endParaRPr>
          </a:p>
        </p:txBody>
      </p:sp>
      <p:cxnSp>
        <p:nvCxnSpPr>
          <p:cNvPr id="474" name="Google Shape;474;p56"/>
          <p:cNvCxnSpPr/>
          <p:nvPr/>
        </p:nvCxnSpPr>
        <p:spPr>
          <a:xfrm>
            <a:off x="7199559" y="3835804"/>
            <a:ext cx="1119931" cy="0"/>
          </a:xfrm>
          <a:prstGeom prst="straightConnector1">
            <a:avLst/>
          </a:prstGeom>
          <a:noFill/>
          <a:ln w="9525" cap="flat" cmpd="sng">
            <a:solidFill>
              <a:srgbClr val="4A7DBA"/>
            </a:solidFill>
            <a:prstDash val="solid"/>
            <a:round/>
            <a:headEnd type="none" w="sm" len="sm"/>
            <a:tailEnd type="triangle" w="med" len="med"/>
          </a:ln>
        </p:spPr>
      </p:cxnSp>
      <p:sp>
        <p:nvSpPr>
          <p:cNvPr id="475" name="Google Shape;475;p56"/>
          <p:cNvSpPr txBox="1"/>
          <p:nvPr/>
        </p:nvSpPr>
        <p:spPr>
          <a:xfrm>
            <a:off x="7262053" y="3566233"/>
            <a:ext cx="1220206" cy="26161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en-US" sz="1100" b="0" i="0" u="none" strike="noStrike" cap="none">
                <a:solidFill>
                  <a:srgbClr val="000000"/>
                </a:solidFill>
                <a:latin typeface="Arial"/>
                <a:ea typeface="Arial"/>
                <a:cs typeface="Arial"/>
                <a:sym typeface="Arial"/>
              </a:rPr>
              <a:t>A cheap fallback</a:t>
            </a:r>
            <a:endParaRPr sz="1100" b="0" i="0" u="none" strike="noStrike" cap="none">
              <a:solidFill>
                <a:srgbClr val="000000"/>
              </a:solidFill>
              <a:latin typeface="Arial"/>
              <a:ea typeface="Arial"/>
              <a:cs typeface="Arial"/>
              <a:sym typeface="Arial"/>
            </a:endParaRPr>
          </a:p>
        </p:txBody>
      </p:sp>
      <p:sp>
        <p:nvSpPr>
          <p:cNvPr id="476" name="Google Shape;476;p56"/>
          <p:cNvSpPr txBox="1"/>
          <p:nvPr/>
        </p:nvSpPr>
        <p:spPr>
          <a:xfrm>
            <a:off x="351750" y="4362525"/>
            <a:ext cx="8576933" cy="1946030"/>
          </a:xfrm>
          <a:prstGeom prst="rect">
            <a:avLst/>
          </a:prstGeom>
          <a:noFill/>
          <a:ln>
            <a:noFill/>
          </a:ln>
        </p:spPr>
        <p:txBody>
          <a:bodyPr spcFirstLastPara="1" wrap="square" lIns="0" tIns="37450" rIns="0" bIns="0" anchor="t" anchorCtr="0">
            <a:spAutoFit/>
          </a:bodyPr>
          <a:lstStyle/>
          <a:p>
            <a:pPr marL="507365" marR="0" lvl="0" indent="-457200" algn="l" rtl="0">
              <a:lnSpc>
                <a:spcPct val="100000"/>
              </a:lnSpc>
              <a:spcBef>
                <a:spcPts val="0"/>
              </a:spcBef>
              <a:spcAft>
                <a:spcPts val="0"/>
              </a:spcAft>
              <a:buClr>
                <a:srgbClr val="3333B2"/>
              </a:buClr>
              <a:buSzPts val="1600"/>
              <a:buFont typeface="Lucida Sans"/>
              <a:buChar char="▶"/>
            </a:pPr>
            <a:r>
              <a:rPr lang="en-US" sz="2800" b="0" i="0" u="none" strike="noStrike" cap="none" dirty="0">
                <a:solidFill>
                  <a:schemeClr val="dk1"/>
                </a:solidFill>
                <a:latin typeface="Arial"/>
                <a:ea typeface="Arial"/>
                <a:cs typeface="Arial"/>
                <a:sym typeface="Arial"/>
              </a:rPr>
              <a:t>There are three scenarios possible</a:t>
            </a:r>
            <a:endParaRPr sz="2800" b="0" i="0" u="none" strike="noStrike" cap="none" dirty="0">
              <a:solidFill>
                <a:schemeClr val="dk1"/>
              </a:solidFill>
              <a:latin typeface="Arial"/>
              <a:ea typeface="Arial"/>
              <a:cs typeface="Arial"/>
              <a:sym typeface="Arial"/>
            </a:endParaRPr>
          </a:p>
          <a:p>
            <a:pPr marL="914400" marR="0" lvl="1" indent="-286656" algn="l" rtl="0">
              <a:lnSpc>
                <a:spcPct val="100000"/>
              </a:lnSpc>
              <a:spcBef>
                <a:spcPts val="0"/>
              </a:spcBef>
              <a:spcAft>
                <a:spcPts val="0"/>
              </a:spcAft>
              <a:buClr>
                <a:srgbClr val="3333B2"/>
              </a:buClr>
              <a:buSzPts val="914"/>
              <a:buFont typeface="Lucida Sans"/>
              <a:buChar char="▶"/>
            </a:pPr>
            <a:r>
              <a:rPr lang="en-US" sz="1600" b="0" i="0" u="none" strike="noStrike" cap="none" dirty="0">
                <a:solidFill>
                  <a:schemeClr val="dk1"/>
                </a:solidFill>
                <a:latin typeface="Arial"/>
                <a:ea typeface="Arial"/>
                <a:cs typeface="Arial"/>
                <a:sym typeface="Arial"/>
              </a:rPr>
              <a:t>n ≠ 0 and d = D1, the send in ‘c’ fails because not enough gas for D1’s fallback</a:t>
            </a:r>
            <a:endParaRPr dirty="0"/>
          </a:p>
          <a:p>
            <a:pPr marL="627744" marR="0" lvl="1" indent="0" algn="l" rtl="0">
              <a:lnSpc>
                <a:spcPct val="100000"/>
              </a:lnSpc>
              <a:spcBef>
                <a:spcPts val="0"/>
              </a:spcBef>
              <a:spcAft>
                <a:spcPts val="0"/>
              </a:spcAft>
              <a:buNone/>
            </a:pPr>
            <a:r>
              <a:rPr lang="en-US" sz="1600" b="0" i="0" u="none" strike="noStrike" cap="none" dirty="0">
                <a:solidFill>
                  <a:schemeClr val="dk1"/>
                </a:solidFill>
                <a:latin typeface="Arial"/>
                <a:ea typeface="Arial"/>
                <a:cs typeface="Arial"/>
                <a:sym typeface="Arial"/>
              </a:rPr>
              <a:t> </a:t>
            </a:r>
            <a:endParaRPr dirty="0"/>
          </a:p>
          <a:p>
            <a:pPr marL="914400" marR="0" lvl="1" indent="-286656" algn="l" rtl="0">
              <a:lnSpc>
                <a:spcPct val="100000"/>
              </a:lnSpc>
              <a:spcBef>
                <a:spcPts val="0"/>
              </a:spcBef>
              <a:spcAft>
                <a:spcPts val="0"/>
              </a:spcAft>
              <a:buClr>
                <a:srgbClr val="3333B2"/>
              </a:buClr>
              <a:buSzPts val="914"/>
              <a:buFont typeface="Lucida Sans"/>
              <a:buChar char="▶"/>
            </a:pPr>
            <a:r>
              <a:rPr lang="en-US" sz="1600" b="0" i="0" u="none" strike="noStrike" cap="none" dirty="0">
                <a:solidFill>
                  <a:schemeClr val="dk1"/>
                </a:solidFill>
                <a:latin typeface="Arial"/>
                <a:ea typeface="Arial"/>
                <a:cs typeface="Arial"/>
                <a:sym typeface="Arial"/>
              </a:rPr>
              <a:t>n ≠ 0 and d = D2, the send in ‘c’ succeeds, enough gas for D2’s fallback</a:t>
            </a:r>
            <a:endParaRPr lang="en-IL" dirty="0"/>
          </a:p>
          <a:p>
            <a:pPr marL="914400" marR="0" lvl="1" indent="-228617" algn="l" rtl="0">
              <a:lnSpc>
                <a:spcPct val="100000"/>
              </a:lnSpc>
              <a:spcBef>
                <a:spcPts val="0"/>
              </a:spcBef>
              <a:spcAft>
                <a:spcPts val="0"/>
              </a:spcAft>
              <a:buClr>
                <a:srgbClr val="3333B2"/>
              </a:buClr>
              <a:buSzPts val="914"/>
              <a:buFont typeface="Lucida Sans"/>
              <a:buNone/>
            </a:pPr>
            <a:endParaRPr lang="en-IL" sz="1600" b="0" i="0" u="none" strike="noStrike" cap="none" dirty="0">
              <a:solidFill>
                <a:schemeClr val="dk1"/>
              </a:solidFill>
              <a:latin typeface="Arial"/>
              <a:ea typeface="Arial"/>
              <a:cs typeface="Arial"/>
              <a:sym typeface="Arial"/>
            </a:endParaRPr>
          </a:p>
          <a:p>
            <a:pPr marL="914400" marR="0" lvl="1" indent="-286656" algn="l" rtl="0">
              <a:lnSpc>
                <a:spcPct val="100000"/>
              </a:lnSpc>
              <a:spcBef>
                <a:spcPts val="0"/>
              </a:spcBef>
              <a:spcAft>
                <a:spcPts val="0"/>
              </a:spcAft>
              <a:buClr>
                <a:srgbClr val="3333B2"/>
              </a:buClr>
              <a:buSzPts val="914"/>
              <a:buFont typeface="Lucida Sans"/>
              <a:buChar char="▶"/>
            </a:pPr>
            <a:r>
              <a:rPr lang="en-US" sz="1600" b="0" i="0" u="none" strike="noStrike" cap="none" dirty="0">
                <a:solidFill>
                  <a:schemeClr val="dk1"/>
                </a:solidFill>
                <a:latin typeface="Arial"/>
                <a:ea typeface="Arial"/>
                <a:cs typeface="Arial"/>
                <a:sym typeface="Arial"/>
              </a:rPr>
              <a:t>n = 0 compiler dependent.</a:t>
            </a:r>
            <a:endParaRPr dirty="0"/>
          </a:p>
          <a:p>
            <a:pPr marL="914400" marR="0" lvl="1" indent="-228617" algn="l" rtl="0">
              <a:lnSpc>
                <a:spcPct val="100000"/>
              </a:lnSpc>
              <a:spcBef>
                <a:spcPts val="0"/>
              </a:spcBef>
              <a:spcAft>
                <a:spcPts val="0"/>
              </a:spcAft>
              <a:buClr>
                <a:srgbClr val="3333B2"/>
              </a:buClr>
              <a:buSzPts val="914"/>
              <a:buFont typeface="Lucida Sans"/>
              <a:buNone/>
            </a:pPr>
            <a:endParaRPr sz="1600" b="0" i="0" u="none" strike="noStrike" cap="none" dirty="0">
              <a:solidFill>
                <a:schemeClr val="dk1"/>
              </a:solidFill>
              <a:latin typeface="Arial"/>
              <a:ea typeface="Arial"/>
              <a:cs typeface="Arial"/>
              <a:sym typeface="Arial"/>
            </a:endParaRPr>
          </a:p>
        </p:txBody>
      </p:sp>
      <p:sp>
        <p:nvSpPr>
          <p:cNvPr id="2" name="Google Shape;134;p24">
            <a:extLst>
              <a:ext uri="{FF2B5EF4-FFF2-40B4-BE49-F238E27FC236}">
                <a16:creationId xmlns:a16="http://schemas.microsoft.com/office/drawing/2014/main" id="{7357E479-8605-B7C9-311E-24B93DCF5AE1}"/>
              </a:ext>
            </a:extLst>
          </p:cNvPr>
          <p:cNvSpPr txBox="1">
            <a:spLocks/>
          </p:cNvSpPr>
          <p:nvPr/>
        </p:nvSpPr>
        <p:spPr>
          <a:xfrm>
            <a:off x="0" y="0"/>
            <a:ext cx="9144000" cy="1093727"/>
          </a:xfrm>
          <a:prstGeom prst="rect">
            <a:avLst/>
          </a:prstGeom>
          <a:solidFill>
            <a:srgbClr val="A22E2E"/>
          </a:solidFill>
          <a:ln>
            <a:noFill/>
          </a:ln>
        </p:spPr>
        <p:txBody>
          <a:bodyPr spcFirstLastPara="1" vert="horz" wrap="square" lIns="91425" tIns="45700" rIns="91425" bIns="45700" rtlCol="0" anchor="ctr" anchorCtr="0">
            <a:noAutofit/>
          </a:bodyPr>
          <a:lstStyle>
            <a:lvl1pPr lvl="0" algn="l" defTabSz="685800" rtl="0" eaLnBrk="1" latinLnBrk="0" hangingPunct="1">
              <a:lnSpc>
                <a:spcPct val="100000"/>
              </a:lnSpc>
              <a:spcBef>
                <a:spcPts val="0"/>
              </a:spcBef>
              <a:spcAft>
                <a:spcPts val="0"/>
              </a:spcAft>
              <a:buSzPts val="1400"/>
              <a:buNone/>
              <a:defRPr sz="3300" kern="1200">
                <a:solidFill>
                  <a:schemeClr val="tx1"/>
                </a:solidFill>
                <a:latin typeface="+mj-lt"/>
                <a:ea typeface="+mj-ea"/>
                <a:cs typeface="+mj-cs"/>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r>
              <a:rPr lang="en-US" sz="4400" dirty="0">
                <a:solidFill>
                  <a:srgbClr val="D1D5DB"/>
                </a:solidFill>
                <a:latin typeface="Arial"/>
                <a:ea typeface="Arial"/>
                <a:cs typeface="Arial"/>
                <a:sym typeface="Arial"/>
              </a:rPr>
              <a:t>  Gasless Send</a:t>
            </a:r>
            <a:endParaRPr lang="en-US" sz="4400" dirty="0">
              <a:latin typeface="Arial"/>
              <a:ea typeface="Arial"/>
              <a:cs typeface="Arial"/>
              <a:sym typeface="Arial"/>
            </a:endParaRP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Shape 480"/>
        <p:cNvGrpSpPr/>
        <p:nvPr/>
      </p:nvGrpSpPr>
      <p:grpSpPr>
        <a:xfrm>
          <a:off x="0" y="0"/>
          <a:ext cx="0" cy="0"/>
          <a:chOff x="0" y="0"/>
          <a:chExt cx="0" cy="0"/>
        </a:xfrm>
      </p:grpSpPr>
      <p:sp>
        <p:nvSpPr>
          <p:cNvPr id="481" name="Google Shape;481;p57"/>
          <p:cNvSpPr txBox="1">
            <a:spLocks noGrp="1"/>
          </p:cNvSpPr>
          <p:nvPr>
            <p:ph type="title"/>
          </p:nvPr>
        </p:nvSpPr>
        <p:spPr>
          <a:xfrm>
            <a:off x="178384" y="55622"/>
            <a:ext cx="8440500" cy="1088700"/>
          </a:xfrm>
          <a:prstGeom prst="rect">
            <a:avLst/>
          </a:prstGeom>
          <a:noFill/>
          <a:ln>
            <a:noFill/>
          </a:ln>
        </p:spPr>
        <p:txBody>
          <a:bodyPr spcFirstLastPara="1" wrap="square" lIns="91425" tIns="45700" rIns="91425" bIns="45700" anchor="ctr" anchorCtr="0">
            <a:noAutofit/>
          </a:bodyPr>
          <a:lstStyle/>
          <a:p>
            <a:pPr marL="0" lvl="0" indent="0" algn="l" rtl="0">
              <a:lnSpc>
                <a:spcPct val="100000"/>
              </a:lnSpc>
              <a:spcBef>
                <a:spcPts val="0"/>
              </a:spcBef>
              <a:spcAft>
                <a:spcPts val="0"/>
              </a:spcAft>
              <a:buSzPts val="1400"/>
              <a:buNone/>
            </a:pPr>
            <a:r>
              <a:rPr lang="en-US" sz="4400">
                <a:solidFill>
                  <a:srgbClr val="D1D5DB"/>
                </a:solidFill>
                <a:latin typeface="Arial"/>
                <a:ea typeface="Arial"/>
                <a:cs typeface="Arial"/>
                <a:sym typeface="Arial"/>
              </a:rPr>
              <a:t>King Of The Ether Throne</a:t>
            </a:r>
            <a:endParaRPr sz="4400">
              <a:latin typeface="Arial"/>
              <a:ea typeface="Arial"/>
              <a:cs typeface="Arial"/>
              <a:sym typeface="Arial"/>
            </a:endParaRPr>
          </a:p>
        </p:txBody>
      </p:sp>
      <p:sp>
        <p:nvSpPr>
          <p:cNvPr id="482" name="Google Shape;482;p57"/>
          <p:cNvSpPr txBox="1"/>
          <p:nvPr/>
        </p:nvSpPr>
        <p:spPr>
          <a:xfrm>
            <a:off x="351750" y="1461934"/>
            <a:ext cx="8440500" cy="753396"/>
          </a:xfrm>
          <a:prstGeom prst="rect">
            <a:avLst/>
          </a:prstGeom>
          <a:noFill/>
          <a:ln>
            <a:noFill/>
          </a:ln>
        </p:spPr>
        <p:txBody>
          <a:bodyPr spcFirstLastPara="1" wrap="square" lIns="0" tIns="37450" rIns="0" bIns="0" anchor="t" anchorCtr="0">
            <a:spAutoFit/>
          </a:bodyPr>
          <a:lstStyle/>
          <a:p>
            <a:pPr marL="507365" marR="0" lvl="0" indent="-457200" algn="l" rtl="0">
              <a:lnSpc>
                <a:spcPct val="100000"/>
              </a:lnSpc>
              <a:spcBef>
                <a:spcPts val="0"/>
              </a:spcBef>
              <a:spcAft>
                <a:spcPts val="0"/>
              </a:spcAft>
              <a:buClr>
                <a:srgbClr val="3333B2"/>
              </a:buClr>
              <a:buSzPts val="1600"/>
              <a:buFont typeface="Lucida Sans"/>
              <a:buChar char="▶"/>
            </a:pPr>
            <a:r>
              <a:rPr lang="en-US" sz="2800" b="0" i="0" u="none" strike="noStrike" cap="none">
                <a:solidFill>
                  <a:schemeClr val="dk1"/>
                </a:solidFill>
                <a:latin typeface="Arial"/>
                <a:ea typeface="Arial"/>
                <a:cs typeface="Arial"/>
                <a:sym typeface="Arial"/>
              </a:rPr>
              <a:t>King of the Ether Throne</a:t>
            </a:r>
            <a:endParaRPr sz="1400" b="0" i="0" u="none" strike="noStrike" cap="none">
              <a:solidFill>
                <a:srgbClr val="000000"/>
              </a:solidFill>
              <a:latin typeface="Arial"/>
              <a:ea typeface="Arial"/>
              <a:cs typeface="Arial"/>
              <a:sym typeface="Arial"/>
            </a:endParaRPr>
          </a:p>
          <a:p>
            <a:pPr marL="793115" marR="0" lvl="1" indent="-285749" algn="l" rtl="0">
              <a:lnSpc>
                <a:spcPct val="100000"/>
              </a:lnSpc>
              <a:spcBef>
                <a:spcPts val="295"/>
              </a:spcBef>
              <a:spcAft>
                <a:spcPts val="0"/>
              </a:spcAft>
              <a:buClr>
                <a:srgbClr val="3333B2"/>
              </a:buClr>
              <a:buSzPts val="914"/>
              <a:buFont typeface="Lucida Sans"/>
              <a:buChar char="▶"/>
            </a:pPr>
            <a:r>
              <a:rPr lang="en-US" sz="1600" b="0" i="0" u="none" strike="noStrike" cap="none">
                <a:solidFill>
                  <a:schemeClr val="dk1"/>
                </a:solidFill>
                <a:latin typeface="Arial"/>
                <a:ea typeface="Arial"/>
                <a:cs typeface="Arial"/>
                <a:sym typeface="Arial"/>
              </a:rPr>
              <a:t>A KOTET is a game where players compete to acquire the title “</a:t>
            </a:r>
            <a:r>
              <a:rPr lang="en-US" sz="1600" b="0" i="0" u="sng" strike="noStrike" cap="none">
                <a:solidFill>
                  <a:schemeClr val="hlink"/>
                </a:solidFill>
                <a:latin typeface="Arial"/>
                <a:ea typeface="Arial"/>
                <a:cs typeface="Arial"/>
                <a:sym typeface="Arial"/>
                <a:hlinkClick r:id="rId3"/>
              </a:rPr>
              <a:t>KOTE</a:t>
            </a:r>
            <a:r>
              <a:rPr lang="en-US" sz="1600" b="0" i="0" u="none" strike="noStrike" cap="none">
                <a:solidFill>
                  <a:schemeClr val="dk1"/>
                </a:solidFill>
                <a:latin typeface="Arial"/>
                <a:ea typeface="Arial"/>
                <a:cs typeface="Arial"/>
                <a:sym typeface="Arial"/>
              </a:rPr>
              <a:t>”</a:t>
            </a:r>
            <a:endParaRPr/>
          </a:p>
        </p:txBody>
      </p:sp>
      <p:sp>
        <p:nvSpPr>
          <p:cNvPr id="483" name="Google Shape;483;p57"/>
          <p:cNvSpPr txBox="1"/>
          <p:nvPr/>
        </p:nvSpPr>
        <p:spPr>
          <a:xfrm>
            <a:off x="351750" y="2631761"/>
            <a:ext cx="8440500" cy="753396"/>
          </a:xfrm>
          <a:prstGeom prst="rect">
            <a:avLst/>
          </a:prstGeom>
          <a:noFill/>
          <a:ln>
            <a:noFill/>
          </a:ln>
        </p:spPr>
        <p:txBody>
          <a:bodyPr spcFirstLastPara="1" wrap="square" lIns="0" tIns="37450" rIns="0" bIns="0" anchor="t" anchorCtr="0">
            <a:spAutoFit/>
          </a:bodyPr>
          <a:lstStyle/>
          <a:p>
            <a:pPr marL="507365" marR="0" lvl="0" indent="-457200" algn="l" rtl="0">
              <a:lnSpc>
                <a:spcPct val="100000"/>
              </a:lnSpc>
              <a:spcBef>
                <a:spcPts val="0"/>
              </a:spcBef>
              <a:spcAft>
                <a:spcPts val="0"/>
              </a:spcAft>
              <a:buClr>
                <a:srgbClr val="3333B2"/>
              </a:buClr>
              <a:buSzPts val="1600"/>
              <a:buFont typeface="Lucida Sans"/>
              <a:buChar char="▶"/>
            </a:pPr>
            <a:r>
              <a:rPr lang="en-US" sz="2800" b="0" i="0" u="none" strike="noStrike" cap="none" dirty="0">
                <a:solidFill>
                  <a:schemeClr val="dk1"/>
                </a:solidFill>
                <a:latin typeface="Arial"/>
                <a:ea typeface="Arial"/>
                <a:cs typeface="Arial"/>
                <a:sym typeface="Arial"/>
              </a:rPr>
              <a:t>There are a few rules</a:t>
            </a:r>
            <a:endParaRPr sz="1400" b="0" i="0" u="none" strike="noStrike" cap="none" dirty="0">
              <a:solidFill>
                <a:srgbClr val="000000"/>
              </a:solidFill>
              <a:latin typeface="Arial"/>
              <a:ea typeface="Arial"/>
              <a:cs typeface="Arial"/>
              <a:sym typeface="Arial"/>
            </a:endParaRPr>
          </a:p>
          <a:p>
            <a:pPr marL="793115" marR="0" lvl="1" indent="-285749" algn="l" rtl="0">
              <a:lnSpc>
                <a:spcPct val="100000"/>
              </a:lnSpc>
              <a:spcBef>
                <a:spcPts val="295"/>
              </a:spcBef>
              <a:spcAft>
                <a:spcPts val="0"/>
              </a:spcAft>
              <a:buClr>
                <a:srgbClr val="3333B2"/>
              </a:buClr>
              <a:buSzPts val="914"/>
              <a:buFont typeface="Lucida Sans"/>
              <a:buChar char="▶"/>
            </a:pPr>
            <a:r>
              <a:rPr lang="en-US" sz="1600" b="0" i="0" u="none" strike="noStrike" cap="none" dirty="0">
                <a:solidFill>
                  <a:schemeClr val="dk1"/>
                </a:solidFill>
                <a:latin typeface="Arial"/>
                <a:ea typeface="Arial"/>
                <a:cs typeface="Arial"/>
                <a:sym typeface="Arial"/>
              </a:rPr>
              <a:t>Suppose - for example - the current throne claim price is 10 ETH</a:t>
            </a:r>
            <a:endParaRPr dirty="0"/>
          </a:p>
        </p:txBody>
      </p:sp>
      <p:sp>
        <p:nvSpPr>
          <p:cNvPr id="484" name="Google Shape;484;p57"/>
          <p:cNvSpPr txBox="1"/>
          <p:nvPr/>
        </p:nvSpPr>
        <p:spPr>
          <a:xfrm>
            <a:off x="284129" y="3704502"/>
            <a:ext cx="6512264" cy="338554"/>
          </a:xfrm>
          <a:prstGeom prst="rect">
            <a:avLst/>
          </a:prstGeom>
          <a:noFill/>
          <a:ln>
            <a:noFill/>
          </a:ln>
        </p:spPr>
        <p:txBody>
          <a:bodyPr spcFirstLastPara="1" wrap="square" lIns="91425" tIns="45700" rIns="91425" bIns="45700" anchor="t" anchorCtr="0">
            <a:spAutoFit/>
          </a:bodyPr>
          <a:lstStyle/>
          <a:p>
            <a:pPr marL="793115" marR="0" lvl="1" indent="-285749" algn="l" rtl="0">
              <a:lnSpc>
                <a:spcPct val="100000"/>
              </a:lnSpc>
              <a:spcBef>
                <a:spcPts val="0"/>
              </a:spcBef>
              <a:spcAft>
                <a:spcPts val="0"/>
              </a:spcAft>
              <a:buClr>
                <a:srgbClr val="3333B2"/>
              </a:buClr>
              <a:buSzPts val="914"/>
              <a:buFont typeface="Lucida Sans"/>
              <a:buChar char="▶"/>
            </a:pPr>
            <a:r>
              <a:rPr lang="en-US" sz="1600" b="0" i="0" u="none" strike="noStrike" cap="none">
                <a:solidFill>
                  <a:schemeClr val="dk1"/>
                </a:solidFill>
                <a:latin typeface="Arial"/>
                <a:ea typeface="Arial"/>
                <a:cs typeface="Arial"/>
                <a:sym typeface="Arial"/>
              </a:rPr>
              <a:t>Alice acquires the title for 10 ETH by paying the contract</a:t>
            </a:r>
            <a:r>
              <a:rPr lang="en-US" sz="1400" b="0" i="0" u="none" strike="noStrike" cap="none">
                <a:solidFill>
                  <a:schemeClr val="dk1"/>
                </a:solidFill>
                <a:latin typeface="Arial"/>
                <a:ea typeface="Arial"/>
                <a:cs typeface="Arial"/>
                <a:sym typeface="Arial"/>
              </a:rPr>
              <a:t>.</a:t>
            </a:r>
            <a:endParaRPr/>
          </a:p>
        </p:txBody>
      </p:sp>
      <p:grpSp>
        <p:nvGrpSpPr>
          <p:cNvPr id="485" name="Google Shape;485;p57"/>
          <p:cNvGrpSpPr/>
          <p:nvPr/>
        </p:nvGrpSpPr>
        <p:grpSpPr>
          <a:xfrm>
            <a:off x="7241011" y="2864198"/>
            <a:ext cx="660797" cy="1041917"/>
            <a:chOff x="387205" y="3635411"/>
            <a:chExt cx="660797" cy="1041917"/>
          </a:xfrm>
        </p:grpSpPr>
        <p:grpSp>
          <p:nvGrpSpPr>
            <p:cNvPr id="486" name="Google Shape;486;p57"/>
            <p:cNvGrpSpPr/>
            <p:nvPr/>
          </p:nvGrpSpPr>
          <p:grpSpPr>
            <a:xfrm>
              <a:off x="387205" y="3881334"/>
              <a:ext cx="660797" cy="795994"/>
              <a:chOff x="1025392" y="3630547"/>
              <a:chExt cx="660797" cy="795994"/>
            </a:xfrm>
          </p:grpSpPr>
          <p:pic>
            <p:nvPicPr>
              <p:cNvPr id="487" name="Google Shape;487;p57" descr="Icon&#10;&#10;Description automatically generated"/>
              <p:cNvPicPr preferRelativeResize="0"/>
              <p:nvPr/>
            </p:nvPicPr>
            <p:blipFill rotWithShape="1">
              <a:blip r:embed="rId4">
                <a:alphaModFix/>
              </a:blip>
              <a:srcRect/>
              <a:stretch/>
            </p:blipFill>
            <p:spPr>
              <a:xfrm>
                <a:off x="1025392" y="3630547"/>
                <a:ext cx="521085" cy="521085"/>
              </a:xfrm>
              <a:prstGeom prst="rect">
                <a:avLst/>
              </a:prstGeom>
              <a:noFill/>
              <a:ln>
                <a:noFill/>
              </a:ln>
            </p:spPr>
          </p:pic>
          <p:pic>
            <p:nvPicPr>
              <p:cNvPr id="488" name="Google Shape;488;p57" descr="Shape&#10;&#10;Description automatically generated with low confidence"/>
              <p:cNvPicPr preferRelativeResize="0"/>
              <p:nvPr/>
            </p:nvPicPr>
            <p:blipFill rotWithShape="1">
              <a:blip r:embed="rId5">
                <a:alphaModFix/>
              </a:blip>
              <a:srcRect/>
              <a:stretch/>
            </p:blipFill>
            <p:spPr>
              <a:xfrm>
                <a:off x="1027849" y="4151632"/>
                <a:ext cx="211265" cy="211265"/>
              </a:xfrm>
              <a:prstGeom prst="rect">
                <a:avLst/>
              </a:prstGeom>
              <a:noFill/>
              <a:ln>
                <a:noFill/>
              </a:ln>
            </p:spPr>
          </p:pic>
          <p:sp>
            <p:nvSpPr>
              <p:cNvPr id="489" name="Google Shape;489;p57"/>
              <p:cNvSpPr txBox="1"/>
              <p:nvPr/>
            </p:nvSpPr>
            <p:spPr>
              <a:xfrm>
                <a:off x="1127699" y="4087987"/>
                <a:ext cx="558490" cy="338554"/>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en-US" sz="1600" b="0" i="0" u="none" strike="noStrike" cap="none" dirty="0">
                    <a:solidFill>
                      <a:srgbClr val="000000"/>
                    </a:solidFill>
                    <a:latin typeface="Arial"/>
                    <a:ea typeface="Arial"/>
                    <a:cs typeface="Arial"/>
                    <a:sym typeface="Arial"/>
                  </a:rPr>
                  <a:t> 10</a:t>
                </a:r>
                <a:endParaRPr dirty="0"/>
              </a:p>
            </p:txBody>
          </p:sp>
        </p:grpSp>
        <p:sp>
          <p:nvSpPr>
            <p:cNvPr id="490" name="Google Shape;490;p57"/>
            <p:cNvSpPr txBox="1"/>
            <p:nvPr/>
          </p:nvSpPr>
          <p:spPr>
            <a:xfrm>
              <a:off x="387205" y="3635411"/>
              <a:ext cx="558490" cy="338554"/>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en-US" sz="1600" b="0" i="0" u="none" strike="noStrike" cap="none">
                  <a:solidFill>
                    <a:srgbClr val="000000"/>
                  </a:solidFill>
                  <a:latin typeface="Arial"/>
                  <a:ea typeface="Arial"/>
                  <a:cs typeface="Arial"/>
                  <a:sym typeface="Arial"/>
                </a:rPr>
                <a:t>Bob</a:t>
              </a:r>
              <a:endParaRPr/>
            </a:p>
          </p:txBody>
        </p:sp>
      </p:grpSp>
      <p:grpSp>
        <p:nvGrpSpPr>
          <p:cNvPr id="491" name="Google Shape;491;p57"/>
          <p:cNvGrpSpPr/>
          <p:nvPr/>
        </p:nvGrpSpPr>
        <p:grpSpPr>
          <a:xfrm>
            <a:off x="1803147" y="4630900"/>
            <a:ext cx="3910206" cy="996069"/>
            <a:chOff x="940879" y="5017767"/>
            <a:chExt cx="4013761" cy="1065770"/>
          </a:xfrm>
        </p:grpSpPr>
        <p:sp>
          <p:nvSpPr>
            <p:cNvPr id="492" name="Google Shape;492;p57"/>
            <p:cNvSpPr txBox="1"/>
            <p:nvPr/>
          </p:nvSpPr>
          <p:spPr>
            <a:xfrm>
              <a:off x="940879" y="5101625"/>
              <a:ext cx="695700" cy="3294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en-US" sz="1400" b="0" i="0" u="none" strike="noStrike" cap="none">
                  <a:solidFill>
                    <a:schemeClr val="dk1"/>
                  </a:solidFill>
                  <a:latin typeface="Arial"/>
                  <a:ea typeface="Arial"/>
                  <a:cs typeface="Arial"/>
                  <a:sym typeface="Arial"/>
                </a:rPr>
                <a:t>Alice</a:t>
              </a:r>
              <a:endParaRPr sz="1400" b="0" i="0" u="none" strike="noStrike" cap="none">
                <a:solidFill>
                  <a:srgbClr val="000000"/>
                </a:solidFill>
                <a:latin typeface="Arial"/>
                <a:ea typeface="Arial"/>
                <a:cs typeface="Arial"/>
                <a:sym typeface="Arial"/>
              </a:endParaRPr>
            </a:p>
          </p:txBody>
        </p:sp>
        <p:pic>
          <p:nvPicPr>
            <p:cNvPr id="493" name="Google Shape;493;p57" descr="Shape&#10;&#10;Description automatically generated with low confidence"/>
            <p:cNvPicPr preferRelativeResize="0"/>
            <p:nvPr/>
          </p:nvPicPr>
          <p:blipFill rotWithShape="1">
            <a:blip r:embed="rId5">
              <a:alphaModFix/>
            </a:blip>
            <a:srcRect/>
            <a:stretch/>
          </p:blipFill>
          <p:spPr>
            <a:xfrm>
              <a:off x="978290" y="5433101"/>
              <a:ext cx="211265" cy="211265"/>
            </a:xfrm>
            <a:prstGeom prst="rect">
              <a:avLst/>
            </a:prstGeom>
            <a:noFill/>
            <a:ln>
              <a:noFill/>
            </a:ln>
          </p:spPr>
        </p:pic>
        <p:sp>
          <p:nvSpPr>
            <p:cNvPr id="494" name="Google Shape;494;p57"/>
            <p:cNvSpPr txBox="1"/>
            <p:nvPr/>
          </p:nvSpPr>
          <p:spPr>
            <a:xfrm>
              <a:off x="1078140" y="5369456"/>
              <a:ext cx="695699" cy="362202"/>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en-US" sz="1600" b="0" i="0" u="none" strike="noStrike" cap="none" dirty="0">
                  <a:solidFill>
                    <a:srgbClr val="000000"/>
                  </a:solidFill>
                  <a:latin typeface="Arial"/>
                  <a:ea typeface="Arial"/>
                  <a:cs typeface="Arial"/>
                  <a:sym typeface="Arial"/>
                </a:rPr>
                <a:t>~13</a:t>
              </a:r>
              <a:r>
                <a:rPr lang="he-IL" sz="1600" b="0" i="0" u="none" strike="noStrike" cap="none" dirty="0">
                  <a:solidFill>
                    <a:srgbClr val="000000"/>
                  </a:solidFill>
                  <a:latin typeface="Arial"/>
                  <a:ea typeface="Arial"/>
                  <a:cs typeface="Arial"/>
                  <a:sym typeface="Arial"/>
                </a:rPr>
                <a:t> </a:t>
              </a:r>
              <a:endParaRPr dirty="0"/>
            </a:p>
          </p:txBody>
        </p:sp>
        <p:pic>
          <p:nvPicPr>
            <p:cNvPr id="495" name="Google Shape;495;p57" descr="Icon&#10;&#10;Description automatically generated"/>
            <p:cNvPicPr preferRelativeResize="0"/>
            <p:nvPr/>
          </p:nvPicPr>
          <p:blipFill rotWithShape="1">
            <a:blip r:embed="rId6">
              <a:alphaModFix/>
            </a:blip>
            <a:srcRect/>
            <a:stretch/>
          </p:blipFill>
          <p:spPr>
            <a:xfrm>
              <a:off x="2505621" y="5383515"/>
              <a:ext cx="600906" cy="600906"/>
            </a:xfrm>
            <a:prstGeom prst="rect">
              <a:avLst/>
            </a:prstGeom>
            <a:noFill/>
            <a:ln>
              <a:noFill/>
            </a:ln>
          </p:spPr>
        </p:pic>
        <p:cxnSp>
          <p:nvCxnSpPr>
            <p:cNvPr id="496" name="Google Shape;496;p57"/>
            <p:cNvCxnSpPr/>
            <p:nvPr/>
          </p:nvCxnSpPr>
          <p:spPr>
            <a:xfrm>
              <a:off x="1535185" y="5409402"/>
              <a:ext cx="743519" cy="0"/>
            </a:xfrm>
            <a:prstGeom prst="straightConnector1">
              <a:avLst/>
            </a:prstGeom>
            <a:noFill/>
            <a:ln w="9525" cap="flat" cmpd="sng">
              <a:solidFill>
                <a:srgbClr val="4A7DBA"/>
              </a:solidFill>
              <a:prstDash val="solid"/>
              <a:round/>
              <a:headEnd type="none" w="sm" len="sm"/>
              <a:tailEnd type="triangle" w="med" len="med"/>
            </a:ln>
          </p:spPr>
        </p:cxnSp>
        <p:sp>
          <p:nvSpPr>
            <p:cNvPr id="497" name="Google Shape;497;p57"/>
            <p:cNvSpPr txBox="1"/>
            <p:nvPr/>
          </p:nvSpPr>
          <p:spPr>
            <a:xfrm>
              <a:off x="2356521" y="5101625"/>
              <a:ext cx="899100" cy="3294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en-US" sz="1400" b="0" i="0" u="none" strike="noStrike" cap="none">
                  <a:solidFill>
                    <a:schemeClr val="dk1"/>
                  </a:solidFill>
                  <a:latin typeface="Arial"/>
                  <a:ea typeface="Arial"/>
                  <a:cs typeface="Arial"/>
                  <a:sym typeface="Arial"/>
                </a:rPr>
                <a:t>Contract</a:t>
              </a:r>
              <a:endParaRPr sz="1400" b="0" i="0" u="none" strike="noStrike" cap="none">
                <a:solidFill>
                  <a:srgbClr val="000000"/>
                </a:solidFill>
                <a:latin typeface="Arial"/>
                <a:ea typeface="Arial"/>
                <a:cs typeface="Arial"/>
                <a:sym typeface="Arial"/>
              </a:endParaRPr>
            </a:p>
          </p:txBody>
        </p:sp>
        <p:cxnSp>
          <p:nvCxnSpPr>
            <p:cNvPr id="498" name="Google Shape;498;p57"/>
            <p:cNvCxnSpPr/>
            <p:nvPr/>
          </p:nvCxnSpPr>
          <p:spPr>
            <a:xfrm>
              <a:off x="3310969" y="5433101"/>
              <a:ext cx="743519" cy="0"/>
            </a:xfrm>
            <a:prstGeom prst="straightConnector1">
              <a:avLst/>
            </a:prstGeom>
            <a:noFill/>
            <a:ln w="9525" cap="flat" cmpd="sng">
              <a:solidFill>
                <a:srgbClr val="4A7DBA"/>
              </a:solidFill>
              <a:prstDash val="solid"/>
              <a:round/>
              <a:headEnd type="none" w="sm" len="sm"/>
              <a:tailEnd type="triangle" w="med" len="med"/>
            </a:ln>
          </p:spPr>
        </p:cxnSp>
        <p:pic>
          <p:nvPicPr>
            <p:cNvPr id="499" name="Google Shape;499;p57" descr="Shape&#10;&#10;Description automatically generated with low confidence"/>
            <p:cNvPicPr preferRelativeResize="0"/>
            <p:nvPr/>
          </p:nvPicPr>
          <p:blipFill rotWithShape="1">
            <a:blip r:embed="rId5">
              <a:alphaModFix/>
            </a:blip>
            <a:srcRect/>
            <a:stretch/>
          </p:blipFill>
          <p:spPr>
            <a:xfrm>
              <a:off x="3288936" y="5165270"/>
              <a:ext cx="211265" cy="211265"/>
            </a:xfrm>
            <a:prstGeom prst="rect">
              <a:avLst/>
            </a:prstGeom>
            <a:noFill/>
            <a:ln>
              <a:noFill/>
            </a:ln>
          </p:spPr>
        </p:pic>
        <p:grpSp>
          <p:nvGrpSpPr>
            <p:cNvPr id="501" name="Google Shape;501;p57"/>
            <p:cNvGrpSpPr/>
            <p:nvPr/>
          </p:nvGrpSpPr>
          <p:grpSpPr>
            <a:xfrm>
              <a:off x="4258940" y="5017767"/>
              <a:ext cx="695700" cy="1065770"/>
              <a:chOff x="387215" y="3635404"/>
              <a:chExt cx="695700" cy="1065770"/>
            </a:xfrm>
          </p:grpSpPr>
          <p:grpSp>
            <p:nvGrpSpPr>
              <p:cNvPr id="502" name="Google Shape;502;p57"/>
              <p:cNvGrpSpPr/>
              <p:nvPr/>
            </p:nvGrpSpPr>
            <p:grpSpPr>
              <a:xfrm>
                <a:off x="389662" y="3881334"/>
                <a:ext cx="658450" cy="819840"/>
                <a:chOff x="1027849" y="3630547"/>
                <a:chExt cx="658450" cy="819840"/>
              </a:xfrm>
            </p:grpSpPr>
            <p:pic>
              <p:nvPicPr>
                <p:cNvPr id="503" name="Google Shape;503;p57" descr="Icon&#10;&#10;Description automatically generated"/>
                <p:cNvPicPr preferRelativeResize="0"/>
                <p:nvPr/>
              </p:nvPicPr>
              <p:blipFill rotWithShape="1">
                <a:blip r:embed="rId4">
                  <a:alphaModFix/>
                </a:blip>
                <a:srcRect/>
                <a:stretch/>
              </p:blipFill>
              <p:spPr>
                <a:xfrm>
                  <a:off x="1074265" y="3630547"/>
                  <a:ext cx="521085" cy="521085"/>
                </a:xfrm>
                <a:prstGeom prst="rect">
                  <a:avLst/>
                </a:prstGeom>
                <a:noFill/>
                <a:ln>
                  <a:noFill/>
                </a:ln>
              </p:spPr>
            </p:pic>
            <p:pic>
              <p:nvPicPr>
                <p:cNvPr id="504" name="Google Shape;504;p57" descr="Shape&#10;&#10;Description automatically generated with low confidence"/>
                <p:cNvPicPr preferRelativeResize="0"/>
                <p:nvPr/>
              </p:nvPicPr>
              <p:blipFill rotWithShape="1">
                <a:blip r:embed="rId5">
                  <a:alphaModFix/>
                </a:blip>
                <a:srcRect/>
                <a:stretch/>
              </p:blipFill>
              <p:spPr>
                <a:xfrm>
                  <a:off x="1027849" y="4151632"/>
                  <a:ext cx="211265" cy="211265"/>
                </a:xfrm>
                <a:prstGeom prst="rect">
                  <a:avLst/>
                </a:prstGeom>
                <a:noFill/>
                <a:ln>
                  <a:noFill/>
                </a:ln>
              </p:spPr>
            </p:pic>
            <p:sp>
              <p:nvSpPr>
                <p:cNvPr id="505" name="Google Shape;505;p57"/>
                <p:cNvSpPr txBox="1"/>
                <p:nvPr/>
              </p:nvSpPr>
              <p:spPr>
                <a:xfrm>
                  <a:off x="1127699" y="4087987"/>
                  <a:ext cx="558600" cy="3624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en-US" sz="1600" b="0" i="0" u="none" strike="noStrike" cap="none">
                      <a:solidFill>
                        <a:srgbClr val="000000"/>
                      </a:solidFill>
                      <a:latin typeface="Arial"/>
                      <a:ea typeface="Arial"/>
                      <a:cs typeface="Arial"/>
                      <a:sym typeface="Arial"/>
                    </a:rPr>
                    <a:t>10</a:t>
                  </a:r>
                  <a:endParaRPr/>
                </a:p>
              </p:txBody>
            </p:sp>
          </p:grpSp>
          <p:sp>
            <p:nvSpPr>
              <p:cNvPr id="506" name="Google Shape;506;p57"/>
              <p:cNvSpPr txBox="1"/>
              <p:nvPr/>
            </p:nvSpPr>
            <p:spPr>
              <a:xfrm>
                <a:off x="387215" y="3635404"/>
                <a:ext cx="695700" cy="3624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en-US" sz="1600" b="0" i="0" u="none" strike="noStrike" cap="none">
                    <a:solidFill>
                      <a:srgbClr val="000000"/>
                    </a:solidFill>
                    <a:latin typeface="Arial"/>
                    <a:ea typeface="Arial"/>
                    <a:cs typeface="Arial"/>
                    <a:sym typeface="Arial"/>
                  </a:rPr>
                  <a:t>Bob</a:t>
                </a:r>
                <a:endParaRPr/>
              </a:p>
            </p:txBody>
          </p:sp>
        </p:grpSp>
      </p:grpSp>
      <p:cxnSp>
        <p:nvCxnSpPr>
          <p:cNvPr id="507" name="Google Shape;507;p57"/>
          <p:cNvCxnSpPr>
            <a:cxnSpLocks/>
            <a:stCxn id="505" idx="2"/>
            <a:endCxn id="494" idx="2"/>
          </p:cNvCxnSpPr>
          <p:nvPr/>
        </p:nvCxnSpPr>
        <p:spPr>
          <a:xfrm rot="5400000" flipH="1">
            <a:off x="3677115" y="3896730"/>
            <a:ext cx="328866" cy="3131612"/>
          </a:xfrm>
          <a:prstGeom prst="curvedConnector3">
            <a:avLst>
              <a:gd name="adj1" fmla="val -69512"/>
            </a:avLst>
          </a:prstGeom>
          <a:noFill/>
          <a:ln w="9525" cap="flat" cmpd="sng">
            <a:solidFill>
              <a:srgbClr val="4A7DBA"/>
            </a:solidFill>
            <a:prstDash val="solid"/>
            <a:round/>
            <a:headEnd type="none" w="sm" len="sm"/>
            <a:tailEnd type="triangle" w="med" len="med"/>
          </a:ln>
        </p:spPr>
      </p:cxnSp>
      <p:sp>
        <p:nvSpPr>
          <p:cNvPr id="508" name="Google Shape;508;p57"/>
          <p:cNvSpPr txBox="1"/>
          <p:nvPr/>
        </p:nvSpPr>
        <p:spPr>
          <a:xfrm>
            <a:off x="284129" y="4292342"/>
            <a:ext cx="6512264" cy="338554"/>
          </a:xfrm>
          <a:prstGeom prst="rect">
            <a:avLst/>
          </a:prstGeom>
          <a:noFill/>
          <a:ln>
            <a:noFill/>
          </a:ln>
        </p:spPr>
        <p:txBody>
          <a:bodyPr spcFirstLastPara="1" wrap="square" lIns="91425" tIns="45700" rIns="91425" bIns="45700" anchor="t" anchorCtr="0">
            <a:spAutoFit/>
          </a:bodyPr>
          <a:lstStyle/>
          <a:p>
            <a:pPr marL="793115" marR="0" lvl="1" indent="-285749" algn="l" rtl="0">
              <a:lnSpc>
                <a:spcPct val="100000"/>
              </a:lnSpc>
              <a:spcBef>
                <a:spcPts val="0"/>
              </a:spcBef>
              <a:spcAft>
                <a:spcPts val="0"/>
              </a:spcAft>
              <a:buClr>
                <a:srgbClr val="3333B2"/>
              </a:buClr>
              <a:buSzPts val="914"/>
              <a:buFont typeface="Lucida Sans"/>
              <a:buChar char="▶"/>
            </a:pPr>
            <a:r>
              <a:rPr lang="en-US" sz="1600" b="0" i="0" u="none" strike="noStrike" cap="none">
                <a:solidFill>
                  <a:schemeClr val="dk1"/>
                </a:solidFill>
                <a:latin typeface="Arial"/>
                <a:ea typeface="Arial"/>
                <a:cs typeface="Arial"/>
                <a:sym typeface="Arial"/>
              </a:rPr>
              <a:t>The contract pays Bob 10 ETH minus a commission</a:t>
            </a:r>
            <a:r>
              <a:rPr lang="en-US" sz="1400" b="0" i="0" u="none" strike="noStrike" cap="none">
                <a:solidFill>
                  <a:schemeClr val="dk1"/>
                </a:solidFill>
                <a:latin typeface="Arial"/>
                <a:ea typeface="Arial"/>
                <a:cs typeface="Arial"/>
                <a:sym typeface="Arial"/>
              </a:rPr>
              <a:t>.</a:t>
            </a:r>
            <a:endParaRPr/>
          </a:p>
        </p:txBody>
      </p:sp>
      <p:sp>
        <p:nvSpPr>
          <p:cNvPr id="509" name="Google Shape;509;p57"/>
          <p:cNvSpPr txBox="1"/>
          <p:nvPr/>
        </p:nvSpPr>
        <p:spPr>
          <a:xfrm>
            <a:off x="284129" y="5997413"/>
            <a:ext cx="6512264" cy="338554"/>
          </a:xfrm>
          <a:prstGeom prst="rect">
            <a:avLst/>
          </a:prstGeom>
          <a:blipFill rotWithShape="1">
            <a:blip r:embed="rId7">
              <a:alphaModFix/>
            </a:blip>
            <a:stretch>
              <a:fillRect t="-5453" b="-23633"/>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None/>
            </a:pPr>
            <a:r>
              <a:rPr lang="en-US" sz="1400" b="0" i="0" u="none" strike="noStrike" cap="none">
                <a:latin typeface="Arial"/>
                <a:ea typeface="Arial"/>
                <a:cs typeface="Arial"/>
                <a:sym typeface="Arial"/>
              </a:rPr>
              <a:t> </a:t>
            </a:r>
            <a:endParaRPr/>
          </a:p>
        </p:txBody>
      </p:sp>
      <p:grpSp>
        <p:nvGrpSpPr>
          <p:cNvPr id="510" name="Google Shape;510;p57"/>
          <p:cNvGrpSpPr/>
          <p:nvPr/>
        </p:nvGrpSpPr>
        <p:grpSpPr>
          <a:xfrm>
            <a:off x="7090855" y="5612854"/>
            <a:ext cx="858802" cy="1041917"/>
            <a:chOff x="387204" y="3635411"/>
            <a:chExt cx="858802" cy="1041917"/>
          </a:xfrm>
        </p:grpSpPr>
        <p:grpSp>
          <p:nvGrpSpPr>
            <p:cNvPr id="511" name="Google Shape;511;p57"/>
            <p:cNvGrpSpPr/>
            <p:nvPr/>
          </p:nvGrpSpPr>
          <p:grpSpPr>
            <a:xfrm>
              <a:off x="389662" y="3881334"/>
              <a:ext cx="856344" cy="795994"/>
              <a:chOff x="1027849" y="3630547"/>
              <a:chExt cx="856344" cy="795994"/>
            </a:xfrm>
          </p:grpSpPr>
          <p:pic>
            <p:nvPicPr>
              <p:cNvPr id="512" name="Google Shape;512;p57" descr="Icon&#10;&#10;Description automatically generated"/>
              <p:cNvPicPr preferRelativeResize="0"/>
              <p:nvPr/>
            </p:nvPicPr>
            <p:blipFill rotWithShape="1">
              <a:blip r:embed="rId4">
                <a:alphaModFix/>
              </a:blip>
              <a:srcRect/>
              <a:stretch/>
            </p:blipFill>
            <p:spPr>
              <a:xfrm>
                <a:off x="1168763" y="3630547"/>
                <a:ext cx="521085" cy="521085"/>
              </a:xfrm>
              <a:prstGeom prst="rect">
                <a:avLst/>
              </a:prstGeom>
              <a:noFill/>
              <a:ln>
                <a:noFill/>
              </a:ln>
            </p:spPr>
          </p:pic>
          <p:pic>
            <p:nvPicPr>
              <p:cNvPr id="513" name="Google Shape;513;p57" descr="Shape&#10;&#10;Description automatically generated with low confidence"/>
              <p:cNvPicPr preferRelativeResize="0"/>
              <p:nvPr/>
            </p:nvPicPr>
            <p:blipFill rotWithShape="1">
              <a:blip r:embed="rId5">
                <a:alphaModFix/>
              </a:blip>
              <a:srcRect/>
              <a:stretch/>
            </p:blipFill>
            <p:spPr>
              <a:xfrm>
                <a:off x="1027849" y="4151632"/>
                <a:ext cx="211265" cy="211265"/>
              </a:xfrm>
              <a:prstGeom prst="rect">
                <a:avLst/>
              </a:prstGeom>
              <a:noFill/>
              <a:ln>
                <a:noFill/>
              </a:ln>
            </p:spPr>
          </p:pic>
          <p:sp>
            <p:nvSpPr>
              <p:cNvPr id="514" name="Google Shape;514;p57"/>
              <p:cNvSpPr txBox="1"/>
              <p:nvPr/>
            </p:nvSpPr>
            <p:spPr>
              <a:xfrm>
                <a:off x="1127698" y="4087987"/>
                <a:ext cx="756495" cy="338554"/>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en-US" sz="1600" b="0" i="0" u="none" strike="noStrike" cap="none">
                    <a:solidFill>
                      <a:srgbClr val="000000"/>
                    </a:solidFill>
                    <a:latin typeface="Arial"/>
                    <a:ea typeface="Arial"/>
                    <a:cs typeface="Arial"/>
                    <a:sym typeface="Arial"/>
                  </a:rPr>
                  <a:t>13.33</a:t>
                </a:r>
                <a:endParaRPr/>
              </a:p>
            </p:txBody>
          </p:sp>
        </p:grpSp>
        <p:sp>
          <p:nvSpPr>
            <p:cNvPr id="515" name="Google Shape;515;p57"/>
            <p:cNvSpPr txBox="1"/>
            <p:nvPr/>
          </p:nvSpPr>
          <p:spPr>
            <a:xfrm>
              <a:off x="387204" y="3635411"/>
              <a:ext cx="756495" cy="338554"/>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en-US" sz="1600" b="0" i="0" u="none" strike="noStrike" cap="none">
                  <a:solidFill>
                    <a:srgbClr val="000000"/>
                  </a:solidFill>
                  <a:latin typeface="Arial"/>
                  <a:ea typeface="Arial"/>
                  <a:cs typeface="Arial"/>
                  <a:sym typeface="Arial"/>
                </a:rPr>
                <a:t>  Alice</a:t>
              </a:r>
              <a:endParaRPr/>
            </a:p>
          </p:txBody>
        </p:sp>
      </p:grpSp>
      <p:sp>
        <p:nvSpPr>
          <p:cNvPr id="2" name="Google Shape;134;p24">
            <a:extLst>
              <a:ext uri="{FF2B5EF4-FFF2-40B4-BE49-F238E27FC236}">
                <a16:creationId xmlns:a16="http://schemas.microsoft.com/office/drawing/2014/main" id="{D0F18459-9E93-D95E-9F87-2BD19A90A7A3}"/>
              </a:ext>
            </a:extLst>
          </p:cNvPr>
          <p:cNvSpPr txBox="1">
            <a:spLocks/>
          </p:cNvSpPr>
          <p:nvPr/>
        </p:nvSpPr>
        <p:spPr>
          <a:xfrm>
            <a:off x="0" y="0"/>
            <a:ext cx="9144000" cy="1093727"/>
          </a:xfrm>
          <a:prstGeom prst="rect">
            <a:avLst/>
          </a:prstGeom>
          <a:solidFill>
            <a:srgbClr val="A22E2E"/>
          </a:solidFill>
          <a:ln>
            <a:noFill/>
          </a:ln>
        </p:spPr>
        <p:txBody>
          <a:bodyPr spcFirstLastPara="1" vert="horz" wrap="square" lIns="91425" tIns="45700" rIns="91425" bIns="45700" rtlCol="0" anchor="ctr" anchorCtr="0">
            <a:noAutofit/>
          </a:bodyPr>
          <a:lstStyle>
            <a:lvl1pPr lvl="0" algn="l" defTabSz="685800" rtl="0" eaLnBrk="1" latinLnBrk="0" hangingPunct="1">
              <a:lnSpc>
                <a:spcPct val="100000"/>
              </a:lnSpc>
              <a:spcBef>
                <a:spcPts val="0"/>
              </a:spcBef>
              <a:spcAft>
                <a:spcPts val="0"/>
              </a:spcAft>
              <a:buSzPts val="1400"/>
              <a:buNone/>
              <a:defRPr sz="3300" kern="1200">
                <a:solidFill>
                  <a:schemeClr val="tx1"/>
                </a:solidFill>
                <a:latin typeface="+mj-lt"/>
                <a:ea typeface="+mj-ea"/>
                <a:cs typeface="+mj-cs"/>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r>
              <a:rPr lang="en-US" sz="4400" dirty="0">
                <a:solidFill>
                  <a:srgbClr val="D1D5DB"/>
                </a:solidFill>
                <a:latin typeface="Arial"/>
                <a:ea typeface="Arial"/>
                <a:cs typeface="Arial"/>
                <a:sym typeface="Arial"/>
              </a:rPr>
              <a:t>  King of the Ether Throne</a:t>
            </a:r>
            <a:endParaRPr lang="en-US" sz="4400" dirty="0">
              <a:latin typeface="Arial"/>
              <a:ea typeface="Arial"/>
              <a:cs typeface="Arial"/>
              <a:sym typeface="Arial"/>
            </a:endParaRPr>
          </a:p>
        </p:txBody>
      </p:sp>
      <mc:AlternateContent xmlns:mc="http://schemas.openxmlformats.org/markup-compatibility/2006">
        <mc:Choice xmlns:a14="http://schemas.microsoft.com/office/drawing/2010/main" Requires="a14">
          <p:sp>
            <p:nvSpPr>
              <p:cNvPr id="4" name="Google Shape;494;p57">
                <a:extLst>
                  <a:ext uri="{FF2B5EF4-FFF2-40B4-BE49-F238E27FC236}">
                    <a16:creationId xmlns:a16="http://schemas.microsoft.com/office/drawing/2014/main" id="{65597035-3207-1EFA-06B0-08C16A2AA4A5}"/>
                  </a:ext>
                </a:extLst>
              </p:cNvPr>
              <p:cNvSpPr txBox="1"/>
              <p:nvPr/>
            </p:nvSpPr>
            <p:spPr>
              <a:xfrm>
                <a:off x="4203359" y="4709274"/>
                <a:ext cx="832233" cy="338514"/>
              </a:xfrm>
              <a:prstGeom prst="rect">
                <a:avLst/>
              </a:prstGeom>
              <a:noFill/>
              <a:ln>
                <a:noFill/>
              </a:ln>
            </p:spPr>
            <p:txBody>
              <a:bodyPr spcFirstLastPara="1" wrap="square" lIns="91425" tIns="45700" rIns="91425" bIns="45700" anchor="t" anchorCtr="0">
                <a:spAutoFit/>
              </a:bodyPr>
              <a:lstStyle/>
              <a:p>
                <a:pPr lvl="0"/>
                <a:r>
                  <a:rPr lang="en-US" sz="1600" dirty="0">
                    <a:solidFill>
                      <a:srgbClr val="000000"/>
                    </a:solidFill>
                    <a:latin typeface="Arial"/>
                    <a:ea typeface="Arial"/>
                    <a:cs typeface="Arial"/>
                    <a:sym typeface="Arial"/>
                  </a:rPr>
                  <a:t>~13 </a:t>
                </a:r>
                <a:r>
                  <a:rPr lang="en-US" sz="1600" b="0" i="0" u="none" strike="noStrike" cap="none" dirty="0">
                    <a:solidFill>
                      <a:srgbClr val="000000"/>
                    </a:solidFill>
                    <a:latin typeface="Arial"/>
                    <a:ea typeface="Arial"/>
                    <a:cs typeface="Arial"/>
                    <a:sym typeface="Arial"/>
                  </a:rPr>
                  <a:t>- </a:t>
                </a:r>
                <a14:m>
                  <m:oMath xmlns:m="http://schemas.openxmlformats.org/officeDocument/2006/math">
                    <m:r>
                      <a:rPr lang="he-IL" sz="1600" b="0" i="1" u="none" strike="noStrike" cap="none" smtClean="0">
                        <a:solidFill>
                          <a:srgbClr val="000000"/>
                        </a:solidFill>
                        <a:latin typeface="Cambria Math" panose="02040503050406030204" pitchFamily="18" charset="0"/>
                        <a:ea typeface="Arial"/>
                        <a:cs typeface="Arial"/>
                        <a:sym typeface="Arial"/>
                      </a:rPr>
                      <m:t>𝜖</m:t>
                    </m:r>
                  </m:oMath>
                </a14:m>
                <a:endParaRPr dirty="0"/>
              </a:p>
            </p:txBody>
          </p:sp>
        </mc:Choice>
        <mc:Fallback>
          <p:sp>
            <p:nvSpPr>
              <p:cNvPr id="4" name="Google Shape;494;p57">
                <a:extLst>
                  <a:ext uri="{FF2B5EF4-FFF2-40B4-BE49-F238E27FC236}">
                    <a16:creationId xmlns:a16="http://schemas.microsoft.com/office/drawing/2014/main" id="{65597035-3207-1EFA-06B0-08C16A2AA4A5}"/>
                  </a:ext>
                </a:extLst>
              </p:cNvPr>
              <p:cNvSpPr txBox="1">
                <a:spLocks noRot="1" noChangeAspect="1" noMove="1" noResize="1" noEditPoints="1" noAdjustHandles="1" noChangeArrowheads="1" noChangeShapeType="1" noTextEdit="1"/>
              </p:cNvSpPr>
              <p:nvPr/>
            </p:nvSpPr>
            <p:spPr>
              <a:xfrm>
                <a:off x="4203359" y="4709274"/>
                <a:ext cx="832233" cy="338514"/>
              </a:xfrm>
              <a:prstGeom prst="rect">
                <a:avLst/>
              </a:prstGeom>
              <a:blipFill>
                <a:blip r:embed="rId8"/>
                <a:stretch>
                  <a:fillRect l="-4412" t="-7273" b="-21818"/>
                </a:stretch>
              </a:blipFill>
              <a:ln>
                <a:noFill/>
              </a:ln>
            </p:spPr>
            <p:txBody>
              <a:bodyPr/>
              <a:lstStyle/>
              <a:p>
                <a:r>
                  <a:rPr lang="en-IL">
                    <a:noFill/>
                  </a:rPr>
                  <a:t> </a:t>
                </a:r>
              </a:p>
            </p:txBody>
          </p:sp>
        </mc:Fallback>
      </mc:AlternateContent>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Shape 519"/>
        <p:cNvGrpSpPr/>
        <p:nvPr/>
      </p:nvGrpSpPr>
      <p:grpSpPr>
        <a:xfrm>
          <a:off x="0" y="0"/>
          <a:ext cx="0" cy="0"/>
          <a:chOff x="0" y="0"/>
          <a:chExt cx="0" cy="0"/>
        </a:xfrm>
      </p:grpSpPr>
      <p:sp>
        <p:nvSpPr>
          <p:cNvPr id="520" name="Google Shape;520;p58"/>
          <p:cNvSpPr txBox="1">
            <a:spLocks noGrp="1"/>
          </p:cNvSpPr>
          <p:nvPr>
            <p:ph type="title"/>
          </p:nvPr>
        </p:nvSpPr>
        <p:spPr>
          <a:xfrm>
            <a:off x="178384" y="55622"/>
            <a:ext cx="8440500" cy="1088700"/>
          </a:xfrm>
          <a:prstGeom prst="rect">
            <a:avLst/>
          </a:prstGeom>
          <a:noFill/>
          <a:ln>
            <a:noFill/>
          </a:ln>
        </p:spPr>
        <p:txBody>
          <a:bodyPr spcFirstLastPara="1" wrap="square" lIns="91425" tIns="45700" rIns="91425" bIns="45700" anchor="ctr" anchorCtr="0">
            <a:noAutofit/>
          </a:bodyPr>
          <a:lstStyle/>
          <a:p>
            <a:pPr marL="0" lvl="0" indent="0" algn="l" rtl="0">
              <a:lnSpc>
                <a:spcPct val="100000"/>
              </a:lnSpc>
              <a:spcBef>
                <a:spcPts val="0"/>
              </a:spcBef>
              <a:spcAft>
                <a:spcPts val="0"/>
              </a:spcAft>
              <a:buSzPts val="1400"/>
              <a:buNone/>
            </a:pPr>
            <a:r>
              <a:rPr lang="en-US" sz="4400">
                <a:solidFill>
                  <a:srgbClr val="D1D5DB"/>
                </a:solidFill>
                <a:latin typeface="Arial"/>
                <a:ea typeface="Arial"/>
                <a:cs typeface="Arial"/>
                <a:sym typeface="Arial"/>
              </a:rPr>
              <a:t>King Of The Ether Throne</a:t>
            </a:r>
            <a:endParaRPr sz="4400">
              <a:latin typeface="Arial"/>
              <a:ea typeface="Arial"/>
              <a:cs typeface="Arial"/>
              <a:sym typeface="Arial"/>
            </a:endParaRPr>
          </a:p>
        </p:txBody>
      </p:sp>
      <p:sp>
        <p:nvSpPr>
          <p:cNvPr id="521" name="Google Shape;521;p58"/>
          <p:cNvSpPr txBox="1"/>
          <p:nvPr/>
        </p:nvSpPr>
        <p:spPr>
          <a:xfrm>
            <a:off x="178384" y="2924220"/>
            <a:ext cx="8652615" cy="507175"/>
          </a:xfrm>
          <a:prstGeom prst="rect">
            <a:avLst/>
          </a:prstGeom>
          <a:noFill/>
          <a:ln>
            <a:noFill/>
          </a:ln>
        </p:spPr>
        <p:txBody>
          <a:bodyPr spcFirstLastPara="1" wrap="square" lIns="0" tIns="37450" rIns="0" bIns="0" anchor="t" anchorCtr="0">
            <a:spAutoFit/>
          </a:bodyPr>
          <a:lstStyle/>
          <a:p>
            <a:pPr marL="50165"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a:p>
            <a:pPr marL="793115" marR="0" lvl="1" indent="-285749" algn="l" rtl="0">
              <a:lnSpc>
                <a:spcPct val="100000"/>
              </a:lnSpc>
              <a:spcBef>
                <a:spcPts val="295"/>
              </a:spcBef>
              <a:spcAft>
                <a:spcPts val="0"/>
              </a:spcAft>
              <a:buClr>
                <a:srgbClr val="3333B2"/>
              </a:buClr>
              <a:buSzPts val="914"/>
              <a:buFont typeface="Lucida Sans"/>
              <a:buChar char="▶"/>
            </a:pPr>
            <a:r>
              <a:rPr lang="en-US" sz="1400" b="0" i="0" u="none" strike="noStrike" cap="none">
                <a:solidFill>
                  <a:schemeClr val="dk1"/>
                </a:solidFill>
                <a:latin typeface="Arial"/>
                <a:ea typeface="Arial"/>
                <a:cs typeface="Arial"/>
                <a:sym typeface="Arial"/>
              </a:rPr>
              <a:t>Whenever a client sends ETH to the contract, the fallback function is activated.</a:t>
            </a:r>
            <a:endParaRPr/>
          </a:p>
        </p:txBody>
      </p:sp>
      <p:sp>
        <p:nvSpPr>
          <p:cNvPr id="522" name="Google Shape;522;p58"/>
          <p:cNvSpPr txBox="1"/>
          <p:nvPr/>
        </p:nvSpPr>
        <p:spPr>
          <a:xfrm>
            <a:off x="912694" y="5803508"/>
            <a:ext cx="6045245" cy="307777"/>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en-US" sz="1400" b="0" i="0" u="none" strike="noStrike" cap="none">
                <a:solidFill>
                  <a:srgbClr val="000000"/>
                </a:solidFill>
                <a:latin typeface="Arial"/>
                <a:ea typeface="Arial"/>
                <a:cs typeface="Arial"/>
                <a:sym typeface="Arial"/>
              </a:rPr>
              <a:t>Hints: What will happen if the current monarch has an expensive fallback?</a:t>
            </a:r>
            <a:endParaRPr/>
          </a:p>
        </p:txBody>
      </p:sp>
      <p:sp>
        <p:nvSpPr>
          <p:cNvPr id="523" name="Google Shape;523;p58"/>
          <p:cNvSpPr/>
          <p:nvPr/>
        </p:nvSpPr>
        <p:spPr>
          <a:xfrm>
            <a:off x="912694" y="5778020"/>
            <a:ext cx="5953695" cy="358751"/>
          </a:xfrm>
          <a:prstGeom prst="rect">
            <a:avLst/>
          </a:prstGeom>
          <a:noFill/>
          <a:ln w="9525" cap="flat" cmpd="sng">
            <a:solidFill>
              <a:srgbClr val="4A7DBA"/>
            </a:solidFill>
            <a:prstDash val="solid"/>
            <a:round/>
            <a:headEnd type="none" w="sm" len="sm"/>
            <a:tailEnd type="none" w="sm" len="sm"/>
          </a:ln>
          <a:effectLst>
            <a:outerShdw blurRad="40000" dist="23000" dir="5400000" rotWithShape="0">
              <a:srgbClr val="000000">
                <a:alpha val="34509"/>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ial"/>
              <a:ea typeface="Arial"/>
              <a:cs typeface="Arial"/>
              <a:sym typeface="Arial"/>
            </a:endParaRPr>
          </a:p>
        </p:txBody>
      </p:sp>
      <p:pic>
        <p:nvPicPr>
          <p:cNvPr id="524" name="Google Shape;524;p58"/>
          <p:cNvPicPr preferRelativeResize="0"/>
          <p:nvPr/>
        </p:nvPicPr>
        <p:blipFill rotWithShape="1">
          <a:blip r:embed="rId3">
            <a:alphaModFix/>
          </a:blip>
          <a:srcRect/>
          <a:stretch/>
        </p:blipFill>
        <p:spPr>
          <a:xfrm>
            <a:off x="514615" y="5778020"/>
            <a:ext cx="333126" cy="358751"/>
          </a:xfrm>
          <a:prstGeom prst="rect">
            <a:avLst/>
          </a:prstGeom>
          <a:noFill/>
          <a:ln>
            <a:noFill/>
          </a:ln>
        </p:spPr>
      </p:pic>
      <p:grpSp>
        <p:nvGrpSpPr>
          <p:cNvPr id="525" name="Google Shape;525;p58"/>
          <p:cNvGrpSpPr/>
          <p:nvPr/>
        </p:nvGrpSpPr>
        <p:grpSpPr>
          <a:xfrm>
            <a:off x="518314" y="1375841"/>
            <a:ext cx="6771720" cy="1703705"/>
            <a:chOff x="481272" y="3871565"/>
            <a:chExt cx="7131737" cy="1896808"/>
          </a:xfrm>
        </p:grpSpPr>
        <p:sp>
          <p:nvSpPr>
            <p:cNvPr id="526" name="Google Shape;526;p58"/>
            <p:cNvSpPr/>
            <p:nvPr/>
          </p:nvSpPr>
          <p:spPr>
            <a:xfrm>
              <a:off x="481272" y="3871565"/>
              <a:ext cx="7131737" cy="1896808"/>
            </a:xfrm>
            <a:prstGeom prst="rect">
              <a:avLst/>
            </a:prstGeom>
            <a:noFill/>
            <a:ln w="9525" cap="flat" cmpd="sng">
              <a:solidFill>
                <a:srgbClr val="4A7DBA"/>
              </a:solidFill>
              <a:prstDash val="solid"/>
              <a:round/>
              <a:headEnd type="none" w="sm" len="sm"/>
              <a:tailEnd type="none" w="sm" len="sm"/>
            </a:ln>
            <a:effectLst>
              <a:outerShdw blurRad="40000" dist="23000" dir="5400000" rotWithShape="0">
                <a:srgbClr val="000000">
                  <a:alpha val="34509"/>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ial"/>
                <a:ea typeface="Arial"/>
                <a:cs typeface="Arial"/>
                <a:sym typeface="Arial"/>
              </a:endParaRPr>
            </a:p>
          </p:txBody>
        </p:sp>
        <p:pic>
          <p:nvPicPr>
            <p:cNvPr id="527" name="Google Shape;527;p58"/>
            <p:cNvPicPr preferRelativeResize="0"/>
            <p:nvPr/>
          </p:nvPicPr>
          <p:blipFill rotWithShape="1">
            <a:blip r:embed="rId4">
              <a:alphaModFix/>
            </a:blip>
            <a:srcRect/>
            <a:stretch/>
          </p:blipFill>
          <p:spPr>
            <a:xfrm>
              <a:off x="684876" y="3907719"/>
              <a:ext cx="6789397" cy="1841581"/>
            </a:xfrm>
            <a:prstGeom prst="rect">
              <a:avLst/>
            </a:prstGeom>
            <a:noFill/>
            <a:ln>
              <a:noFill/>
            </a:ln>
          </p:spPr>
        </p:pic>
      </p:grpSp>
      <p:sp>
        <p:nvSpPr>
          <p:cNvPr id="528" name="Google Shape;528;p58"/>
          <p:cNvSpPr txBox="1"/>
          <p:nvPr/>
        </p:nvSpPr>
        <p:spPr>
          <a:xfrm>
            <a:off x="2923564" y="3402603"/>
            <a:ext cx="5660157" cy="507175"/>
          </a:xfrm>
          <a:prstGeom prst="rect">
            <a:avLst/>
          </a:prstGeom>
          <a:noFill/>
          <a:ln>
            <a:noFill/>
          </a:ln>
        </p:spPr>
        <p:txBody>
          <a:bodyPr spcFirstLastPara="1" wrap="square" lIns="0" tIns="37450" rIns="0" bIns="0" anchor="t" anchorCtr="0">
            <a:spAutoFit/>
          </a:bodyPr>
          <a:lstStyle/>
          <a:p>
            <a:pPr marL="50165"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a:p>
            <a:pPr marL="793115" marR="0" lvl="1" indent="-285749" algn="l" rtl="0">
              <a:lnSpc>
                <a:spcPct val="100000"/>
              </a:lnSpc>
              <a:spcBef>
                <a:spcPts val="295"/>
              </a:spcBef>
              <a:spcAft>
                <a:spcPts val="0"/>
              </a:spcAft>
              <a:buClr>
                <a:srgbClr val="3333B2"/>
              </a:buClr>
              <a:buSzPts val="914"/>
              <a:buFont typeface="Lucida Sans"/>
              <a:buChar char="▶"/>
            </a:pPr>
            <a:r>
              <a:rPr lang="en-US" sz="1400" b="0" i="0" u="none" strike="noStrike" cap="none">
                <a:solidFill>
                  <a:schemeClr val="dk1"/>
                </a:solidFill>
                <a:latin typeface="Arial"/>
                <a:ea typeface="Arial"/>
                <a:cs typeface="Arial"/>
                <a:sym typeface="Arial"/>
              </a:rPr>
              <a:t>The fallback first checks if the amount send satisfies the rule. </a:t>
            </a:r>
            <a:endParaRPr/>
          </a:p>
        </p:txBody>
      </p:sp>
      <p:grpSp>
        <p:nvGrpSpPr>
          <p:cNvPr id="529" name="Google Shape;529;p58"/>
          <p:cNvGrpSpPr/>
          <p:nvPr/>
        </p:nvGrpSpPr>
        <p:grpSpPr>
          <a:xfrm>
            <a:off x="235454" y="3756295"/>
            <a:ext cx="3015279" cy="1252172"/>
            <a:chOff x="239649" y="4062255"/>
            <a:chExt cx="3015279" cy="1252172"/>
          </a:xfrm>
        </p:grpSpPr>
        <p:grpSp>
          <p:nvGrpSpPr>
            <p:cNvPr id="530" name="Google Shape;530;p58"/>
            <p:cNvGrpSpPr/>
            <p:nvPr/>
          </p:nvGrpSpPr>
          <p:grpSpPr>
            <a:xfrm>
              <a:off x="599813" y="4062255"/>
              <a:ext cx="2655115" cy="1252172"/>
              <a:chOff x="599813" y="4062255"/>
              <a:chExt cx="2655115" cy="1252172"/>
            </a:xfrm>
          </p:grpSpPr>
          <p:pic>
            <p:nvPicPr>
              <p:cNvPr id="531" name="Google Shape;531;p58"/>
              <p:cNvPicPr preferRelativeResize="0"/>
              <p:nvPr/>
            </p:nvPicPr>
            <p:blipFill rotWithShape="1">
              <a:blip r:embed="rId5">
                <a:alphaModFix/>
              </a:blip>
              <a:srcRect/>
              <a:stretch/>
            </p:blipFill>
            <p:spPr>
              <a:xfrm>
                <a:off x="635780" y="4120393"/>
                <a:ext cx="2556144" cy="1126803"/>
              </a:xfrm>
              <a:prstGeom prst="rect">
                <a:avLst/>
              </a:prstGeom>
              <a:noFill/>
              <a:ln>
                <a:noFill/>
              </a:ln>
            </p:spPr>
          </p:pic>
          <p:sp>
            <p:nvSpPr>
              <p:cNvPr id="532" name="Google Shape;532;p58"/>
              <p:cNvSpPr/>
              <p:nvPr/>
            </p:nvSpPr>
            <p:spPr>
              <a:xfrm>
                <a:off x="599813" y="4062255"/>
                <a:ext cx="2655115" cy="1252172"/>
              </a:xfrm>
              <a:prstGeom prst="rect">
                <a:avLst/>
              </a:prstGeom>
              <a:noFill/>
              <a:ln w="9525" cap="flat" cmpd="sng">
                <a:solidFill>
                  <a:srgbClr val="4A7DBA"/>
                </a:solidFill>
                <a:prstDash val="solid"/>
                <a:round/>
                <a:headEnd type="none" w="sm" len="sm"/>
                <a:tailEnd type="none" w="sm" len="sm"/>
              </a:ln>
              <a:effectLst>
                <a:outerShdw blurRad="40000" dist="23000" dir="5400000" rotWithShape="0">
                  <a:srgbClr val="000000">
                    <a:alpha val="34509"/>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ial"/>
                  <a:ea typeface="Arial"/>
                  <a:cs typeface="Arial"/>
                  <a:sym typeface="Arial"/>
                </a:endParaRPr>
              </a:p>
            </p:txBody>
          </p:sp>
        </p:grpSp>
        <p:pic>
          <p:nvPicPr>
            <p:cNvPr id="533" name="Google Shape;533;p58" descr="Shape&#10;&#10;Description automatically generated with low confidence"/>
            <p:cNvPicPr preferRelativeResize="0"/>
            <p:nvPr/>
          </p:nvPicPr>
          <p:blipFill rotWithShape="1">
            <a:blip r:embed="rId6">
              <a:alphaModFix/>
            </a:blip>
            <a:srcRect/>
            <a:stretch/>
          </p:blipFill>
          <p:spPr>
            <a:xfrm>
              <a:off x="239649" y="4176619"/>
              <a:ext cx="279161" cy="279161"/>
            </a:xfrm>
            <a:prstGeom prst="rect">
              <a:avLst/>
            </a:prstGeom>
            <a:noFill/>
            <a:ln>
              <a:noFill/>
            </a:ln>
          </p:spPr>
        </p:pic>
      </p:grpSp>
      <p:sp>
        <p:nvSpPr>
          <p:cNvPr id="534" name="Google Shape;534;p58"/>
          <p:cNvSpPr txBox="1"/>
          <p:nvPr/>
        </p:nvSpPr>
        <p:spPr>
          <a:xfrm>
            <a:off x="2923563" y="3902863"/>
            <a:ext cx="5660157" cy="722619"/>
          </a:xfrm>
          <a:prstGeom prst="rect">
            <a:avLst/>
          </a:prstGeom>
          <a:noFill/>
          <a:ln>
            <a:noFill/>
          </a:ln>
        </p:spPr>
        <p:txBody>
          <a:bodyPr spcFirstLastPara="1" wrap="square" lIns="0" tIns="37450" rIns="0" bIns="0" anchor="t" anchorCtr="0">
            <a:spAutoFit/>
          </a:bodyPr>
          <a:lstStyle/>
          <a:p>
            <a:pPr marL="50165"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a:p>
            <a:pPr marL="793115" marR="0" lvl="0" indent="-285749" algn="l" rtl="0">
              <a:lnSpc>
                <a:spcPct val="100000"/>
              </a:lnSpc>
              <a:spcBef>
                <a:spcPts val="295"/>
              </a:spcBef>
              <a:spcAft>
                <a:spcPts val="0"/>
              </a:spcAft>
              <a:buClr>
                <a:srgbClr val="3333B2"/>
              </a:buClr>
              <a:buSzPts val="914"/>
              <a:buFont typeface="Lucida Sans"/>
              <a:buChar char="▶"/>
            </a:pPr>
            <a:r>
              <a:rPr lang="en-US" sz="1400" b="0" i="0" u="none" strike="noStrike" cap="none">
                <a:solidFill>
                  <a:schemeClr val="dk1"/>
                </a:solidFill>
                <a:latin typeface="Arial"/>
                <a:ea typeface="Arial"/>
                <a:cs typeface="Arial"/>
                <a:sym typeface="Arial"/>
              </a:rPr>
              <a:t>Then, the contract sends the compensation to the previous monarch</a:t>
            </a:r>
            <a:endParaRPr/>
          </a:p>
        </p:txBody>
      </p:sp>
      <p:sp>
        <p:nvSpPr>
          <p:cNvPr id="535" name="Google Shape;535;p58"/>
          <p:cNvSpPr txBox="1"/>
          <p:nvPr/>
        </p:nvSpPr>
        <p:spPr>
          <a:xfrm>
            <a:off x="2852256" y="4744374"/>
            <a:ext cx="4605556" cy="307777"/>
          </a:xfrm>
          <a:prstGeom prst="rect">
            <a:avLst/>
          </a:prstGeom>
          <a:noFill/>
          <a:ln>
            <a:noFill/>
          </a:ln>
        </p:spPr>
        <p:txBody>
          <a:bodyPr spcFirstLastPara="1" wrap="square" lIns="91425" tIns="45700" rIns="91425" bIns="45700" anchor="t" anchorCtr="0">
            <a:spAutoFit/>
          </a:bodyPr>
          <a:lstStyle/>
          <a:p>
            <a:pPr marL="793115" marR="0" lvl="0" indent="-285749" algn="l" rtl="0">
              <a:lnSpc>
                <a:spcPct val="100000"/>
              </a:lnSpc>
              <a:spcBef>
                <a:spcPts val="0"/>
              </a:spcBef>
              <a:spcAft>
                <a:spcPts val="0"/>
              </a:spcAft>
              <a:buClr>
                <a:srgbClr val="3333B2"/>
              </a:buClr>
              <a:buSzPts val="914"/>
              <a:buFont typeface="Lucida Sans"/>
              <a:buChar char="▶"/>
            </a:pPr>
            <a:r>
              <a:rPr lang="en-US" sz="1400" b="0" i="0" u="none" strike="noStrike" cap="none">
                <a:solidFill>
                  <a:schemeClr val="dk1"/>
                </a:solidFill>
                <a:latin typeface="Arial"/>
                <a:ea typeface="Arial"/>
                <a:cs typeface="Arial"/>
                <a:sym typeface="Arial"/>
              </a:rPr>
              <a:t>Keeping a small fee to itself.</a:t>
            </a:r>
            <a:endParaRPr/>
          </a:p>
        </p:txBody>
      </p:sp>
      <p:sp>
        <p:nvSpPr>
          <p:cNvPr id="536" name="Google Shape;536;p58"/>
          <p:cNvSpPr txBox="1"/>
          <p:nvPr/>
        </p:nvSpPr>
        <p:spPr>
          <a:xfrm>
            <a:off x="178383" y="5087804"/>
            <a:ext cx="8652615" cy="507175"/>
          </a:xfrm>
          <a:prstGeom prst="rect">
            <a:avLst/>
          </a:prstGeom>
          <a:noFill/>
          <a:ln>
            <a:noFill/>
          </a:ln>
        </p:spPr>
        <p:txBody>
          <a:bodyPr spcFirstLastPara="1" wrap="square" lIns="0" tIns="37450" rIns="0" bIns="0" anchor="t" anchorCtr="0">
            <a:spAutoFit/>
          </a:bodyPr>
          <a:lstStyle/>
          <a:p>
            <a:pPr marL="50165"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a:p>
            <a:pPr marL="793115" marR="0" lvl="1" indent="-285749" algn="l" rtl="0">
              <a:lnSpc>
                <a:spcPct val="100000"/>
              </a:lnSpc>
              <a:spcBef>
                <a:spcPts val="295"/>
              </a:spcBef>
              <a:spcAft>
                <a:spcPts val="0"/>
              </a:spcAft>
              <a:buClr>
                <a:srgbClr val="3333B2"/>
              </a:buClr>
              <a:buSzPts val="914"/>
              <a:buFont typeface="Lucida Sans"/>
              <a:buChar char="▶"/>
            </a:pPr>
            <a:r>
              <a:rPr lang="en-US" sz="1400" b="0" i="0" u="none" strike="noStrike" cap="none">
                <a:solidFill>
                  <a:schemeClr val="dk1"/>
                </a:solidFill>
                <a:latin typeface="Arial"/>
                <a:ea typeface="Arial"/>
                <a:cs typeface="Arial"/>
                <a:sym typeface="Arial"/>
              </a:rPr>
              <a:t>This code is not honest, Can you figure out why?</a:t>
            </a:r>
            <a:endParaRPr/>
          </a:p>
        </p:txBody>
      </p:sp>
      <p:sp>
        <p:nvSpPr>
          <p:cNvPr id="2" name="Google Shape;134;p24">
            <a:extLst>
              <a:ext uri="{FF2B5EF4-FFF2-40B4-BE49-F238E27FC236}">
                <a16:creationId xmlns:a16="http://schemas.microsoft.com/office/drawing/2014/main" id="{58A904BA-6F8C-EBC4-3342-39DC44CF9DEC}"/>
              </a:ext>
            </a:extLst>
          </p:cNvPr>
          <p:cNvSpPr txBox="1">
            <a:spLocks/>
          </p:cNvSpPr>
          <p:nvPr/>
        </p:nvSpPr>
        <p:spPr>
          <a:xfrm>
            <a:off x="0" y="0"/>
            <a:ext cx="9144000" cy="1093727"/>
          </a:xfrm>
          <a:prstGeom prst="rect">
            <a:avLst/>
          </a:prstGeom>
          <a:solidFill>
            <a:srgbClr val="A22E2E"/>
          </a:solidFill>
          <a:ln>
            <a:noFill/>
          </a:ln>
        </p:spPr>
        <p:txBody>
          <a:bodyPr spcFirstLastPara="1" vert="horz" wrap="square" lIns="91425" tIns="45700" rIns="91425" bIns="45700" rtlCol="0" anchor="ctr" anchorCtr="0">
            <a:noAutofit/>
          </a:bodyPr>
          <a:lstStyle>
            <a:lvl1pPr lvl="0" algn="l" defTabSz="685800" rtl="0" eaLnBrk="1" latinLnBrk="0" hangingPunct="1">
              <a:lnSpc>
                <a:spcPct val="100000"/>
              </a:lnSpc>
              <a:spcBef>
                <a:spcPts val="0"/>
              </a:spcBef>
              <a:spcAft>
                <a:spcPts val="0"/>
              </a:spcAft>
              <a:buSzPts val="1400"/>
              <a:buNone/>
              <a:defRPr sz="3300" kern="1200">
                <a:solidFill>
                  <a:schemeClr val="tx1"/>
                </a:solidFill>
                <a:latin typeface="+mj-lt"/>
                <a:ea typeface="+mj-ea"/>
                <a:cs typeface="+mj-cs"/>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r>
              <a:rPr lang="en-US" sz="4400" dirty="0">
                <a:solidFill>
                  <a:srgbClr val="D1D5DB"/>
                </a:solidFill>
                <a:latin typeface="Arial"/>
                <a:ea typeface="Arial"/>
                <a:cs typeface="Arial"/>
                <a:sym typeface="Arial"/>
              </a:rPr>
              <a:t>  King of the Ether Throne</a:t>
            </a:r>
            <a:endParaRPr lang="en-US" sz="4400" dirty="0">
              <a:latin typeface="Arial"/>
              <a:ea typeface="Arial"/>
              <a:cs typeface="Arial"/>
              <a:sym typeface="Arial"/>
            </a:endParaRP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Shape 540"/>
        <p:cNvGrpSpPr/>
        <p:nvPr/>
      </p:nvGrpSpPr>
      <p:grpSpPr>
        <a:xfrm>
          <a:off x="0" y="0"/>
          <a:ext cx="0" cy="0"/>
          <a:chOff x="0" y="0"/>
          <a:chExt cx="0" cy="0"/>
        </a:xfrm>
      </p:grpSpPr>
      <p:sp>
        <p:nvSpPr>
          <p:cNvPr id="541" name="Google Shape;541;p59"/>
          <p:cNvSpPr txBox="1">
            <a:spLocks noGrp="1"/>
          </p:cNvSpPr>
          <p:nvPr>
            <p:ph type="title"/>
          </p:nvPr>
        </p:nvSpPr>
        <p:spPr>
          <a:xfrm>
            <a:off x="178384" y="55622"/>
            <a:ext cx="8440500" cy="1088700"/>
          </a:xfrm>
          <a:prstGeom prst="rect">
            <a:avLst/>
          </a:prstGeom>
          <a:noFill/>
          <a:ln>
            <a:noFill/>
          </a:ln>
        </p:spPr>
        <p:txBody>
          <a:bodyPr spcFirstLastPara="1" wrap="square" lIns="91425" tIns="45700" rIns="91425" bIns="45700" anchor="ctr" anchorCtr="0">
            <a:noAutofit/>
          </a:bodyPr>
          <a:lstStyle/>
          <a:p>
            <a:pPr marL="0" lvl="0" indent="0" algn="l" rtl="0">
              <a:lnSpc>
                <a:spcPct val="100000"/>
              </a:lnSpc>
              <a:spcBef>
                <a:spcPts val="0"/>
              </a:spcBef>
              <a:spcAft>
                <a:spcPts val="0"/>
              </a:spcAft>
              <a:buSzPts val="1400"/>
              <a:buNone/>
            </a:pPr>
            <a:r>
              <a:rPr lang="en-US" sz="4400">
                <a:solidFill>
                  <a:srgbClr val="D1D5DB"/>
                </a:solidFill>
                <a:latin typeface="Arial"/>
                <a:ea typeface="Arial"/>
                <a:cs typeface="Arial"/>
                <a:sym typeface="Arial"/>
              </a:rPr>
              <a:t>King Of The Ether Throne</a:t>
            </a:r>
            <a:endParaRPr sz="4400">
              <a:latin typeface="Arial"/>
              <a:ea typeface="Arial"/>
              <a:cs typeface="Arial"/>
              <a:sym typeface="Arial"/>
            </a:endParaRPr>
          </a:p>
        </p:txBody>
      </p:sp>
      <p:sp>
        <p:nvSpPr>
          <p:cNvPr id="542" name="Google Shape;542;p59"/>
          <p:cNvSpPr txBox="1"/>
          <p:nvPr/>
        </p:nvSpPr>
        <p:spPr>
          <a:xfrm>
            <a:off x="313001" y="1349285"/>
            <a:ext cx="8440500" cy="468703"/>
          </a:xfrm>
          <a:prstGeom prst="rect">
            <a:avLst/>
          </a:prstGeom>
          <a:noFill/>
          <a:ln>
            <a:noFill/>
          </a:ln>
        </p:spPr>
        <p:txBody>
          <a:bodyPr spcFirstLastPara="1" wrap="square" lIns="0" tIns="37450" rIns="0" bIns="0" anchor="t" anchorCtr="0">
            <a:spAutoFit/>
          </a:bodyPr>
          <a:lstStyle/>
          <a:p>
            <a:pPr marL="507365" marR="0" lvl="0" indent="-457200" algn="l" rtl="0">
              <a:lnSpc>
                <a:spcPct val="100000"/>
              </a:lnSpc>
              <a:spcBef>
                <a:spcPts val="0"/>
              </a:spcBef>
              <a:spcAft>
                <a:spcPts val="0"/>
              </a:spcAft>
              <a:buClr>
                <a:srgbClr val="3333B2"/>
              </a:buClr>
              <a:buSzPts val="1600"/>
              <a:buFont typeface="Lucida Sans"/>
              <a:buChar char="▶"/>
            </a:pPr>
            <a:r>
              <a:rPr lang="en-US" sz="2800" b="0" i="0" u="none" strike="noStrike" cap="none">
                <a:solidFill>
                  <a:schemeClr val="dk1"/>
                </a:solidFill>
                <a:latin typeface="Arial"/>
                <a:ea typeface="Arial"/>
                <a:cs typeface="Arial"/>
                <a:sym typeface="Arial"/>
              </a:rPr>
              <a:t>Another yet more trustworthy implementation</a:t>
            </a:r>
            <a:endParaRPr sz="1400" b="0" i="0" u="none" strike="noStrike" cap="none">
              <a:solidFill>
                <a:srgbClr val="000000"/>
              </a:solidFill>
              <a:latin typeface="Arial"/>
              <a:ea typeface="Arial"/>
              <a:cs typeface="Arial"/>
              <a:sym typeface="Arial"/>
            </a:endParaRPr>
          </a:p>
        </p:txBody>
      </p:sp>
      <p:grpSp>
        <p:nvGrpSpPr>
          <p:cNvPr id="543" name="Google Shape;543;p59"/>
          <p:cNvGrpSpPr/>
          <p:nvPr/>
        </p:nvGrpSpPr>
        <p:grpSpPr>
          <a:xfrm>
            <a:off x="2290196" y="2202994"/>
            <a:ext cx="3509585" cy="1551915"/>
            <a:chOff x="2281806" y="1941161"/>
            <a:chExt cx="3509585" cy="1551915"/>
          </a:xfrm>
        </p:grpSpPr>
        <p:pic>
          <p:nvPicPr>
            <p:cNvPr id="544" name="Google Shape;544;p59"/>
            <p:cNvPicPr preferRelativeResize="0"/>
            <p:nvPr/>
          </p:nvPicPr>
          <p:blipFill rotWithShape="1">
            <a:blip r:embed="rId3">
              <a:alphaModFix/>
            </a:blip>
            <a:srcRect/>
            <a:stretch/>
          </p:blipFill>
          <p:spPr>
            <a:xfrm>
              <a:off x="2318690" y="2022951"/>
              <a:ext cx="3472701" cy="1388336"/>
            </a:xfrm>
            <a:prstGeom prst="rect">
              <a:avLst/>
            </a:prstGeom>
            <a:noFill/>
            <a:ln>
              <a:noFill/>
            </a:ln>
          </p:spPr>
        </p:pic>
        <p:sp>
          <p:nvSpPr>
            <p:cNvPr id="545" name="Google Shape;545;p59"/>
            <p:cNvSpPr/>
            <p:nvPr/>
          </p:nvSpPr>
          <p:spPr>
            <a:xfrm>
              <a:off x="2281806" y="1941161"/>
              <a:ext cx="3380764" cy="1551915"/>
            </a:xfrm>
            <a:prstGeom prst="rect">
              <a:avLst/>
            </a:prstGeom>
            <a:noFill/>
            <a:ln w="9525" cap="flat" cmpd="sng">
              <a:solidFill>
                <a:srgbClr val="4A7DBA"/>
              </a:solidFill>
              <a:prstDash val="solid"/>
              <a:round/>
              <a:headEnd type="none" w="sm" len="sm"/>
              <a:tailEnd type="none" w="sm" len="sm"/>
            </a:ln>
            <a:effectLst>
              <a:outerShdw blurRad="40000" dist="23000" dir="5400000" rotWithShape="0">
                <a:srgbClr val="000000">
                  <a:alpha val="34509"/>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ial"/>
                <a:ea typeface="Arial"/>
                <a:cs typeface="Arial"/>
                <a:sym typeface="Arial"/>
              </a:endParaRPr>
            </a:p>
          </p:txBody>
        </p:sp>
      </p:grpSp>
      <p:sp>
        <p:nvSpPr>
          <p:cNvPr id="546" name="Google Shape;546;p59"/>
          <p:cNvSpPr txBox="1"/>
          <p:nvPr/>
        </p:nvSpPr>
        <p:spPr>
          <a:xfrm>
            <a:off x="409347" y="4000043"/>
            <a:ext cx="8440500" cy="468703"/>
          </a:xfrm>
          <a:prstGeom prst="rect">
            <a:avLst/>
          </a:prstGeom>
          <a:noFill/>
          <a:ln>
            <a:noFill/>
          </a:ln>
        </p:spPr>
        <p:txBody>
          <a:bodyPr spcFirstLastPara="1" wrap="square" lIns="0" tIns="37450" rIns="0" bIns="0" anchor="t" anchorCtr="0">
            <a:spAutoFit/>
          </a:bodyPr>
          <a:lstStyle/>
          <a:p>
            <a:pPr marL="507365" marR="0" lvl="0" indent="-457200" algn="l" rtl="0">
              <a:lnSpc>
                <a:spcPct val="100000"/>
              </a:lnSpc>
              <a:spcBef>
                <a:spcPts val="0"/>
              </a:spcBef>
              <a:spcAft>
                <a:spcPts val="0"/>
              </a:spcAft>
              <a:buClr>
                <a:srgbClr val="3333B2"/>
              </a:buClr>
              <a:buSzPts val="1600"/>
              <a:buFont typeface="Lucida Sans"/>
              <a:buChar char="▶"/>
            </a:pPr>
            <a:r>
              <a:rPr lang="en-US" sz="2800" b="0" i="0" u="none" strike="noStrike" cap="none">
                <a:solidFill>
                  <a:schemeClr val="dk1"/>
                </a:solidFill>
                <a:latin typeface="Arial"/>
                <a:ea typeface="Arial"/>
                <a:cs typeface="Arial"/>
                <a:sym typeface="Arial"/>
              </a:rPr>
              <a:t>Is it?</a:t>
            </a:r>
            <a:endParaRPr sz="1400" b="0" i="0" u="none" strike="noStrike" cap="none">
              <a:solidFill>
                <a:srgbClr val="000000"/>
              </a:solidFill>
              <a:latin typeface="Arial"/>
              <a:ea typeface="Arial"/>
              <a:cs typeface="Arial"/>
              <a:sym typeface="Arial"/>
            </a:endParaRPr>
          </a:p>
        </p:txBody>
      </p:sp>
      <p:sp>
        <p:nvSpPr>
          <p:cNvPr id="547" name="Google Shape;547;p59"/>
          <p:cNvSpPr txBox="1"/>
          <p:nvPr/>
        </p:nvSpPr>
        <p:spPr>
          <a:xfrm>
            <a:off x="1004973" y="4774377"/>
            <a:ext cx="4204997" cy="307777"/>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en-US" sz="1400" b="0" i="0" u="none" strike="noStrike" cap="none">
                <a:solidFill>
                  <a:srgbClr val="000000"/>
                </a:solidFill>
                <a:latin typeface="Arial"/>
                <a:ea typeface="Arial"/>
                <a:cs typeface="Arial"/>
                <a:sym typeface="Arial"/>
              </a:rPr>
              <a:t>Hints: Can you perform a Denial-of-Service attack?</a:t>
            </a:r>
            <a:endParaRPr/>
          </a:p>
        </p:txBody>
      </p:sp>
      <p:sp>
        <p:nvSpPr>
          <p:cNvPr id="548" name="Google Shape;548;p59"/>
          <p:cNvSpPr/>
          <p:nvPr/>
        </p:nvSpPr>
        <p:spPr>
          <a:xfrm>
            <a:off x="1004973" y="4748889"/>
            <a:ext cx="4103921" cy="358751"/>
          </a:xfrm>
          <a:prstGeom prst="rect">
            <a:avLst/>
          </a:prstGeom>
          <a:noFill/>
          <a:ln w="9525" cap="flat" cmpd="sng">
            <a:solidFill>
              <a:srgbClr val="4A7DBA"/>
            </a:solidFill>
            <a:prstDash val="solid"/>
            <a:round/>
            <a:headEnd type="none" w="sm" len="sm"/>
            <a:tailEnd type="none" w="sm" len="sm"/>
          </a:ln>
          <a:effectLst>
            <a:outerShdw blurRad="40000" dist="23000" dir="5400000" rotWithShape="0">
              <a:srgbClr val="000000">
                <a:alpha val="34509"/>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ial"/>
              <a:ea typeface="Arial"/>
              <a:cs typeface="Arial"/>
              <a:sym typeface="Arial"/>
            </a:endParaRPr>
          </a:p>
        </p:txBody>
      </p:sp>
      <p:pic>
        <p:nvPicPr>
          <p:cNvPr id="549" name="Google Shape;549;p59"/>
          <p:cNvPicPr preferRelativeResize="0"/>
          <p:nvPr/>
        </p:nvPicPr>
        <p:blipFill rotWithShape="1">
          <a:blip r:embed="rId4">
            <a:alphaModFix/>
          </a:blip>
          <a:srcRect/>
          <a:stretch/>
        </p:blipFill>
        <p:spPr>
          <a:xfrm>
            <a:off x="606894" y="4748889"/>
            <a:ext cx="333126" cy="358751"/>
          </a:xfrm>
          <a:prstGeom prst="rect">
            <a:avLst/>
          </a:prstGeom>
          <a:noFill/>
          <a:ln>
            <a:noFill/>
          </a:ln>
        </p:spPr>
      </p:pic>
      <p:sp>
        <p:nvSpPr>
          <p:cNvPr id="2" name="Google Shape;134;p24">
            <a:extLst>
              <a:ext uri="{FF2B5EF4-FFF2-40B4-BE49-F238E27FC236}">
                <a16:creationId xmlns:a16="http://schemas.microsoft.com/office/drawing/2014/main" id="{C10B4EA6-89FB-CA88-8333-13C06D6968B4}"/>
              </a:ext>
            </a:extLst>
          </p:cNvPr>
          <p:cNvSpPr txBox="1">
            <a:spLocks/>
          </p:cNvSpPr>
          <p:nvPr/>
        </p:nvSpPr>
        <p:spPr>
          <a:xfrm>
            <a:off x="0" y="0"/>
            <a:ext cx="9144000" cy="1093727"/>
          </a:xfrm>
          <a:prstGeom prst="rect">
            <a:avLst/>
          </a:prstGeom>
          <a:solidFill>
            <a:srgbClr val="A22E2E"/>
          </a:solidFill>
          <a:ln>
            <a:noFill/>
          </a:ln>
        </p:spPr>
        <p:txBody>
          <a:bodyPr spcFirstLastPara="1" vert="horz" wrap="square" lIns="91425" tIns="45700" rIns="91425" bIns="45700" rtlCol="0" anchor="ctr" anchorCtr="0">
            <a:noAutofit/>
          </a:bodyPr>
          <a:lstStyle>
            <a:lvl1pPr lvl="0" algn="l" defTabSz="685800" rtl="0" eaLnBrk="1" latinLnBrk="0" hangingPunct="1">
              <a:lnSpc>
                <a:spcPct val="100000"/>
              </a:lnSpc>
              <a:spcBef>
                <a:spcPts val="0"/>
              </a:spcBef>
              <a:spcAft>
                <a:spcPts val="0"/>
              </a:spcAft>
              <a:buSzPts val="1400"/>
              <a:buNone/>
              <a:defRPr sz="3300" kern="1200">
                <a:solidFill>
                  <a:schemeClr val="tx1"/>
                </a:solidFill>
                <a:latin typeface="+mj-lt"/>
                <a:ea typeface="+mj-ea"/>
                <a:cs typeface="+mj-cs"/>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r>
              <a:rPr lang="en-US" sz="4400" dirty="0">
                <a:solidFill>
                  <a:srgbClr val="D1D5DB"/>
                </a:solidFill>
                <a:latin typeface="Arial"/>
                <a:ea typeface="Arial"/>
                <a:cs typeface="Arial"/>
                <a:sym typeface="Arial"/>
              </a:rPr>
              <a:t>  King of the Ether Throne</a:t>
            </a:r>
            <a:endParaRPr lang="en-US" sz="4400" dirty="0">
              <a:latin typeface="Arial"/>
              <a:ea typeface="Arial"/>
              <a:cs typeface="Arial"/>
              <a:sym typeface="Arial"/>
            </a:endParaRP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Shape 553"/>
        <p:cNvGrpSpPr/>
        <p:nvPr/>
      </p:nvGrpSpPr>
      <p:grpSpPr>
        <a:xfrm>
          <a:off x="0" y="0"/>
          <a:ext cx="0" cy="0"/>
          <a:chOff x="0" y="0"/>
          <a:chExt cx="0" cy="0"/>
        </a:xfrm>
      </p:grpSpPr>
      <p:sp>
        <p:nvSpPr>
          <p:cNvPr id="554" name="Google Shape;554;p60"/>
          <p:cNvSpPr txBox="1">
            <a:spLocks noGrp="1"/>
          </p:cNvSpPr>
          <p:nvPr>
            <p:ph type="title"/>
          </p:nvPr>
        </p:nvSpPr>
        <p:spPr>
          <a:xfrm>
            <a:off x="178384" y="55622"/>
            <a:ext cx="8440500" cy="1088700"/>
          </a:xfrm>
          <a:prstGeom prst="rect">
            <a:avLst/>
          </a:prstGeom>
          <a:noFill/>
          <a:ln>
            <a:noFill/>
          </a:ln>
        </p:spPr>
        <p:txBody>
          <a:bodyPr spcFirstLastPara="1" wrap="square" lIns="91425" tIns="45700" rIns="91425" bIns="45700" anchor="ctr" anchorCtr="0">
            <a:noAutofit/>
          </a:bodyPr>
          <a:lstStyle/>
          <a:p>
            <a:pPr marL="0" lvl="0" indent="0" algn="l" rtl="0">
              <a:lnSpc>
                <a:spcPct val="100000"/>
              </a:lnSpc>
              <a:spcBef>
                <a:spcPts val="0"/>
              </a:spcBef>
              <a:spcAft>
                <a:spcPts val="0"/>
              </a:spcAft>
              <a:buSzPts val="1400"/>
              <a:buNone/>
            </a:pPr>
            <a:r>
              <a:rPr lang="en-US" sz="4400">
                <a:solidFill>
                  <a:srgbClr val="D1D5DB"/>
                </a:solidFill>
                <a:latin typeface="Arial"/>
                <a:ea typeface="Arial"/>
                <a:cs typeface="Arial"/>
                <a:sym typeface="Arial"/>
              </a:rPr>
              <a:t>King Of The Ether Throne</a:t>
            </a:r>
            <a:endParaRPr sz="4400">
              <a:latin typeface="Arial"/>
              <a:ea typeface="Arial"/>
              <a:cs typeface="Arial"/>
              <a:sym typeface="Arial"/>
            </a:endParaRPr>
          </a:p>
        </p:txBody>
      </p:sp>
      <p:grpSp>
        <p:nvGrpSpPr>
          <p:cNvPr id="555" name="Google Shape;555;p60"/>
          <p:cNvGrpSpPr/>
          <p:nvPr/>
        </p:nvGrpSpPr>
        <p:grpSpPr>
          <a:xfrm>
            <a:off x="2533475" y="1535459"/>
            <a:ext cx="3603071" cy="1893541"/>
            <a:chOff x="2978092" y="5264092"/>
            <a:chExt cx="2516697" cy="1241570"/>
          </a:xfrm>
        </p:grpSpPr>
        <p:pic>
          <p:nvPicPr>
            <p:cNvPr id="556" name="Google Shape;556;p60"/>
            <p:cNvPicPr preferRelativeResize="0"/>
            <p:nvPr/>
          </p:nvPicPr>
          <p:blipFill rotWithShape="1">
            <a:blip r:embed="rId3">
              <a:alphaModFix/>
            </a:blip>
            <a:srcRect/>
            <a:stretch/>
          </p:blipFill>
          <p:spPr>
            <a:xfrm>
              <a:off x="3020036" y="5413271"/>
              <a:ext cx="2409082" cy="1047677"/>
            </a:xfrm>
            <a:prstGeom prst="rect">
              <a:avLst/>
            </a:prstGeom>
            <a:noFill/>
            <a:ln>
              <a:noFill/>
            </a:ln>
          </p:spPr>
        </p:pic>
        <p:sp>
          <p:nvSpPr>
            <p:cNvPr id="557" name="Google Shape;557;p60"/>
            <p:cNvSpPr/>
            <p:nvPr/>
          </p:nvSpPr>
          <p:spPr>
            <a:xfrm>
              <a:off x="2978092" y="5264092"/>
              <a:ext cx="2516697" cy="1241570"/>
            </a:xfrm>
            <a:prstGeom prst="rect">
              <a:avLst/>
            </a:prstGeom>
            <a:noFill/>
            <a:ln w="9525" cap="flat" cmpd="sng">
              <a:solidFill>
                <a:srgbClr val="4A7DBA"/>
              </a:solidFill>
              <a:prstDash val="solid"/>
              <a:round/>
              <a:headEnd type="none" w="sm" len="sm"/>
              <a:tailEnd type="none" w="sm" len="sm"/>
            </a:ln>
            <a:effectLst>
              <a:outerShdw blurRad="40000" dist="23000" dir="5400000" rotWithShape="0">
                <a:srgbClr val="000000">
                  <a:alpha val="34509"/>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ial"/>
                <a:ea typeface="Arial"/>
                <a:cs typeface="Arial"/>
                <a:sym typeface="Arial"/>
              </a:endParaRPr>
            </a:p>
          </p:txBody>
        </p:sp>
      </p:grpSp>
      <p:sp>
        <p:nvSpPr>
          <p:cNvPr id="558" name="Google Shape;558;p60"/>
          <p:cNvSpPr txBox="1"/>
          <p:nvPr/>
        </p:nvSpPr>
        <p:spPr>
          <a:xfrm>
            <a:off x="245692" y="3402928"/>
            <a:ext cx="8652615" cy="507175"/>
          </a:xfrm>
          <a:prstGeom prst="rect">
            <a:avLst/>
          </a:prstGeom>
          <a:noFill/>
          <a:ln>
            <a:noFill/>
          </a:ln>
        </p:spPr>
        <p:txBody>
          <a:bodyPr spcFirstLastPara="1" wrap="square" lIns="0" tIns="37450" rIns="0" bIns="0" anchor="t" anchorCtr="0">
            <a:spAutoFit/>
          </a:bodyPr>
          <a:lstStyle/>
          <a:p>
            <a:pPr marL="50165"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a:p>
            <a:pPr marL="793115" marR="0" lvl="1" indent="-285749" algn="l" rtl="0">
              <a:lnSpc>
                <a:spcPct val="100000"/>
              </a:lnSpc>
              <a:spcBef>
                <a:spcPts val="295"/>
              </a:spcBef>
              <a:spcAft>
                <a:spcPts val="0"/>
              </a:spcAft>
              <a:buClr>
                <a:srgbClr val="3333B2"/>
              </a:buClr>
              <a:buSzPts val="914"/>
              <a:buFont typeface="Lucida Sans"/>
              <a:buChar char="▶"/>
            </a:pPr>
            <a:r>
              <a:rPr lang="en-US" sz="1400" b="0" i="0" u="none" strike="noStrike" cap="none">
                <a:solidFill>
                  <a:schemeClr val="dk1"/>
                </a:solidFill>
                <a:latin typeface="Arial"/>
                <a:ea typeface="Arial"/>
                <a:cs typeface="Arial"/>
                <a:sym typeface="Arial"/>
              </a:rPr>
              <a:t>Mallory will apply for the King’s title.</a:t>
            </a:r>
            <a:endParaRPr/>
          </a:p>
        </p:txBody>
      </p:sp>
      <p:grpSp>
        <p:nvGrpSpPr>
          <p:cNvPr id="559" name="Google Shape;559;p60"/>
          <p:cNvGrpSpPr/>
          <p:nvPr/>
        </p:nvGrpSpPr>
        <p:grpSpPr>
          <a:xfrm>
            <a:off x="2728833" y="4414567"/>
            <a:ext cx="3509585" cy="1551915"/>
            <a:chOff x="2281806" y="1941161"/>
            <a:chExt cx="3509585" cy="1551915"/>
          </a:xfrm>
        </p:grpSpPr>
        <p:pic>
          <p:nvPicPr>
            <p:cNvPr id="560" name="Google Shape;560;p60"/>
            <p:cNvPicPr preferRelativeResize="0"/>
            <p:nvPr/>
          </p:nvPicPr>
          <p:blipFill rotWithShape="1">
            <a:blip r:embed="rId4">
              <a:alphaModFix/>
            </a:blip>
            <a:srcRect/>
            <a:stretch/>
          </p:blipFill>
          <p:spPr>
            <a:xfrm>
              <a:off x="2318690" y="2022951"/>
              <a:ext cx="3472701" cy="1388336"/>
            </a:xfrm>
            <a:prstGeom prst="rect">
              <a:avLst/>
            </a:prstGeom>
            <a:noFill/>
            <a:ln>
              <a:noFill/>
            </a:ln>
          </p:spPr>
        </p:pic>
        <p:sp>
          <p:nvSpPr>
            <p:cNvPr id="561" name="Google Shape;561;p60"/>
            <p:cNvSpPr/>
            <p:nvPr/>
          </p:nvSpPr>
          <p:spPr>
            <a:xfrm>
              <a:off x="2281806" y="1941161"/>
              <a:ext cx="3380764" cy="1551915"/>
            </a:xfrm>
            <a:prstGeom prst="rect">
              <a:avLst/>
            </a:prstGeom>
            <a:noFill/>
            <a:ln w="9525" cap="flat" cmpd="sng">
              <a:solidFill>
                <a:srgbClr val="4A7DBA"/>
              </a:solidFill>
              <a:prstDash val="solid"/>
              <a:round/>
              <a:headEnd type="none" w="sm" len="sm"/>
              <a:tailEnd type="none" w="sm" len="sm"/>
            </a:ln>
            <a:effectLst>
              <a:outerShdw blurRad="40000" dist="23000" dir="5400000" rotWithShape="0">
                <a:srgbClr val="000000">
                  <a:alpha val="34509"/>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ial"/>
                <a:ea typeface="Arial"/>
                <a:cs typeface="Arial"/>
                <a:sym typeface="Arial"/>
              </a:endParaRPr>
            </a:p>
          </p:txBody>
        </p:sp>
      </p:grpSp>
      <p:sp>
        <p:nvSpPr>
          <p:cNvPr id="562" name="Google Shape;562;p60"/>
          <p:cNvSpPr txBox="1"/>
          <p:nvPr/>
        </p:nvSpPr>
        <p:spPr>
          <a:xfrm>
            <a:off x="178384" y="3984810"/>
            <a:ext cx="6662641" cy="307777"/>
          </a:xfrm>
          <a:prstGeom prst="rect">
            <a:avLst/>
          </a:prstGeom>
          <a:noFill/>
          <a:ln>
            <a:noFill/>
          </a:ln>
        </p:spPr>
        <p:txBody>
          <a:bodyPr spcFirstLastPara="1" wrap="square" lIns="91425" tIns="45700" rIns="91425" bIns="45700" anchor="t" anchorCtr="0">
            <a:spAutoFit/>
          </a:bodyPr>
          <a:lstStyle/>
          <a:p>
            <a:pPr marL="793115" marR="0" lvl="1" indent="-285749" algn="l" rtl="0">
              <a:lnSpc>
                <a:spcPct val="100000"/>
              </a:lnSpc>
              <a:spcBef>
                <a:spcPts val="0"/>
              </a:spcBef>
              <a:spcAft>
                <a:spcPts val="0"/>
              </a:spcAft>
              <a:buClr>
                <a:srgbClr val="3333B2"/>
              </a:buClr>
              <a:buSzPts val="914"/>
              <a:buFont typeface="Lucida Sans"/>
              <a:buChar char="▶"/>
            </a:pPr>
            <a:r>
              <a:rPr lang="en-US" sz="1400" b="0" i="0" u="none" strike="noStrike" cap="none">
                <a:solidFill>
                  <a:schemeClr val="dk1"/>
                </a:solidFill>
                <a:latin typeface="Arial"/>
                <a:ea typeface="Arial"/>
                <a:cs typeface="Arial"/>
                <a:sym typeface="Arial"/>
              </a:rPr>
              <a:t>But when a future King will apply for the monarch, the contract will fail!</a:t>
            </a:r>
            <a:endParaRPr/>
          </a:p>
        </p:txBody>
      </p:sp>
      <p:cxnSp>
        <p:nvCxnSpPr>
          <p:cNvPr id="563" name="Google Shape;563;p60"/>
          <p:cNvCxnSpPr/>
          <p:nvPr/>
        </p:nvCxnSpPr>
        <p:spPr>
          <a:xfrm rot="10800000">
            <a:off x="3263317" y="5423483"/>
            <a:ext cx="2659311" cy="0"/>
          </a:xfrm>
          <a:prstGeom prst="straightConnector1">
            <a:avLst/>
          </a:prstGeom>
          <a:noFill/>
          <a:ln w="9525" cap="flat" cmpd="sng">
            <a:solidFill>
              <a:srgbClr val="4A7DBA"/>
            </a:solidFill>
            <a:prstDash val="solid"/>
            <a:round/>
            <a:headEnd type="none" w="sm" len="sm"/>
            <a:tailEnd type="none" w="sm" len="sm"/>
          </a:ln>
        </p:spPr>
      </p:cxnSp>
      <p:sp>
        <p:nvSpPr>
          <p:cNvPr id="2" name="Google Shape;134;p24">
            <a:extLst>
              <a:ext uri="{FF2B5EF4-FFF2-40B4-BE49-F238E27FC236}">
                <a16:creationId xmlns:a16="http://schemas.microsoft.com/office/drawing/2014/main" id="{E88B29F9-45CE-885B-1752-2C75F70F5B9B}"/>
              </a:ext>
            </a:extLst>
          </p:cNvPr>
          <p:cNvSpPr txBox="1">
            <a:spLocks/>
          </p:cNvSpPr>
          <p:nvPr/>
        </p:nvSpPr>
        <p:spPr>
          <a:xfrm>
            <a:off x="0" y="0"/>
            <a:ext cx="9144000" cy="1093727"/>
          </a:xfrm>
          <a:prstGeom prst="rect">
            <a:avLst/>
          </a:prstGeom>
          <a:solidFill>
            <a:srgbClr val="A22E2E"/>
          </a:solidFill>
          <a:ln>
            <a:noFill/>
          </a:ln>
        </p:spPr>
        <p:txBody>
          <a:bodyPr spcFirstLastPara="1" vert="horz" wrap="square" lIns="91425" tIns="45700" rIns="91425" bIns="45700" rtlCol="0" anchor="ctr" anchorCtr="0">
            <a:noAutofit/>
          </a:bodyPr>
          <a:lstStyle>
            <a:lvl1pPr lvl="0" algn="l" defTabSz="685800" rtl="0" eaLnBrk="1" latinLnBrk="0" hangingPunct="1">
              <a:lnSpc>
                <a:spcPct val="100000"/>
              </a:lnSpc>
              <a:spcBef>
                <a:spcPts val="0"/>
              </a:spcBef>
              <a:spcAft>
                <a:spcPts val="0"/>
              </a:spcAft>
              <a:buSzPts val="1400"/>
              <a:buNone/>
              <a:defRPr sz="3300" kern="1200">
                <a:solidFill>
                  <a:schemeClr val="tx1"/>
                </a:solidFill>
                <a:latin typeface="+mj-lt"/>
                <a:ea typeface="+mj-ea"/>
                <a:cs typeface="+mj-cs"/>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r>
              <a:rPr lang="en-US" sz="4400" dirty="0">
                <a:solidFill>
                  <a:srgbClr val="D1D5DB"/>
                </a:solidFill>
                <a:latin typeface="Arial"/>
                <a:ea typeface="Arial"/>
                <a:cs typeface="Arial"/>
                <a:sym typeface="Arial"/>
              </a:rPr>
              <a:t>  King of the Ether Throne</a:t>
            </a:r>
            <a:endParaRPr lang="en-US" sz="4400" dirty="0">
              <a:latin typeface="Arial"/>
              <a:ea typeface="Arial"/>
              <a:cs typeface="Arial"/>
              <a:sym typeface="Arial"/>
            </a:endParaRP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Shape 221"/>
        <p:cNvGrpSpPr/>
        <p:nvPr/>
      </p:nvGrpSpPr>
      <p:grpSpPr>
        <a:xfrm>
          <a:off x="0" y="0"/>
          <a:ext cx="0" cy="0"/>
          <a:chOff x="0" y="0"/>
          <a:chExt cx="0" cy="0"/>
        </a:xfrm>
      </p:grpSpPr>
      <p:sp>
        <p:nvSpPr>
          <p:cNvPr id="222" name="Google Shape;222;p34"/>
          <p:cNvSpPr txBox="1">
            <a:spLocks noGrp="1"/>
          </p:cNvSpPr>
          <p:nvPr>
            <p:ph type="title"/>
          </p:nvPr>
        </p:nvSpPr>
        <p:spPr>
          <a:xfrm>
            <a:off x="178384" y="55622"/>
            <a:ext cx="7515225" cy="1143000"/>
          </a:xfrm>
          <a:prstGeom prst="rect">
            <a:avLst/>
          </a:prstGeom>
          <a:noFill/>
          <a:ln>
            <a:noFill/>
          </a:ln>
        </p:spPr>
        <p:txBody>
          <a:bodyPr spcFirstLastPara="1" wrap="square" lIns="91425" tIns="45700" rIns="91425" bIns="45700" anchor="ctr" anchorCtr="0">
            <a:noAutofit/>
          </a:bodyPr>
          <a:lstStyle/>
          <a:p>
            <a:pPr marL="0" lvl="0" indent="0" algn="l" rtl="0">
              <a:lnSpc>
                <a:spcPct val="100000"/>
              </a:lnSpc>
              <a:spcBef>
                <a:spcPts val="0"/>
              </a:spcBef>
              <a:spcAft>
                <a:spcPts val="0"/>
              </a:spcAft>
              <a:buSzPts val="1400"/>
              <a:buNone/>
            </a:pPr>
            <a:r>
              <a:rPr lang="en-US" sz="4400" b="0" i="0">
                <a:solidFill>
                  <a:srgbClr val="D1D5DB"/>
                </a:solidFill>
                <a:latin typeface="Arial"/>
                <a:ea typeface="Arial"/>
                <a:cs typeface="Arial"/>
                <a:sym typeface="Arial"/>
              </a:rPr>
              <a:t>Basics of Ethereum - Recap</a:t>
            </a:r>
            <a:endParaRPr lang="en-US" sz="4400" dirty="0">
              <a:latin typeface="Arial"/>
              <a:ea typeface="Arial"/>
              <a:cs typeface="Arial"/>
              <a:sym typeface="Arial"/>
            </a:endParaRPr>
          </a:p>
        </p:txBody>
      </p:sp>
      <p:sp>
        <p:nvSpPr>
          <p:cNvPr id="2" name="Google Shape;134;p24">
            <a:extLst>
              <a:ext uri="{FF2B5EF4-FFF2-40B4-BE49-F238E27FC236}">
                <a16:creationId xmlns:a16="http://schemas.microsoft.com/office/drawing/2014/main" id="{6E84AD5F-5057-0A83-2DB0-18819223BB1A}"/>
              </a:ext>
            </a:extLst>
          </p:cNvPr>
          <p:cNvSpPr txBox="1">
            <a:spLocks/>
          </p:cNvSpPr>
          <p:nvPr/>
        </p:nvSpPr>
        <p:spPr>
          <a:xfrm>
            <a:off x="0" y="0"/>
            <a:ext cx="9144000" cy="1093727"/>
          </a:xfrm>
          <a:prstGeom prst="rect">
            <a:avLst/>
          </a:prstGeom>
          <a:solidFill>
            <a:srgbClr val="A22E2E"/>
          </a:solidFill>
          <a:ln>
            <a:noFill/>
          </a:ln>
        </p:spPr>
        <p:txBody>
          <a:bodyPr spcFirstLastPara="1" vert="horz" wrap="square" lIns="91425" tIns="45700" rIns="91425" bIns="45700" rtlCol="0" anchor="ctr" anchorCtr="0">
            <a:noAutofit/>
          </a:bodyPr>
          <a:lstStyle>
            <a:lvl1pPr lvl="0" algn="l" defTabSz="685800" rtl="0" eaLnBrk="1" latinLnBrk="0" hangingPunct="1">
              <a:lnSpc>
                <a:spcPct val="100000"/>
              </a:lnSpc>
              <a:spcBef>
                <a:spcPts val="0"/>
              </a:spcBef>
              <a:spcAft>
                <a:spcPts val="0"/>
              </a:spcAft>
              <a:buSzPts val="1400"/>
              <a:buNone/>
              <a:defRPr sz="3300" kern="1200">
                <a:solidFill>
                  <a:schemeClr val="tx1"/>
                </a:solidFill>
                <a:latin typeface="+mj-lt"/>
                <a:ea typeface="+mj-ea"/>
                <a:cs typeface="+mj-cs"/>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r>
              <a:rPr lang="en-US" sz="4400">
                <a:solidFill>
                  <a:srgbClr val="D1D5DB"/>
                </a:solidFill>
                <a:latin typeface="Arial"/>
                <a:ea typeface="Arial"/>
                <a:cs typeface="Arial"/>
                <a:sym typeface="Arial"/>
              </a:rPr>
              <a:t>  Table of Content</a:t>
            </a:r>
            <a:endParaRPr lang="en-US" sz="4400" dirty="0">
              <a:latin typeface="Arial"/>
              <a:ea typeface="Arial"/>
              <a:cs typeface="Arial"/>
              <a:sym typeface="Arial"/>
            </a:endParaRPr>
          </a:p>
        </p:txBody>
      </p:sp>
      <p:sp>
        <p:nvSpPr>
          <p:cNvPr id="11" name="TextBox 10">
            <a:extLst>
              <a:ext uri="{FF2B5EF4-FFF2-40B4-BE49-F238E27FC236}">
                <a16:creationId xmlns:a16="http://schemas.microsoft.com/office/drawing/2014/main" id="{7F8B4B62-51F5-41E4-FDD5-7029D9B6664E}"/>
              </a:ext>
            </a:extLst>
          </p:cNvPr>
          <p:cNvSpPr txBox="1"/>
          <p:nvPr/>
        </p:nvSpPr>
        <p:spPr>
          <a:xfrm>
            <a:off x="1026327" y="2283795"/>
            <a:ext cx="3403715" cy="3100849"/>
          </a:xfrm>
          <a:prstGeom prst="rect">
            <a:avLst/>
          </a:prstGeom>
          <a:noFill/>
        </p:spPr>
        <p:txBody>
          <a:bodyPr wrap="square">
            <a:spAutoFit/>
          </a:bodyPr>
          <a:lstStyle/>
          <a:p>
            <a:pPr marL="793115" marR="0" lvl="1" indent="-285750" algn="l" rtl="0">
              <a:lnSpc>
                <a:spcPct val="100000"/>
              </a:lnSpc>
              <a:spcBef>
                <a:spcPts val="295"/>
              </a:spcBef>
              <a:spcAft>
                <a:spcPts val="0"/>
              </a:spcAft>
              <a:buClr>
                <a:srgbClr val="3333B2"/>
              </a:buClr>
              <a:buSzPts val="914"/>
              <a:buFont typeface="Lucida Sans"/>
              <a:buChar char="▶"/>
            </a:pPr>
            <a:r>
              <a:rPr lang="en-US" sz="1200" strike="sngStrike" dirty="0">
                <a:solidFill>
                  <a:schemeClr val="dk1"/>
                </a:solidFill>
                <a:latin typeface="Arial"/>
                <a:ea typeface="Arial"/>
                <a:cs typeface="Arial"/>
                <a:sym typeface="Arial"/>
              </a:rPr>
              <a:t>Call to the Unknown</a:t>
            </a:r>
          </a:p>
          <a:p>
            <a:pPr marL="793115" marR="0" lvl="1" indent="-285750" algn="l" rtl="0">
              <a:lnSpc>
                <a:spcPct val="100000"/>
              </a:lnSpc>
              <a:spcBef>
                <a:spcPts val="295"/>
              </a:spcBef>
              <a:spcAft>
                <a:spcPts val="0"/>
              </a:spcAft>
              <a:buClr>
                <a:srgbClr val="3333B2"/>
              </a:buClr>
              <a:buSzPts val="914"/>
              <a:buFont typeface="Lucida Sans"/>
              <a:buChar char="▶"/>
            </a:pPr>
            <a:r>
              <a:rPr lang="en-US" sz="1200" strike="sngStrike" dirty="0">
                <a:solidFill>
                  <a:schemeClr val="dk1"/>
                </a:solidFill>
                <a:latin typeface="Arial"/>
                <a:ea typeface="Arial"/>
                <a:cs typeface="Arial"/>
                <a:sym typeface="Arial"/>
              </a:rPr>
              <a:t>Reentrancy</a:t>
            </a:r>
          </a:p>
          <a:p>
            <a:pPr marL="793115" marR="0" lvl="1" indent="-285750" algn="l" rtl="0">
              <a:lnSpc>
                <a:spcPct val="100000"/>
              </a:lnSpc>
              <a:spcBef>
                <a:spcPts val="295"/>
              </a:spcBef>
              <a:spcAft>
                <a:spcPts val="0"/>
              </a:spcAft>
              <a:buClr>
                <a:srgbClr val="3333B2"/>
              </a:buClr>
              <a:buSzPts val="914"/>
              <a:buFont typeface="Lucida Sans"/>
              <a:buChar char="▶"/>
            </a:pPr>
            <a:r>
              <a:rPr lang="en-US" sz="1200" strike="sngStrike" dirty="0">
                <a:solidFill>
                  <a:schemeClr val="dk1"/>
                </a:solidFill>
                <a:latin typeface="Arial"/>
                <a:ea typeface="Arial"/>
                <a:cs typeface="Arial"/>
                <a:sym typeface="Arial"/>
              </a:rPr>
              <a:t>Exception Disorders</a:t>
            </a:r>
          </a:p>
          <a:p>
            <a:pPr marL="793115" marR="0" lvl="1" indent="-285750" algn="l" rtl="0">
              <a:lnSpc>
                <a:spcPct val="100000"/>
              </a:lnSpc>
              <a:spcBef>
                <a:spcPts val="295"/>
              </a:spcBef>
              <a:spcAft>
                <a:spcPts val="0"/>
              </a:spcAft>
              <a:buClr>
                <a:srgbClr val="3333B2"/>
              </a:buClr>
              <a:buSzPts val="914"/>
              <a:buFont typeface="Lucida Sans"/>
              <a:buChar char="▶"/>
            </a:pPr>
            <a:r>
              <a:rPr lang="en-US" sz="1200" strike="sngStrike" dirty="0">
                <a:solidFill>
                  <a:schemeClr val="dk1"/>
                </a:solidFill>
                <a:latin typeface="Arial"/>
                <a:ea typeface="Arial"/>
                <a:cs typeface="Arial"/>
                <a:sym typeface="Arial"/>
              </a:rPr>
              <a:t>Gasless Send</a:t>
            </a:r>
          </a:p>
          <a:p>
            <a:pPr marL="793115" marR="0" lvl="1" indent="-285750" algn="l" rtl="0">
              <a:lnSpc>
                <a:spcPct val="100000"/>
              </a:lnSpc>
              <a:spcBef>
                <a:spcPts val="295"/>
              </a:spcBef>
              <a:spcAft>
                <a:spcPts val="0"/>
              </a:spcAft>
              <a:buClr>
                <a:srgbClr val="3333B2"/>
              </a:buClr>
              <a:buSzPts val="914"/>
              <a:buFont typeface="Lucida Sans"/>
              <a:buChar char="▶"/>
            </a:pPr>
            <a:r>
              <a:rPr lang="en-US" sz="1200" dirty="0">
                <a:solidFill>
                  <a:schemeClr val="dk1"/>
                </a:solidFill>
                <a:latin typeface="Arial"/>
                <a:ea typeface="Arial"/>
                <a:cs typeface="Arial"/>
                <a:sym typeface="Arial"/>
              </a:rPr>
              <a:t>Type Casts</a:t>
            </a:r>
          </a:p>
          <a:p>
            <a:pPr marL="793115" marR="0" lvl="1" indent="-285750" algn="l" rtl="0">
              <a:lnSpc>
                <a:spcPct val="100000"/>
              </a:lnSpc>
              <a:spcBef>
                <a:spcPts val="295"/>
              </a:spcBef>
              <a:spcAft>
                <a:spcPts val="0"/>
              </a:spcAft>
              <a:buClr>
                <a:srgbClr val="3333B2"/>
              </a:buClr>
              <a:buSzPts val="914"/>
              <a:buFont typeface="Lucida Sans"/>
              <a:buChar char="▶"/>
            </a:pPr>
            <a:r>
              <a:rPr lang="en-US" sz="1200" dirty="0">
                <a:solidFill>
                  <a:schemeClr val="dk1"/>
                </a:solidFill>
                <a:latin typeface="Arial"/>
                <a:ea typeface="Arial"/>
                <a:cs typeface="Arial"/>
                <a:sym typeface="Arial"/>
              </a:rPr>
              <a:t>Keeping Secrets</a:t>
            </a:r>
          </a:p>
          <a:p>
            <a:pPr marL="793115" marR="0" lvl="1" indent="-285750" algn="l" rtl="0">
              <a:lnSpc>
                <a:spcPct val="100000"/>
              </a:lnSpc>
              <a:spcBef>
                <a:spcPts val="295"/>
              </a:spcBef>
              <a:spcAft>
                <a:spcPts val="0"/>
              </a:spcAft>
              <a:buClr>
                <a:srgbClr val="3333B2"/>
              </a:buClr>
              <a:buSzPts val="914"/>
              <a:buFont typeface="Lucida Sans"/>
              <a:buChar char="▶"/>
            </a:pPr>
            <a:r>
              <a:rPr lang="en-US" sz="1200" dirty="0">
                <a:solidFill>
                  <a:schemeClr val="dk1"/>
                </a:solidFill>
                <a:latin typeface="Arial"/>
                <a:ea typeface="Arial"/>
                <a:cs typeface="Arial"/>
                <a:sym typeface="Arial"/>
              </a:rPr>
              <a:t>Stack Size Limit</a:t>
            </a:r>
          </a:p>
          <a:p>
            <a:pPr marL="793115" marR="0" lvl="1" indent="-285750" algn="l" rtl="0">
              <a:lnSpc>
                <a:spcPct val="100000"/>
              </a:lnSpc>
              <a:spcBef>
                <a:spcPts val="295"/>
              </a:spcBef>
              <a:spcAft>
                <a:spcPts val="0"/>
              </a:spcAft>
              <a:buClr>
                <a:srgbClr val="3333B2"/>
              </a:buClr>
              <a:buSzPts val="914"/>
              <a:buFont typeface="Lucida Sans"/>
              <a:buChar char="▶"/>
            </a:pPr>
            <a:r>
              <a:rPr lang="en-US" sz="1200" dirty="0">
                <a:solidFill>
                  <a:schemeClr val="dk1"/>
                </a:solidFill>
                <a:latin typeface="Arial"/>
                <a:ea typeface="Arial"/>
                <a:cs typeface="Arial"/>
                <a:sym typeface="Arial"/>
              </a:rPr>
              <a:t>Unpredictable States</a:t>
            </a:r>
          </a:p>
          <a:p>
            <a:pPr marL="793115" marR="0" lvl="1" indent="-285750" algn="l" rtl="0">
              <a:lnSpc>
                <a:spcPct val="100000"/>
              </a:lnSpc>
              <a:spcBef>
                <a:spcPts val="295"/>
              </a:spcBef>
              <a:spcAft>
                <a:spcPts val="0"/>
              </a:spcAft>
              <a:buClr>
                <a:srgbClr val="3333B2"/>
              </a:buClr>
              <a:buSzPts val="914"/>
              <a:buFont typeface="Lucida Sans"/>
              <a:buChar char="▶"/>
            </a:pPr>
            <a:endParaRPr lang="en-US" dirty="0">
              <a:solidFill>
                <a:schemeClr val="dk1"/>
              </a:solidFill>
              <a:latin typeface="Arial"/>
              <a:ea typeface="Arial"/>
              <a:cs typeface="Arial"/>
              <a:sym typeface="Arial"/>
            </a:endParaRPr>
          </a:p>
          <a:p>
            <a:pPr marL="793115" marR="0" lvl="1" indent="-285750" algn="l" rtl="0">
              <a:lnSpc>
                <a:spcPct val="100000"/>
              </a:lnSpc>
              <a:spcBef>
                <a:spcPts val="295"/>
              </a:spcBef>
              <a:spcAft>
                <a:spcPts val="0"/>
              </a:spcAft>
              <a:buClr>
                <a:srgbClr val="3333B2"/>
              </a:buClr>
              <a:buSzPts val="914"/>
              <a:buFont typeface="Lucida Sans"/>
              <a:buChar char="▶"/>
            </a:pPr>
            <a:endParaRPr lang="en-US" dirty="0">
              <a:solidFill>
                <a:schemeClr val="dk1"/>
              </a:solidFill>
              <a:latin typeface="Arial"/>
              <a:ea typeface="Arial"/>
              <a:cs typeface="Arial"/>
              <a:sym typeface="Arial"/>
            </a:endParaRPr>
          </a:p>
          <a:p>
            <a:pPr marL="793115" marR="0" lvl="1" indent="-285750" algn="l" rtl="0">
              <a:lnSpc>
                <a:spcPct val="100000"/>
              </a:lnSpc>
              <a:spcBef>
                <a:spcPts val="295"/>
              </a:spcBef>
              <a:spcAft>
                <a:spcPts val="0"/>
              </a:spcAft>
              <a:buClr>
                <a:srgbClr val="3333B2"/>
              </a:buClr>
              <a:buSzPts val="914"/>
              <a:buFont typeface="Lucida Sans"/>
              <a:buChar char="▶"/>
            </a:pPr>
            <a:endParaRPr lang="en-US" dirty="0">
              <a:solidFill>
                <a:schemeClr val="dk1"/>
              </a:solidFill>
              <a:latin typeface="Arial"/>
              <a:ea typeface="Arial"/>
              <a:cs typeface="Arial"/>
              <a:sym typeface="Arial"/>
            </a:endParaRPr>
          </a:p>
          <a:p>
            <a:pPr marL="793115" marR="0" lvl="1" indent="-285750" algn="l" rtl="0">
              <a:lnSpc>
                <a:spcPct val="100000"/>
              </a:lnSpc>
              <a:spcBef>
                <a:spcPts val="295"/>
              </a:spcBef>
              <a:spcAft>
                <a:spcPts val="0"/>
              </a:spcAft>
              <a:buClr>
                <a:srgbClr val="3333B2"/>
              </a:buClr>
              <a:buSzPts val="914"/>
              <a:buFont typeface="Lucida Sans"/>
              <a:buChar char="▶"/>
            </a:pPr>
            <a:endParaRPr lang="en-US" sz="1800" b="0" i="0" u="none" strike="noStrike" cap="none" dirty="0">
              <a:solidFill>
                <a:schemeClr val="dk1"/>
              </a:solidFill>
              <a:latin typeface="Arial"/>
              <a:ea typeface="Arial"/>
              <a:cs typeface="Arial"/>
              <a:sym typeface="Arial"/>
            </a:endParaRPr>
          </a:p>
        </p:txBody>
      </p:sp>
      <p:sp>
        <p:nvSpPr>
          <p:cNvPr id="13" name="TextBox 12">
            <a:extLst>
              <a:ext uri="{FF2B5EF4-FFF2-40B4-BE49-F238E27FC236}">
                <a16:creationId xmlns:a16="http://schemas.microsoft.com/office/drawing/2014/main" id="{40E488B8-0046-4041-4845-0F02EE95B5C4}"/>
              </a:ext>
            </a:extLst>
          </p:cNvPr>
          <p:cNvSpPr txBox="1"/>
          <p:nvPr/>
        </p:nvSpPr>
        <p:spPr>
          <a:xfrm>
            <a:off x="1026327" y="1914463"/>
            <a:ext cx="4605556" cy="369332"/>
          </a:xfrm>
          <a:prstGeom prst="rect">
            <a:avLst/>
          </a:prstGeom>
          <a:noFill/>
        </p:spPr>
        <p:txBody>
          <a:bodyPr wrap="square">
            <a:spAutoFit/>
          </a:bodyPr>
          <a:lstStyle/>
          <a:p>
            <a:pPr marL="507365" marR="0" lvl="0" indent="-457200" algn="l" rtl="0">
              <a:lnSpc>
                <a:spcPct val="100000"/>
              </a:lnSpc>
              <a:spcBef>
                <a:spcPts val="0"/>
              </a:spcBef>
              <a:spcAft>
                <a:spcPts val="0"/>
              </a:spcAft>
              <a:buClr>
                <a:srgbClr val="3333B2"/>
              </a:buClr>
              <a:buSzPts val="1600"/>
              <a:buFont typeface="Lucida Sans"/>
              <a:buChar char="▶"/>
            </a:pPr>
            <a:r>
              <a:rPr lang="en-US" sz="1800" b="0" i="0" u="none" strike="noStrike" cap="none" dirty="0">
                <a:solidFill>
                  <a:schemeClr val="dk1"/>
                </a:solidFill>
                <a:latin typeface="Arial"/>
                <a:ea typeface="Arial"/>
                <a:cs typeface="Arial"/>
                <a:sym typeface="Arial"/>
              </a:rPr>
              <a:t>Vulnerabilities Ahead:</a:t>
            </a:r>
            <a:endParaRPr lang="en-US" sz="1050" b="0" i="0" u="none" strike="noStrike" cap="none" dirty="0">
              <a:solidFill>
                <a:srgbClr val="000000"/>
              </a:solidFill>
              <a:latin typeface="Arial"/>
              <a:ea typeface="Arial"/>
              <a:cs typeface="Arial"/>
              <a:sym typeface="Arial"/>
            </a:endParaRPr>
          </a:p>
        </p:txBody>
      </p:sp>
      <p:sp>
        <p:nvSpPr>
          <p:cNvPr id="14" name="TextBox 13">
            <a:extLst>
              <a:ext uri="{FF2B5EF4-FFF2-40B4-BE49-F238E27FC236}">
                <a16:creationId xmlns:a16="http://schemas.microsoft.com/office/drawing/2014/main" id="{FD9BFC02-C4ED-FE07-6C03-4A4DFBB620AE}"/>
              </a:ext>
            </a:extLst>
          </p:cNvPr>
          <p:cNvSpPr txBox="1"/>
          <p:nvPr/>
        </p:nvSpPr>
        <p:spPr>
          <a:xfrm>
            <a:off x="4783939" y="1914463"/>
            <a:ext cx="4605556" cy="369332"/>
          </a:xfrm>
          <a:prstGeom prst="rect">
            <a:avLst/>
          </a:prstGeom>
          <a:noFill/>
        </p:spPr>
        <p:txBody>
          <a:bodyPr wrap="square">
            <a:spAutoFit/>
          </a:bodyPr>
          <a:lstStyle/>
          <a:p>
            <a:pPr marL="507365" marR="0" lvl="0" indent="-457200" algn="l" rtl="0">
              <a:lnSpc>
                <a:spcPct val="100000"/>
              </a:lnSpc>
              <a:spcBef>
                <a:spcPts val="0"/>
              </a:spcBef>
              <a:spcAft>
                <a:spcPts val="0"/>
              </a:spcAft>
              <a:buClr>
                <a:srgbClr val="3333B2"/>
              </a:buClr>
              <a:buSzPts val="1600"/>
              <a:buFont typeface="Lucida Sans"/>
              <a:buChar char="▶"/>
            </a:pPr>
            <a:r>
              <a:rPr lang="en-US" sz="1800" b="0" i="0" u="none" strike="noStrike" cap="none" dirty="0">
                <a:solidFill>
                  <a:schemeClr val="dk1"/>
                </a:solidFill>
                <a:latin typeface="Arial"/>
                <a:ea typeface="Arial"/>
                <a:cs typeface="Arial"/>
                <a:sym typeface="Arial"/>
              </a:rPr>
              <a:t>Attacks Ahead:</a:t>
            </a:r>
            <a:endParaRPr lang="en-US" sz="1050" b="0" i="0" u="none" strike="noStrike" cap="none" dirty="0">
              <a:solidFill>
                <a:srgbClr val="000000"/>
              </a:solidFill>
              <a:latin typeface="Arial"/>
              <a:ea typeface="Arial"/>
              <a:cs typeface="Arial"/>
              <a:sym typeface="Arial"/>
            </a:endParaRPr>
          </a:p>
        </p:txBody>
      </p:sp>
      <p:sp>
        <p:nvSpPr>
          <p:cNvPr id="15" name="TextBox 14">
            <a:extLst>
              <a:ext uri="{FF2B5EF4-FFF2-40B4-BE49-F238E27FC236}">
                <a16:creationId xmlns:a16="http://schemas.microsoft.com/office/drawing/2014/main" id="{8BB93376-2519-FD6A-491C-D51FA0CC124B}"/>
              </a:ext>
            </a:extLst>
          </p:cNvPr>
          <p:cNvSpPr txBox="1"/>
          <p:nvPr/>
        </p:nvSpPr>
        <p:spPr>
          <a:xfrm>
            <a:off x="4783939" y="2356500"/>
            <a:ext cx="3403715" cy="2431435"/>
          </a:xfrm>
          <a:prstGeom prst="rect">
            <a:avLst/>
          </a:prstGeom>
          <a:noFill/>
        </p:spPr>
        <p:txBody>
          <a:bodyPr wrap="square">
            <a:spAutoFit/>
          </a:bodyPr>
          <a:lstStyle/>
          <a:p>
            <a:pPr marL="793115" marR="0" lvl="1" indent="-285750" algn="l" rtl="0">
              <a:lnSpc>
                <a:spcPct val="100000"/>
              </a:lnSpc>
              <a:spcBef>
                <a:spcPts val="295"/>
              </a:spcBef>
              <a:spcAft>
                <a:spcPts val="0"/>
              </a:spcAft>
              <a:buClr>
                <a:srgbClr val="3333B2"/>
              </a:buClr>
              <a:buSzPts val="914"/>
              <a:buFont typeface="Lucida Sans"/>
              <a:buChar char="▶"/>
            </a:pPr>
            <a:r>
              <a:rPr lang="en-US" sz="1200" strike="sngStrike" dirty="0">
                <a:solidFill>
                  <a:schemeClr val="dk1"/>
                </a:solidFill>
                <a:latin typeface="Arial"/>
                <a:ea typeface="Arial"/>
                <a:cs typeface="Arial"/>
                <a:sym typeface="Arial"/>
              </a:rPr>
              <a:t>The DAO attack</a:t>
            </a:r>
          </a:p>
          <a:p>
            <a:pPr marL="793115" marR="0" lvl="1" indent="-285750" algn="l" rtl="0">
              <a:lnSpc>
                <a:spcPct val="100000"/>
              </a:lnSpc>
              <a:spcBef>
                <a:spcPts val="295"/>
              </a:spcBef>
              <a:spcAft>
                <a:spcPts val="0"/>
              </a:spcAft>
              <a:buClr>
                <a:srgbClr val="3333B2"/>
              </a:buClr>
              <a:buSzPts val="914"/>
              <a:buFont typeface="Lucida Sans"/>
              <a:buChar char="▶"/>
            </a:pPr>
            <a:r>
              <a:rPr lang="en-US" sz="1200" strike="sngStrike" dirty="0">
                <a:solidFill>
                  <a:schemeClr val="dk1"/>
                </a:solidFill>
                <a:latin typeface="Arial"/>
                <a:ea typeface="Arial"/>
                <a:cs typeface="Arial"/>
                <a:sym typeface="Arial"/>
              </a:rPr>
              <a:t>The King of The Ether Throne</a:t>
            </a:r>
          </a:p>
          <a:p>
            <a:pPr marL="793115" marR="0" lvl="1" indent="-285750" algn="l" rtl="0">
              <a:lnSpc>
                <a:spcPct val="100000"/>
              </a:lnSpc>
              <a:spcBef>
                <a:spcPts val="295"/>
              </a:spcBef>
              <a:spcAft>
                <a:spcPts val="0"/>
              </a:spcAft>
              <a:buClr>
                <a:srgbClr val="3333B2"/>
              </a:buClr>
              <a:buSzPts val="914"/>
              <a:buFont typeface="Lucida Sans"/>
              <a:buChar char="▶"/>
            </a:pPr>
            <a:r>
              <a:rPr lang="en-US" sz="1200" dirty="0">
                <a:solidFill>
                  <a:schemeClr val="dk1"/>
                </a:solidFill>
                <a:latin typeface="Arial"/>
                <a:ea typeface="Arial"/>
                <a:cs typeface="Arial"/>
                <a:sym typeface="Arial"/>
              </a:rPr>
              <a:t>Multiplayer Games</a:t>
            </a:r>
          </a:p>
          <a:p>
            <a:pPr marL="793115" lvl="1" indent="-285750">
              <a:spcBef>
                <a:spcPts val="295"/>
              </a:spcBef>
              <a:buClr>
                <a:srgbClr val="3333B2"/>
              </a:buClr>
              <a:buSzPts val="914"/>
              <a:buFont typeface="Lucida Sans"/>
              <a:buChar char="▶"/>
            </a:pPr>
            <a:r>
              <a:rPr lang="en-US" sz="1200" dirty="0">
                <a:solidFill>
                  <a:schemeClr val="dk1"/>
                </a:solidFill>
                <a:latin typeface="Arial"/>
                <a:ea typeface="Arial"/>
                <a:cs typeface="Arial"/>
                <a:sym typeface="Arial"/>
              </a:rPr>
              <a:t>The </a:t>
            </a:r>
            <a:r>
              <a:rPr lang="en-US" sz="1200" dirty="0" err="1">
                <a:solidFill>
                  <a:schemeClr val="dk1"/>
                </a:solidFill>
                <a:latin typeface="Arial"/>
                <a:ea typeface="Arial"/>
                <a:cs typeface="Arial"/>
                <a:sym typeface="Arial"/>
              </a:rPr>
              <a:t>GovernMental</a:t>
            </a:r>
            <a:endParaRPr lang="en-US" sz="1200" dirty="0">
              <a:solidFill>
                <a:schemeClr val="dk1"/>
              </a:solidFill>
              <a:latin typeface="Arial"/>
              <a:ea typeface="Arial"/>
              <a:cs typeface="Arial"/>
              <a:sym typeface="Arial"/>
            </a:endParaRPr>
          </a:p>
          <a:p>
            <a:pPr marL="793115" marR="0" lvl="1" indent="-285750" algn="l" rtl="0">
              <a:lnSpc>
                <a:spcPct val="100000"/>
              </a:lnSpc>
              <a:spcBef>
                <a:spcPts val="295"/>
              </a:spcBef>
              <a:spcAft>
                <a:spcPts val="0"/>
              </a:spcAft>
              <a:buClr>
                <a:srgbClr val="3333B2"/>
              </a:buClr>
              <a:buSzPts val="914"/>
              <a:buFont typeface="Lucida Sans"/>
              <a:buChar char="▶"/>
            </a:pPr>
            <a:r>
              <a:rPr lang="en-US" sz="1200" dirty="0">
                <a:solidFill>
                  <a:schemeClr val="dk1"/>
                </a:solidFill>
                <a:latin typeface="Arial"/>
                <a:ea typeface="Arial"/>
                <a:cs typeface="Arial"/>
                <a:sym typeface="Arial"/>
              </a:rPr>
              <a:t>Dynamic Libraries</a:t>
            </a:r>
          </a:p>
          <a:p>
            <a:pPr marL="793115" marR="0" lvl="1" indent="-285750" algn="l" rtl="0">
              <a:lnSpc>
                <a:spcPct val="100000"/>
              </a:lnSpc>
              <a:spcBef>
                <a:spcPts val="295"/>
              </a:spcBef>
              <a:spcAft>
                <a:spcPts val="0"/>
              </a:spcAft>
              <a:buClr>
                <a:srgbClr val="3333B2"/>
              </a:buClr>
              <a:buSzPts val="914"/>
              <a:buFont typeface="Lucida Sans"/>
              <a:buChar char="▶"/>
            </a:pPr>
            <a:endParaRPr lang="en-US" dirty="0">
              <a:solidFill>
                <a:schemeClr val="dk1"/>
              </a:solidFill>
              <a:latin typeface="Arial"/>
              <a:ea typeface="Arial"/>
              <a:cs typeface="Arial"/>
              <a:sym typeface="Arial"/>
            </a:endParaRPr>
          </a:p>
          <a:p>
            <a:pPr marL="793115" marR="0" lvl="1" indent="-285750" algn="l" rtl="0">
              <a:lnSpc>
                <a:spcPct val="100000"/>
              </a:lnSpc>
              <a:spcBef>
                <a:spcPts val="295"/>
              </a:spcBef>
              <a:spcAft>
                <a:spcPts val="0"/>
              </a:spcAft>
              <a:buClr>
                <a:srgbClr val="3333B2"/>
              </a:buClr>
              <a:buSzPts val="914"/>
              <a:buFont typeface="Lucida Sans"/>
              <a:buChar char="▶"/>
            </a:pPr>
            <a:endParaRPr lang="en-US" dirty="0">
              <a:solidFill>
                <a:schemeClr val="dk1"/>
              </a:solidFill>
              <a:latin typeface="Arial"/>
              <a:ea typeface="Arial"/>
              <a:cs typeface="Arial"/>
              <a:sym typeface="Arial"/>
            </a:endParaRPr>
          </a:p>
          <a:p>
            <a:pPr marL="793115" marR="0" lvl="1" indent="-285750" algn="l" rtl="0">
              <a:lnSpc>
                <a:spcPct val="100000"/>
              </a:lnSpc>
              <a:spcBef>
                <a:spcPts val="295"/>
              </a:spcBef>
              <a:spcAft>
                <a:spcPts val="0"/>
              </a:spcAft>
              <a:buClr>
                <a:srgbClr val="3333B2"/>
              </a:buClr>
              <a:buSzPts val="914"/>
              <a:buFont typeface="Lucida Sans"/>
              <a:buChar char="▶"/>
            </a:pPr>
            <a:endParaRPr lang="en-US" dirty="0">
              <a:solidFill>
                <a:schemeClr val="dk1"/>
              </a:solidFill>
              <a:latin typeface="Arial"/>
              <a:ea typeface="Arial"/>
              <a:cs typeface="Arial"/>
              <a:sym typeface="Arial"/>
            </a:endParaRPr>
          </a:p>
          <a:p>
            <a:pPr marL="793115" marR="0" lvl="1" indent="-285750" algn="l" rtl="0">
              <a:lnSpc>
                <a:spcPct val="100000"/>
              </a:lnSpc>
              <a:spcBef>
                <a:spcPts val="295"/>
              </a:spcBef>
              <a:spcAft>
                <a:spcPts val="0"/>
              </a:spcAft>
              <a:buClr>
                <a:srgbClr val="3333B2"/>
              </a:buClr>
              <a:buSzPts val="914"/>
              <a:buFont typeface="Lucida Sans"/>
              <a:buChar char="▶"/>
            </a:pPr>
            <a:endParaRPr lang="en-US" sz="1800" b="0" i="0" u="none" strike="noStrike" cap="none" dirty="0">
              <a:solidFill>
                <a:schemeClr val="dk1"/>
              </a:solidFill>
              <a:latin typeface="Arial"/>
              <a:ea typeface="Arial"/>
              <a:cs typeface="Arial"/>
              <a:sym typeface="Arial"/>
            </a:endParaRPr>
          </a:p>
        </p:txBody>
      </p:sp>
    </p:spTree>
    <p:extLst>
      <p:ext uri="{BB962C8B-B14F-4D97-AF65-F5344CB8AC3E}">
        <p14:creationId xmlns:p14="http://schemas.microsoft.com/office/powerpoint/2010/main" val="1046998967"/>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Shape 567"/>
        <p:cNvGrpSpPr/>
        <p:nvPr/>
      </p:nvGrpSpPr>
      <p:grpSpPr>
        <a:xfrm>
          <a:off x="0" y="0"/>
          <a:ext cx="0" cy="0"/>
          <a:chOff x="0" y="0"/>
          <a:chExt cx="0" cy="0"/>
        </a:xfrm>
      </p:grpSpPr>
      <p:sp>
        <p:nvSpPr>
          <p:cNvPr id="568" name="Google Shape;568;p61"/>
          <p:cNvSpPr txBox="1">
            <a:spLocks noGrp="1"/>
          </p:cNvSpPr>
          <p:nvPr>
            <p:ph type="title"/>
          </p:nvPr>
        </p:nvSpPr>
        <p:spPr>
          <a:xfrm>
            <a:off x="9" y="-84653"/>
            <a:ext cx="8440500" cy="1088700"/>
          </a:xfrm>
          <a:prstGeom prst="rect">
            <a:avLst/>
          </a:prstGeom>
          <a:noFill/>
          <a:ln>
            <a:noFill/>
          </a:ln>
        </p:spPr>
        <p:txBody>
          <a:bodyPr spcFirstLastPara="1" wrap="square" lIns="91425" tIns="45700" rIns="91425" bIns="45700" anchor="ctr" anchorCtr="0">
            <a:noAutofit/>
          </a:bodyPr>
          <a:lstStyle/>
          <a:p>
            <a:pPr marL="0" lvl="0" indent="0" algn="l" rtl="0">
              <a:lnSpc>
                <a:spcPct val="100000"/>
              </a:lnSpc>
              <a:spcBef>
                <a:spcPts val="0"/>
              </a:spcBef>
              <a:spcAft>
                <a:spcPts val="0"/>
              </a:spcAft>
              <a:buSzPts val="1400"/>
              <a:buNone/>
            </a:pPr>
            <a:r>
              <a:rPr lang="en-US" sz="4400">
                <a:solidFill>
                  <a:srgbClr val="D1D5DB"/>
                </a:solidFill>
                <a:latin typeface="Arial"/>
                <a:ea typeface="Arial"/>
                <a:cs typeface="Arial"/>
                <a:sym typeface="Arial"/>
              </a:rPr>
              <a:t>Type Casts</a:t>
            </a:r>
            <a:endParaRPr sz="4400">
              <a:latin typeface="Arial"/>
              <a:ea typeface="Arial"/>
              <a:cs typeface="Arial"/>
              <a:sym typeface="Arial"/>
            </a:endParaRPr>
          </a:p>
        </p:txBody>
      </p:sp>
      <p:sp>
        <p:nvSpPr>
          <p:cNvPr id="569" name="Google Shape;569;p61"/>
          <p:cNvSpPr txBox="1"/>
          <p:nvPr/>
        </p:nvSpPr>
        <p:spPr>
          <a:xfrm>
            <a:off x="351700" y="1401476"/>
            <a:ext cx="8330100" cy="1568700"/>
          </a:xfrm>
          <a:prstGeom prst="rect">
            <a:avLst/>
          </a:prstGeom>
          <a:noFill/>
          <a:ln>
            <a:noFill/>
          </a:ln>
        </p:spPr>
        <p:txBody>
          <a:bodyPr spcFirstLastPara="1" wrap="square" lIns="0" tIns="37450" rIns="0" bIns="0" anchor="t" anchorCtr="0">
            <a:spAutoFit/>
          </a:bodyPr>
          <a:lstStyle/>
          <a:p>
            <a:pPr marL="507365" marR="0" lvl="0" indent="-457200" algn="l" rtl="0">
              <a:lnSpc>
                <a:spcPct val="100000"/>
              </a:lnSpc>
              <a:spcBef>
                <a:spcPts val="0"/>
              </a:spcBef>
              <a:spcAft>
                <a:spcPts val="0"/>
              </a:spcAft>
              <a:buClr>
                <a:srgbClr val="3333B2"/>
              </a:buClr>
              <a:buSzPts val="1600"/>
              <a:buFont typeface="Lucida Sans"/>
              <a:buChar char="▶"/>
            </a:pPr>
            <a:r>
              <a:rPr lang="en-US" sz="2800" b="0" i="0" u="none" strike="noStrike" cap="none" dirty="0">
                <a:solidFill>
                  <a:schemeClr val="dk1"/>
                </a:solidFill>
                <a:latin typeface="Arial"/>
                <a:ea typeface="Arial"/>
                <a:cs typeface="Arial"/>
                <a:sym typeface="Arial"/>
              </a:rPr>
              <a:t>Solidity compiler can detect only some errors</a:t>
            </a:r>
            <a:br>
              <a:rPr lang="en-US" sz="2800" b="0" i="0" u="none" strike="noStrike" cap="none" dirty="0">
                <a:solidFill>
                  <a:schemeClr val="dk1"/>
                </a:solidFill>
                <a:latin typeface="Arial"/>
                <a:ea typeface="Arial"/>
                <a:cs typeface="Arial"/>
                <a:sym typeface="Arial"/>
              </a:rPr>
            </a:br>
            <a:endParaRPr sz="500" b="0" i="0" u="none" strike="noStrike" cap="none" dirty="0">
              <a:solidFill>
                <a:schemeClr val="dk1"/>
              </a:solidFill>
              <a:latin typeface="Arial"/>
              <a:ea typeface="Arial"/>
              <a:cs typeface="Arial"/>
              <a:sym typeface="Arial"/>
            </a:endParaRPr>
          </a:p>
          <a:p>
            <a:pPr marL="914400" marR="0" lvl="1" indent="-286656" algn="l" rtl="0">
              <a:lnSpc>
                <a:spcPct val="100000"/>
              </a:lnSpc>
              <a:spcBef>
                <a:spcPts val="0"/>
              </a:spcBef>
              <a:spcAft>
                <a:spcPts val="0"/>
              </a:spcAft>
              <a:buClr>
                <a:srgbClr val="3333B2"/>
              </a:buClr>
              <a:buSzPts val="914"/>
              <a:buFont typeface="Lucida Sans"/>
              <a:buChar char="▶"/>
            </a:pPr>
            <a:r>
              <a:rPr lang="en-US" sz="1600" b="0" i="0" u="none" strike="noStrike" cap="none" dirty="0">
                <a:solidFill>
                  <a:schemeClr val="dk1"/>
                </a:solidFill>
                <a:latin typeface="Arial"/>
                <a:ea typeface="Arial"/>
                <a:cs typeface="Arial"/>
                <a:sym typeface="Arial"/>
              </a:rPr>
              <a:t>For example, assigning an int</a:t>
            </a:r>
            <a:r>
              <a:rPr lang="en-US" sz="1600" dirty="0">
                <a:solidFill>
                  <a:schemeClr val="dk1"/>
                </a:solidFill>
              </a:rPr>
              <a:t> </a:t>
            </a:r>
            <a:r>
              <a:rPr lang="en-US" sz="1600" b="0" i="0" u="none" strike="noStrike" cap="none" dirty="0">
                <a:solidFill>
                  <a:schemeClr val="dk1"/>
                </a:solidFill>
                <a:latin typeface="Arial"/>
                <a:ea typeface="Arial"/>
                <a:cs typeface="Arial"/>
                <a:sym typeface="Arial"/>
              </a:rPr>
              <a:t>value to a variable of type string.</a:t>
            </a:r>
            <a:endParaRPr dirty="0"/>
          </a:p>
          <a:p>
            <a:pPr marL="914400" marR="0" lvl="1" indent="-286656" algn="l" rtl="0">
              <a:lnSpc>
                <a:spcPct val="100000"/>
              </a:lnSpc>
              <a:spcBef>
                <a:spcPts val="0"/>
              </a:spcBef>
              <a:spcAft>
                <a:spcPts val="0"/>
              </a:spcAft>
              <a:buClr>
                <a:srgbClr val="3333B2"/>
              </a:buClr>
              <a:buSzPts val="914"/>
              <a:buFont typeface="Lucida Sans"/>
              <a:buChar char="▶"/>
            </a:pPr>
            <a:r>
              <a:rPr lang="en-US" sz="1600" b="0" i="0" u="none" strike="noStrike" cap="none" dirty="0">
                <a:solidFill>
                  <a:schemeClr val="dk1"/>
                </a:solidFill>
                <a:latin typeface="Arial"/>
                <a:ea typeface="Arial"/>
                <a:cs typeface="Arial"/>
                <a:sym typeface="Arial"/>
              </a:rPr>
              <a:t>The caller must declare the callee’s interface and cast to it the callee’s address.													</a:t>
            </a:r>
            <a:endParaRPr sz="1600" b="0" i="0" u="none" strike="noStrike" cap="none" dirty="0">
              <a:solidFill>
                <a:schemeClr val="dk1"/>
              </a:solidFill>
              <a:latin typeface="Arial"/>
              <a:ea typeface="Arial"/>
              <a:cs typeface="Arial"/>
              <a:sym typeface="Arial"/>
            </a:endParaRPr>
          </a:p>
          <a:p>
            <a:pPr marL="793115" marR="0" lvl="1" indent="-227693" algn="l" rtl="0">
              <a:lnSpc>
                <a:spcPct val="100000"/>
              </a:lnSpc>
              <a:spcBef>
                <a:spcPts val="295"/>
              </a:spcBef>
              <a:spcAft>
                <a:spcPts val="0"/>
              </a:spcAft>
              <a:buClr>
                <a:srgbClr val="3333B2"/>
              </a:buClr>
              <a:buSzPts val="914"/>
              <a:buFont typeface="Lucida Sans"/>
              <a:buNone/>
            </a:pPr>
            <a:endParaRPr sz="1600" b="0" i="0" u="none" strike="noStrike" cap="none" dirty="0">
              <a:solidFill>
                <a:schemeClr val="dk1"/>
              </a:solidFill>
              <a:latin typeface="Arial"/>
              <a:ea typeface="Arial"/>
              <a:cs typeface="Arial"/>
              <a:sym typeface="Arial"/>
            </a:endParaRPr>
          </a:p>
        </p:txBody>
      </p:sp>
      <p:sp>
        <p:nvSpPr>
          <p:cNvPr id="570" name="Google Shape;570;p61"/>
          <p:cNvSpPr txBox="1"/>
          <p:nvPr/>
        </p:nvSpPr>
        <p:spPr>
          <a:xfrm>
            <a:off x="485924" y="3758323"/>
            <a:ext cx="7689300" cy="1284937"/>
          </a:xfrm>
          <a:prstGeom prst="rect">
            <a:avLst/>
          </a:prstGeom>
          <a:noFill/>
          <a:ln>
            <a:noFill/>
          </a:ln>
        </p:spPr>
        <p:txBody>
          <a:bodyPr spcFirstLastPara="1" wrap="square" lIns="91425" tIns="91425" rIns="91425" bIns="91425" anchor="t" anchorCtr="0">
            <a:spAutoFit/>
          </a:bodyPr>
          <a:lstStyle/>
          <a:p>
            <a:pPr marL="793115" marR="0" lvl="1" indent="-285749" algn="l" rtl="0">
              <a:lnSpc>
                <a:spcPct val="100000"/>
              </a:lnSpc>
              <a:spcBef>
                <a:spcPts val="295"/>
              </a:spcBef>
              <a:spcAft>
                <a:spcPts val="0"/>
              </a:spcAft>
              <a:buClr>
                <a:srgbClr val="3333B2"/>
              </a:buClr>
              <a:buSzPts val="914"/>
              <a:buFont typeface="Lucida Sans"/>
              <a:buChar char="▶"/>
            </a:pPr>
            <a:r>
              <a:rPr lang="en-US" sz="1600" b="0" i="0" u="none" strike="noStrike" cap="none">
                <a:solidFill>
                  <a:schemeClr val="dk1"/>
                </a:solidFill>
                <a:latin typeface="Arial"/>
                <a:ea typeface="Arial"/>
                <a:cs typeface="Arial"/>
                <a:sym typeface="Arial"/>
              </a:rPr>
              <a:t>the compiler only checks whether the interface declares the function ‘ping’ </a:t>
            </a:r>
            <a:endParaRPr sz="1600" b="0" i="0" u="none" strike="noStrike" cap="none">
              <a:solidFill>
                <a:schemeClr val="dk1"/>
              </a:solidFill>
              <a:latin typeface="Arial"/>
              <a:ea typeface="Arial"/>
              <a:cs typeface="Arial"/>
              <a:sym typeface="Arial"/>
            </a:endParaRPr>
          </a:p>
          <a:p>
            <a:pPr marL="793115" marR="0" lvl="1" indent="-284843" algn="l" rtl="0">
              <a:lnSpc>
                <a:spcPct val="100000"/>
              </a:lnSpc>
              <a:spcBef>
                <a:spcPts val="295"/>
              </a:spcBef>
              <a:spcAft>
                <a:spcPts val="0"/>
              </a:spcAft>
              <a:buClr>
                <a:schemeClr val="dk2"/>
              </a:buClr>
              <a:buSzPts val="900"/>
              <a:buFont typeface="Arial"/>
              <a:buChar char="▶"/>
            </a:pPr>
            <a:r>
              <a:rPr lang="en-US" sz="1600" b="0" i="0" u="none" strike="noStrike" cap="none">
                <a:solidFill>
                  <a:schemeClr val="dk1"/>
                </a:solidFill>
                <a:latin typeface="Arial"/>
                <a:ea typeface="Arial"/>
                <a:cs typeface="Arial"/>
                <a:sym typeface="Arial"/>
              </a:rPr>
              <a:t>It will </a:t>
            </a:r>
            <a:r>
              <a:rPr lang="en-US" sz="1600" b="1" i="0" u="none" strike="noStrike" cap="none">
                <a:solidFill>
                  <a:schemeClr val="dk1"/>
                </a:solidFill>
                <a:latin typeface="Arial"/>
                <a:ea typeface="Arial"/>
                <a:cs typeface="Arial"/>
                <a:sym typeface="Arial"/>
              </a:rPr>
              <a:t>not </a:t>
            </a:r>
            <a:r>
              <a:rPr lang="en-US" sz="1600" b="0" i="0" u="none" strike="noStrike" cap="none">
                <a:solidFill>
                  <a:schemeClr val="dk1"/>
                </a:solidFill>
                <a:latin typeface="Arial"/>
                <a:ea typeface="Arial"/>
                <a:cs typeface="Arial"/>
                <a:sym typeface="Arial"/>
              </a:rPr>
              <a:t>check where is c is the address of the contract Alice</a:t>
            </a:r>
            <a:endParaRPr/>
          </a:p>
          <a:p>
            <a:pPr marL="793115" marR="0" lvl="1" indent="-284843" algn="l" rtl="0">
              <a:lnSpc>
                <a:spcPct val="100000"/>
              </a:lnSpc>
              <a:spcBef>
                <a:spcPts val="295"/>
              </a:spcBef>
              <a:spcAft>
                <a:spcPts val="0"/>
              </a:spcAft>
              <a:buClr>
                <a:schemeClr val="dk2"/>
              </a:buClr>
              <a:buSzPts val="900"/>
              <a:buFont typeface="Arial"/>
              <a:buChar char="▶"/>
            </a:pPr>
            <a:r>
              <a:rPr lang="en-US" sz="1600" b="0" i="0" u="none" strike="noStrike" cap="none">
                <a:solidFill>
                  <a:schemeClr val="dk1"/>
                </a:solidFill>
                <a:latin typeface="Arial"/>
                <a:ea typeface="Arial"/>
                <a:cs typeface="Arial"/>
                <a:sym typeface="Arial"/>
              </a:rPr>
              <a:t>It will </a:t>
            </a:r>
            <a:r>
              <a:rPr lang="en-US" sz="1600" b="1" i="0" u="none" strike="noStrike" cap="none">
                <a:solidFill>
                  <a:schemeClr val="dk1"/>
                </a:solidFill>
                <a:latin typeface="Arial"/>
                <a:ea typeface="Arial"/>
                <a:cs typeface="Arial"/>
                <a:sym typeface="Arial"/>
              </a:rPr>
              <a:t>not </a:t>
            </a:r>
            <a:r>
              <a:rPr lang="en-US" sz="1600" b="0" i="0" u="none" strike="noStrike" cap="none">
                <a:solidFill>
                  <a:schemeClr val="dk1"/>
                </a:solidFill>
                <a:latin typeface="Arial"/>
                <a:ea typeface="Arial"/>
                <a:cs typeface="Arial"/>
                <a:sym typeface="Arial"/>
              </a:rPr>
              <a:t>check if the interface declared by Bob matches Alice’s actual interface</a:t>
            </a:r>
            <a:endParaRPr/>
          </a:p>
        </p:txBody>
      </p:sp>
      <p:grpSp>
        <p:nvGrpSpPr>
          <p:cNvPr id="571" name="Google Shape;571;p61"/>
          <p:cNvGrpSpPr/>
          <p:nvPr/>
        </p:nvGrpSpPr>
        <p:grpSpPr>
          <a:xfrm>
            <a:off x="1038873" y="2680092"/>
            <a:ext cx="6439752" cy="1047023"/>
            <a:chOff x="980150" y="3238790"/>
            <a:chExt cx="6439752" cy="1047023"/>
          </a:xfrm>
        </p:grpSpPr>
        <p:pic>
          <p:nvPicPr>
            <p:cNvPr id="572" name="Google Shape;572;p61"/>
            <p:cNvPicPr preferRelativeResize="0"/>
            <p:nvPr/>
          </p:nvPicPr>
          <p:blipFill rotWithShape="1">
            <a:blip r:embed="rId3">
              <a:alphaModFix/>
            </a:blip>
            <a:srcRect/>
            <a:stretch/>
          </p:blipFill>
          <p:spPr>
            <a:xfrm>
              <a:off x="980150" y="3429997"/>
              <a:ext cx="6284774" cy="703750"/>
            </a:xfrm>
            <a:prstGeom prst="rect">
              <a:avLst/>
            </a:prstGeom>
            <a:noFill/>
            <a:ln>
              <a:noFill/>
            </a:ln>
          </p:spPr>
        </p:pic>
        <p:sp>
          <p:nvSpPr>
            <p:cNvPr id="573" name="Google Shape;573;p61"/>
            <p:cNvSpPr/>
            <p:nvPr/>
          </p:nvSpPr>
          <p:spPr>
            <a:xfrm>
              <a:off x="980150" y="3238790"/>
              <a:ext cx="6439752" cy="1047023"/>
            </a:xfrm>
            <a:prstGeom prst="rect">
              <a:avLst/>
            </a:prstGeom>
            <a:noFill/>
            <a:ln w="9525" cap="flat" cmpd="sng">
              <a:solidFill>
                <a:srgbClr val="4A7DBA"/>
              </a:solidFill>
              <a:prstDash val="solid"/>
              <a:round/>
              <a:headEnd type="none" w="sm" len="sm"/>
              <a:tailEnd type="none" w="sm" len="sm"/>
            </a:ln>
            <a:effectLst>
              <a:outerShdw blurRad="40000" dist="23000" dir="5400000" rotWithShape="0">
                <a:srgbClr val="000000">
                  <a:alpha val="34509"/>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ial"/>
                <a:ea typeface="Arial"/>
                <a:cs typeface="Arial"/>
                <a:sym typeface="Arial"/>
              </a:endParaRPr>
            </a:p>
          </p:txBody>
        </p:sp>
      </p:grpSp>
      <p:sp>
        <p:nvSpPr>
          <p:cNvPr id="574" name="Google Shape;574;p61"/>
          <p:cNvSpPr txBox="1"/>
          <p:nvPr/>
        </p:nvSpPr>
        <p:spPr>
          <a:xfrm>
            <a:off x="485924" y="5074468"/>
            <a:ext cx="7622447" cy="338554"/>
          </a:xfrm>
          <a:prstGeom prst="rect">
            <a:avLst/>
          </a:prstGeom>
          <a:noFill/>
          <a:ln>
            <a:noFill/>
          </a:ln>
        </p:spPr>
        <p:txBody>
          <a:bodyPr spcFirstLastPara="1" wrap="square" lIns="91425" tIns="45700" rIns="91425" bIns="45700" anchor="t" anchorCtr="0">
            <a:spAutoFit/>
          </a:bodyPr>
          <a:lstStyle/>
          <a:p>
            <a:pPr marL="793115" marR="0" lvl="1" indent="-285749" algn="l" rtl="0">
              <a:lnSpc>
                <a:spcPct val="100000"/>
              </a:lnSpc>
              <a:spcBef>
                <a:spcPts val="0"/>
              </a:spcBef>
              <a:spcAft>
                <a:spcPts val="0"/>
              </a:spcAft>
              <a:buClr>
                <a:srgbClr val="3333B2"/>
              </a:buClr>
              <a:buSzPts val="914"/>
              <a:buFont typeface="Lucida Sans"/>
              <a:buChar char="▶"/>
            </a:pPr>
            <a:r>
              <a:rPr lang="en-US" sz="1600" b="0" i="0" u="none" strike="noStrike" cap="none">
                <a:solidFill>
                  <a:schemeClr val="dk1"/>
                </a:solidFill>
                <a:latin typeface="Arial"/>
                <a:ea typeface="Arial"/>
                <a:cs typeface="Arial"/>
                <a:sym typeface="Arial"/>
              </a:rPr>
              <a:t>Same applies to explicit type casts. </a:t>
            </a:r>
            <a:endParaRPr/>
          </a:p>
        </p:txBody>
      </p:sp>
      <p:grpSp>
        <p:nvGrpSpPr>
          <p:cNvPr id="575" name="Google Shape;575;p61"/>
          <p:cNvGrpSpPr/>
          <p:nvPr/>
        </p:nvGrpSpPr>
        <p:grpSpPr>
          <a:xfrm>
            <a:off x="4861419" y="5108836"/>
            <a:ext cx="1698771" cy="269817"/>
            <a:chOff x="4777530" y="5074468"/>
            <a:chExt cx="1254154" cy="193486"/>
          </a:xfrm>
        </p:grpSpPr>
        <p:pic>
          <p:nvPicPr>
            <p:cNvPr id="576" name="Google Shape;576;p61"/>
            <p:cNvPicPr preferRelativeResize="0"/>
            <p:nvPr/>
          </p:nvPicPr>
          <p:blipFill rotWithShape="1">
            <a:blip r:embed="rId4">
              <a:alphaModFix/>
            </a:blip>
            <a:srcRect/>
            <a:stretch/>
          </p:blipFill>
          <p:spPr>
            <a:xfrm>
              <a:off x="4777530" y="5082061"/>
              <a:ext cx="1209737" cy="185893"/>
            </a:xfrm>
            <a:prstGeom prst="rect">
              <a:avLst/>
            </a:prstGeom>
            <a:noFill/>
            <a:ln>
              <a:noFill/>
            </a:ln>
          </p:spPr>
        </p:pic>
        <p:sp>
          <p:nvSpPr>
            <p:cNvPr id="577" name="Google Shape;577;p61"/>
            <p:cNvSpPr/>
            <p:nvPr/>
          </p:nvSpPr>
          <p:spPr>
            <a:xfrm>
              <a:off x="4777530" y="5074468"/>
              <a:ext cx="1254154" cy="193486"/>
            </a:xfrm>
            <a:prstGeom prst="rect">
              <a:avLst/>
            </a:prstGeom>
            <a:noFill/>
            <a:ln w="9525" cap="flat" cmpd="sng">
              <a:solidFill>
                <a:srgbClr val="4A7DBA"/>
              </a:solidFill>
              <a:prstDash val="solid"/>
              <a:round/>
              <a:headEnd type="none" w="sm" len="sm"/>
              <a:tailEnd type="none" w="sm" len="sm"/>
            </a:ln>
            <a:effectLst>
              <a:outerShdw blurRad="40000" dist="23000" dir="5400000" rotWithShape="0">
                <a:srgbClr val="000000">
                  <a:alpha val="34509"/>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ial"/>
                <a:ea typeface="Arial"/>
                <a:cs typeface="Arial"/>
                <a:sym typeface="Arial"/>
              </a:endParaRPr>
            </a:p>
          </p:txBody>
        </p:sp>
      </p:grpSp>
      <p:sp>
        <p:nvSpPr>
          <p:cNvPr id="2" name="Google Shape;134;p24">
            <a:extLst>
              <a:ext uri="{FF2B5EF4-FFF2-40B4-BE49-F238E27FC236}">
                <a16:creationId xmlns:a16="http://schemas.microsoft.com/office/drawing/2014/main" id="{3FB8A476-5741-7E79-DBF6-0A837BA73899}"/>
              </a:ext>
            </a:extLst>
          </p:cNvPr>
          <p:cNvSpPr txBox="1">
            <a:spLocks/>
          </p:cNvSpPr>
          <p:nvPr/>
        </p:nvSpPr>
        <p:spPr>
          <a:xfrm>
            <a:off x="0" y="0"/>
            <a:ext cx="9144000" cy="1093727"/>
          </a:xfrm>
          <a:prstGeom prst="rect">
            <a:avLst/>
          </a:prstGeom>
          <a:solidFill>
            <a:srgbClr val="A22E2E"/>
          </a:solidFill>
          <a:ln>
            <a:noFill/>
          </a:ln>
        </p:spPr>
        <p:txBody>
          <a:bodyPr spcFirstLastPara="1" vert="horz" wrap="square" lIns="91425" tIns="45700" rIns="91425" bIns="45700" rtlCol="0" anchor="ctr" anchorCtr="0">
            <a:noAutofit/>
          </a:bodyPr>
          <a:lstStyle>
            <a:lvl1pPr lvl="0" algn="l" defTabSz="685800" rtl="0" eaLnBrk="1" latinLnBrk="0" hangingPunct="1">
              <a:lnSpc>
                <a:spcPct val="100000"/>
              </a:lnSpc>
              <a:spcBef>
                <a:spcPts val="0"/>
              </a:spcBef>
              <a:spcAft>
                <a:spcPts val="0"/>
              </a:spcAft>
              <a:buSzPts val="1400"/>
              <a:buNone/>
              <a:defRPr sz="3300" kern="1200">
                <a:solidFill>
                  <a:schemeClr val="tx1"/>
                </a:solidFill>
                <a:latin typeface="+mj-lt"/>
                <a:ea typeface="+mj-ea"/>
                <a:cs typeface="+mj-cs"/>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r>
              <a:rPr lang="en-US" sz="4400" dirty="0">
                <a:solidFill>
                  <a:srgbClr val="D1D5DB"/>
                </a:solidFill>
                <a:latin typeface="Arial"/>
                <a:ea typeface="Arial"/>
                <a:cs typeface="Arial"/>
                <a:sym typeface="Arial"/>
              </a:rPr>
              <a:t>  Type Casts</a:t>
            </a:r>
            <a:endParaRPr lang="en-US" sz="4400" dirty="0">
              <a:latin typeface="Arial"/>
              <a:ea typeface="Arial"/>
              <a:cs typeface="Arial"/>
              <a:sym typeface="Arial"/>
            </a:endParaRP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Shape 581"/>
        <p:cNvGrpSpPr/>
        <p:nvPr/>
      </p:nvGrpSpPr>
      <p:grpSpPr>
        <a:xfrm>
          <a:off x="0" y="0"/>
          <a:ext cx="0" cy="0"/>
          <a:chOff x="0" y="0"/>
          <a:chExt cx="0" cy="0"/>
        </a:xfrm>
      </p:grpSpPr>
      <p:sp>
        <p:nvSpPr>
          <p:cNvPr id="582" name="Google Shape;582;p62"/>
          <p:cNvSpPr txBox="1">
            <a:spLocks noGrp="1"/>
          </p:cNvSpPr>
          <p:nvPr>
            <p:ph type="title"/>
          </p:nvPr>
        </p:nvSpPr>
        <p:spPr>
          <a:xfrm>
            <a:off x="9" y="-84653"/>
            <a:ext cx="8440500" cy="1088700"/>
          </a:xfrm>
          <a:prstGeom prst="rect">
            <a:avLst/>
          </a:prstGeom>
          <a:noFill/>
          <a:ln>
            <a:noFill/>
          </a:ln>
        </p:spPr>
        <p:txBody>
          <a:bodyPr spcFirstLastPara="1" wrap="square" lIns="91425" tIns="45700" rIns="91425" bIns="45700" anchor="ctr" anchorCtr="0">
            <a:noAutofit/>
          </a:bodyPr>
          <a:lstStyle/>
          <a:p>
            <a:pPr marL="0" lvl="0" indent="0" algn="l" rtl="0">
              <a:lnSpc>
                <a:spcPct val="100000"/>
              </a:lnSpc>
              <a:spcBef>
                <a:spcPts val="0"/>
              </a:spcBef>
              <a:spcAft>
                <a:spcPts val="0"/>
              </a:spcAft>
              <a:buSzPts val="1400"/>
              <a:buNone/>
            </a:pPr>
            <a:r>
              <a:rPr lang="en-US" sz="4400">
                <a:solidFill>
                  <a:srgbClr val="D1D5DB"/>
                </a:solidFill>
                <a:latin typeface="Arial"/>
                <a:ea typeface="Arial"/>
                <a:cs typeface="Arial"/>
                <a:sym typeface="Arial"/>
              </a:rPr>
              <a:t>Type Casts</a:t>
            </a:r>
            <a:endParaRPr sz="4400">
              <a:latin typeface="Arial"/>
              <a:ea typeface="Arial"/>
              <a:cs typeface="Arial"/>
              <a:sym typeface="Arial"/>
            </a:endParaRPr>
          </a:p>
        </p:txBody>
      </p:sp>
      <p:grpSp>
        <p:nvGrpSpPr>
          <p:cNvPr id="583" name="Google Shape;583;p62"/>
          <p:cNvGrpSpPr/>
          <p:nvPr/>
        </p:nvGrpSpPr>
        <p:grpSpPr>
          <a:xfrm>
            <a:off x="534624" y="2911704"/>
            <a:ext cx="5820807" cy="830966"/>
            <a:chOff x="88603" y="5470652"/>
            <a:chExt cx="5402038" cy="830966"/>
          </a:xfrm>
        </p:grpSpPr>
        <p:sp>
          <p:nvSpPr>
            <p:cNvPr id="584" name="Google Shape;584;p62"/>
            <p:cNvSpPr/>
            <p:nvPr/>
          </p:nvSpPr>
          <p:spPr>
            <a:xfrm>
              <a:off x="428524" y="5508909"/>
              <a:ext cx="5062117" cy="690862"/>
            </a:xfrm>
            <a:prstGeom prst="rect">
              <a:avLst/>
            </a:prstGeom>
            <a:noFill/>
            <a:ln w="9525" cap="flat" cmpd="sng">
              <a:solidFill>
                <a:srgbClr val="4A7DBA"/>
              </a:solidFill>
              <a:prstDash val="solid"/>
              <a:round/>
              <a:headEnd type="none" w="sm" len="sm"/>
              <a:tailEnd type="none" w="sm" len="sm"/>
            </a:ln>
            <a:effectLst>
              <a:outerShdw blurRad="40000" dist="23000" dir="5400000" rotWithShape="0">
                <a:srgbClr val="000000">
                  <a:alpha val="34509"/>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ial"/>
                <a:ea typeface="Arial"/>
                <a:cs typeface="Arial"/>
                <a:sym typeface="Arial"/>
              </a:endParaRPr>
            </a:p>
          </p:txBody>
        </p:sp>
        <p:sp>
          <p:nvSpPr>
            <p:cNvPr id="585" name="Google Shape;585;p62"/>
            <p:cNvSpPr txBox="1"/>
            <p:nvPr/>
          </p:nvSpPr>
          <p:spPr>
            <a:xfrm>
              <a:off x="486641" y="5470652"/>
              <a:ext cx="5004000" cy="830966"/>
            </a:xfrm>
            <a:prstGeom prst="rect">
              <a:avLst/>
            </a:prstGeom>
            <a:noFill/>
            <a:ln>
              <a:noFill/>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Clr>
                  <a:srgbClr val="000000"/>
                </a:buClr>
                <a:buSzPts val="1400"/>
                <a:buFont typeface="Arial"/>
                <a:buNone/>
              </a:pPr>
              <a:r>
                <a:rPr lang="en-US" sz="1400" b="0" i="0" u="sng" strike="noStrike" cap="none" dirty="0">
                  <a:solidFill>
                    <a:srgbClr val="000000"/>
                  </a:solidFill>
                  <a:latin typeface="Arial"/>
                  <a:ea typeface="Arial"/>
                  <a:cs typeface="Arial"/>
                  <a:sym typeface="Arial"/>
                </a:rPr>
                <a:t>Solidity Compiler</a:t>
              </a:r>
              <a:endParaRPr sz="1400" b="0" i="0" u="sng" strike="noStrike" cap="none" dirty="0">
                <a:solidFill>
                  <a:srgbClr val="000000"/>
                </a:solidFill>
                <a:latin typeface="Arial"/>
                <a:ea typeface="Arial"/>
                <a:cs typeface="Arial"/>
                <a:sym typeface="Arial"/>
              </a:endParaRPr>
            </a:p>
            <a:p>
              <a:pPr marL="457200" marR="0" lvl="0" indent="-279400" algn="l" rtl="0">
                <a:lnSpc>
                  <a:spcPct val="100000"/>
                </a:lnSpc>
                <a:spcBef>
                  <a:spcPts val="0"/>
                </a:spcBef>
                <a:spcAft>
                  <a:spcPts val="0"/>
                </a:spcAft>
                <a:buClr>
                  <a:schemeClr val="dk1"/>
                </a:buClr>
                <a:buSzPts val="800"/>
                <a:buFont typeface="Times New Roman"/>
                <a:buChar char="◄"/>
              </a:pPr>
              <a:r>
                <a:rPr lang="en-US" sz="1400" b="0" i="0" u="none" strike="noStrike" cap="none" dirty="0">
                  <a:solidFill>
                    <a:schemeClr val="dk1"/>
                  </a:solidFill>
                  <a:latin typeface="Arial"/>
                  <a:ea typeface="Arial"/>
                  <a:cs typeface="Arial"/>
                  <a:sym typeface="Arial"/>
                </a:rPr>
                <a:t>Direct calls are compiled in the same EVM bytecode as call</a:t>
              </a:r>
              <a:endParaRPr dirty="0"/>
            </a:p>
            <a:p>
              <a:pPr marL="457200" marR="0" lvl="0" indent="-279400" algn="l" rtl="0">
                <a:lnSpc>
                  <a:spcPct val="100000"/>
                </a:lnSpc>
                <a:spcBef>
                  <a:spcPts val="0"/>
                </a:spcBef>
                <a:spcAft>
                  <a:spcPts val="0"/>
                </a:spcAft>
                <a:buClr>
                  <a:schemeClr val="dk1"/>
                </a:buClr>
                <a:buSzPts val="800"/>
                <a:buFont typeface="Times New Roman"/>
                <a:buChar char="◄"/>
              </a:pPr>
              <a:r>
                <a:rPr lang="en-US" sz="1400" b="0" i="0" u="none" strike="noStrike" cap="none" dirty="0">
                  <a:solidFill>
                    <a:schemeClr val="dk1"/>
                  </a:solidFill>
                  <a:latin typeface="Arial"/>
                  <a:ea typeface="Arial"/>
                  <a:cs typeface="Arial"/>
                  <a:sym typeface="Arial"/>
                </a:rPr>
                <a:t>Differs only in the exception management.</a:t>
              </a:r>
              <a:endParaRPr sz="1400" b="0" i="0" u="none" strike="noStrike" cap="none" dirty="0">
                <a:solidFill>
                  <a:schemeClr val="dk1"/>
                </a:solidFill>
                <a:latin typeface="Arial"/>
                <a:ea typeface="Arial"/>
                <a:cs typeface="Arial"/>
                <a:sym typeface="Arial"/>
              </a:endParaRPr>
            </a:p>
          </p:txBody>
        </p:sp>
        <p:pic>
          <p:nvPicPr>
            <p:cNvPr id="586" name="Google Shape;586;p62"/>
            <p:cNvPicPr preferRelativeResize="0"/>
            <p:nvPr/>
          </p:nvPicPr>
          <p:blipFill rotWithShape="1">
            <a:blip r:embed="rId3">
              <a:alphaModFix/>
            </a:blip>
            <a:srcRect/>
            <a:stretch/>
          </p:blipFill>
          <p:spPr>
            <a:xfrm>
              <a:off x="88603" y="5599039"/>
              <a:ext cx="333126" cy="358751"/>
            </a:xfrm>
            <a:prstGeom prst="rect">
              <a:avLst/>
            </a:prstGeom>
            <a:noFill/>
            <a:ln>
              <a:noFill/>
            </a:ln>
          </p:spPr>
        </p:pic>
      </p:grpSp>
      <p:sp>
        <p:nvSpPr>
          <p:cNvPr id="587" name="Google Shape;587;p62"/>
          <p:cNvSpPr txBox="1"/>
          <p:nvPr/>
        </p:nvSpPr>
        <p:spPr>
          <a:xfrm>
            <a:off x="407000" y="4034147"/>
            <a:ext cx="8330000" cy="1999891"/>
          </a:xfrm>
          <a:prstGeom prst="rect">
            <a:avLst/>
          </a:prstGeom>
          <a:noFill/>
          <a:ln>
            <a:noFill/>
          </a:ln>
        </p:spPr>
        <p:txBody>
          <a:bodyPr spcFirstLastPara="1" wrap="square" lIns="0" tIns="37450" rIns="0" bIns="0" anchor="t" anchorCtr="0">
            <a:spAutoFit/>
          </a:bodyPr>
          <a:lstStyle/>
          <a:p>
            <a:pPr marL="507365" marR="0" lvl="0" indent="-457200" algn="l" rtl="0">
              <a:lnSpc>
                <a:spcPct val="100000"/>
              </a:lnSpc>
              <a:spcBef>
                <a:spcPts val="0"/>
              </a:spcBef>
              <a:spcAft>
                <a:spcPts val="0"/>
              </a:spcAft>
              <a:buClr>
                <a:srgbClr val="3333B2"/>
              </a:buClr>
              <a:buSzPts val="1600"/>
              <a:buFont typeface="Lucida Sans"/>
              <a:buChar char="▶"/>
            </a:pPr>
            <a:r>
              <a:rPr lang="en-US" sz="2400" b="0" i="0" u="none" strike="noStrike" cap="none" dirty="0">
                <a:solidFill>
                  <a:schemeClr val="dk1"/>
                </a:solidFill>
                <a:latin typeface="Arial"/>
                <a:ea typeface="Arial"/>
                <a:cs typeface="Arial"/>
                <a:sym typeface="Arial"/>
              </a:rPr>
              <a:t>In mismatch, several things may happen in run-time</a:t>
            </a:r>
            <a:br>
              <a:rPr lang="en-US" sz="2800" b="0" i="0" u="none" strike="noStrike" cap="none" dirty="0">
                <a:solidFill>
                  <a:schemeClr val="dk1"/>
                </a:solidFill>
                <a:latin typeface="Arial"/>
                <a:ea typeface="Arial"/>
                <a:cs typeface="Arial"/>
                <a:sym typeface="Arial"/>
              </a:rPr>
            </a:br>
            <a:endParaRPr sz="500" b="0" i="0" u="none" strike="noStrike" cap="none" dirty="0">
              <a:solidFill>
                <a:schemeClr val="dk1"/>
              </a:solidFill>
              <a:latin typeface="Arial"/>
              <a:ea typeface="Arial"/>
              <a:cs typeface="Arial"/>
              <a:sym typeface="Arial"/>
            </a:endParaRPr>
          </a:p>
          <a:p>
            <a:pPr marL="914400" marR="0" lvl="1" indent="-286656" algn="l" rtl="0">
              <a:lnSpc>
                <a:spcPct val="100000"/>
              </a:lnSpc>
              <a:spcBef>
                <a:spcPts val="0"/>
              </a:spcBef>
              <a:spcAft>
                <a:spcPts val="0"/>
              </a:spcAft>
              <a:buClr>
                <a:srgbClr val="3333B2"/>
              </a:buClr>
              <a:buSzPts val="914"/>
              <a:buFont typeface="Lucida Sans"/>
              <a:buChar char="▶"/>
            </a:pPr>
            <a:r>
              <a:rPr lang="en-US" sz="1600" b="0" i="0" u="none" strike="noStrike" cap="none" dirty="0">
                <a:solidFill>
                  <a:schemeClr val="dk1"/>
                </a:solidFill>
                <a:latin typeface="Arial"/>
                <a:ea typeface="Arial"/>
                <a:cs typeface="Arial"/>
                <a:sym typeface="Arial"/>
              </a:rPr>
              <a:t>If ‘c’ is not a contract address, the call returns without execution of code.</a:t>
            </a:r>
            <a:endParaRPr dirty="0"/>
          </a:p>
          <a:p>
            <a:pPr marL="914400" marR="0" lvl="1" indent="-286656" algn="l" rtl="0">
              <a:lnSpc>
                <a:spcPct val="100000"/>
              </a:lnSpc>
              <a:spcBef>
                <a:spcPts val="0"/>
              </a:spcBef>
              <a:spcAft>
                <a:spcPts val="0"/>
              </a:spcAft>
              <a:buClr>
                <a:srgbClr val="3333B2"/>
              </a:buClr>
              <a:buSzPts val="914"/>
              <a:buFont typeface="Lucida Sans"/>
              <a:buChar char="▶"/>
            </a:pPr>
            <a:r>
              <a:rPr lang="en-US" sz="1600" b="0" i="0" u="none" strike="noStrike" cap="none" dirty="0">
                <a:solidFill>
                  <a:schemeClr val="dk1"/>
                </a:solidFill>
                <a:latin typeface="Arial"/>
                <a:ea typeface="Arial"/>
                <a:cs typeface="Arial"/>
                <a:sym typeface="Arial"/>
              </a:rPr>
              <a:t>If ‘c’ is the address of another contract having same function, it will be executed.</a:t>
            </a:r>
            <a:endParaRPr dirty="0"/>
          </a:p>
          <a:p>
            <a:pPr marL="914400" marR="0" lvl="1" indent="-286656" algn="l" rtl="0">
              <a:lnSpc>
                <a:spcPct val="100000"/>
              </a:lnSpc>
              <a:spcBef>
                <a:spcPts val="0"/>
              </a:spcBef>
              <a:spcAft>
                <a:spcPts val="0"/>
              </a:spcAft>
              <a:buClr>
                <a:srgbClr val="3333B2"/>
              </a:buClr>
              <a:buSzPts val="914"/>
              <a:buFont typeface="Lucida Sans"/>
              <a:buChar char="▶"/>
            </a:pPr>
            <a:r>
              <a:rPr lang="en-US" sz="1600" b="0" i="0" u="none" strike="noStrike" cap="none" dirty="0">
                <a:solidFill>
                  <a:schemeClr val="dk1"/>
                </a:solidFill>
                <a:latin typeface="Arial"/>
                <a:ea typeface="Arial"/>
                <a:cs typeface="Arial"/>
                <a:sym typeface="Arial"/>
              </a:rPr>
              <a:t>If ‘c’ is a contract with no matching function, then ‘</a:t>
            </a:r>
            <a:r>
              <a:rPr lang="en-US" sz="1600" b="0" i="0" u="none" strike="noStrike" cap="none" dirty="0" err="1">
                <a:solidFill>
                  <a:schemeClr val="dk1"/>
                </a:solidFill>
                <a:latin typeface="Arial"/>
                <a:ea typeface="Arial"/>
                <a:cs typeface="Arial"/>
                <a:sym typeface="Arial"/>
              </a:rPr>
              <a:t>c’’s</a:t>
            </a:r>
            <a:r>
              <a:rPr lang="en-US" sz="1600" b="0" i="0" u="none" strike="noStrike" cap="none" dirty="0">
                <a:solidFill>
                  <a:schemeClr val="dk1"/>
                </a:solidFill>
                <a:latin typeface="Arial"/>
                <a:ea typeface="Arial"/>
                <a:cs typeface="Arial"/>
                <a:sym typeface="Arial"/>
              </a:rPr>
              <a:t> fallback is executed.													</a:t>
            </a:r>
            <a:endParaRPr sz="1600" b="0" i="0" u="none" strike="noStrike" cap="none" dirty="0">
              <a:solidFill>
                <a:schemeClr val="dk1"/>
              </a:solidFill>
              <a:latin typeface="Arial"/>
              <a:ea typeface="Arial"/>
              <a:cs typeface="Arial"/>
              <a:sym typeface="Arial"/>
            </a:endParaRPr>
          </a:p>
          <a:p>
            <a:pPr marL="793115" marR="0" lvl="1" indent="-227693" algn="l" rtl="0">
              <a:lnSpc>
                <a:spcPct val="100000"/>
              </a:lnSpc>
              <a:spcBef>
                <a:spcPts val="295"/>
              </a:spcBef>
              <a:spcAft>
                <a:spcPts val="0"/>
              </a:spcAft>
              <a:buClr>
                <a:srgbClr val="3333B2"/>
              </a:buClr>
              <a:buSzPts val="914"/>
              <a:buFont typeface="Lucida Sans"/>
              <a:buNone/>
            </a:pPr>
            <a:endParaRPr sz="1600" b="0" i="0" u="none" strike="noStrike" cap="none" dirty="0">
              <a:solidFill>
                <a:schemeClr val="dk1"/>
              </a:solidFill>
              <a:latin typeface="Arial"/>
              <a:ea typeface="Arial"/>
              <a:cs typeface="Arial"/>
              <a:sym typeface="Arial"/>
            </a:endParaRPr>
          </a:p>
        </p:txBody>
      </p:sp>
      <p:sp>
        <p:nvSpPr>
          <p:cNvPr id="588" name="Google Shape;588;p62"/>
          <p:cNvSpPr txBox="1"/>
          <p:nvPr/>
        </p:nvSpPr>
        <p:spPr>
          <a:xfrm>
            <a:off x="121002" y="1780170"/>
            <a:ext cx="7622447" cy="623248"/>
          </a:xfrm>
          <a:prstGeom prst="rect">
            <a:avLst/>
          </a:prstGeom>
          <a:noFill/>
          <a:ln>
            <a:noFill/>
          </a:ln>
        </p:spPr>
        <p:txBody>
          <a:bodyPr spcFirstLastPara="1" wrap="square" lIns="91425" tIns="45700" rIns="91425" bIns="45700" anchor="t" anchorCtr="0">
            <a:spAutoFit/>
          </a:bodyPr>
          <a:lstStyle/>
          <a:p>
            <a:pPr marL="793115" marR="0" lvl="1" indent="-284843" algn="l" rtl="0">
              <a:lnSpc>
                <a:spcPct val="100000"/>
              </a:lnSpc>
              <a:spcBef>
                <a:spcPts val="0"/>
              </a:spcBef>
              <a:spcAft>
                <a:spcPts val="0"/>
              </a:spcAft>
              <a:buClr>
                <a:schemeClr val="dk2"/>
              </a:buClr>
              <a:buSzPts val="900"/>
              <a:buFont typeface="Arial"/>
              <a:buChar char="▶"/>
            </a:pPr>
            <a:r>
              <a:rPr lang="en-US" sz="1600" b="0" i="0" u="none" strike="noStrike" cap="none">
                <a:solidFill>
                  <a:schemeClr val="dk1"/>
                </a:solidFill>
                <a:latin typeface="Arial"/>
                <a:ea typeface="Arial"/>
                <a:cs typeface="Arial"/>
                <a:sym typeface="Arial"/>
              </a:rPr>
              <a:t>Type-check may deceive programmers</a:t>
            </a:r>
            <a:endParaRPr/>
          </a:p>
          <a:p>
            <a:pPr marL="793115" marR="0" lvl="1" indent="-284843" algn="l" rtl="0">
              <a:lnSpc>
                <a:spcPct val="100000"/>
              </a:lnSpc>
              <a:spcBef>
                <a:spcPts val="295"/>
              </a:spcBef>
              <a:spcAft>
                <a:spcPts val="0"/>
              </a:spcAft>
              <a:buClr>
                <a:schemeClr val="dk2"/>
              </a:buClr>
              <a:buSzPts val="900"/>
              <a:buFont typeface="Arial"/>
              <a:buChar char="▶"/>
            </a:pPr>
            <a:r>
              <a:rPr lang="en-US" sz="1600" b="0" i="0" u="none" strike="noStrike" cap="none">
                <a:solidFill>
                  <a:schemeClr val="dk1"/>
                </a:solidFill>
                <a:latin typeface="Arial"/>
                <a:ea typeface="Arial"/>
                <a:cs typeface="Arial"/>
                <a:sym typeface="Arial"/>
              </a:rPr>
              <a:t>Making them believe that any error in checks and is detected</a:t>
            </a:r>
            <a:endParaRPr/>
          </a:p>
        </p:txBody>
      </p:sp>
      <p:sp>
        <p:nvSpPr>
          <p:cNvPr id="589" name="Google Shape;589;p62"/>
          <p:cNvSpPr txBox="1"/>
          <p:nvPr/>
        </p:nvSpPr>
        <p:spPr>
          <a:xfrm>
            <a:off x="407000" y="5508228"/>
            <a:ext cx="8330000" cy="338554"/>
          </a:xfrm>
          <a:prstGeom prst="rect">
            <a:avLst/>
          </a:prstGeom>
          <a:noFill/>
          <a:ln>
            <a:noFill/>
          </a:ln>
        </p:spPr>
        <p:txBody>
          <a:bodyPr spcFirstLastPara="1" wrap="square" lIns="91425" tIns="45700" rIns="91425" bIns="45700" anchor="t" anchorCtr="0">
            <a:spAutoFit/>
          </a:bodyPr>
          <a:lstStyle/>
          <a:p>
            <a:pPr marL="914400" marR="0" lvl="1" indent="-286656" algn="l" rtl="0">
              <a:lnSpc>
                <a:spcPct val="100000"/>
              </a:lnSpc>
              <a:spcBef>
                <a:spcPts val="0"/>
              </a:spcBef>
              <a:spcAft>
                <a:spcPts val="0"/>
              </a:spcAft>
              <a:buClr>
                <a:srgbClr val="3333B2"/>
              </a:buClr>
              <a:buSzPts val="914"/>
              <a:buFont typeface="Lucida Sans"/>
              <a:buChar char="▶"/>
            </a:pPr>
            <a:r>
              <a:rPr lang="en-US" sz="1600" b="0" i="0" u="none" strike="noStrike" cap="none">
                <a:solidFill>
                  <a:schemeClr val="dk1"/>
                </a:solidFill>
                <a:latin typeface="Arial"/>
                <a:ea typeface="Arial"/>
                <a:cs typeface="Arial"/>
                <a:sym typeface="Arial"/>
              </a:rPr>
              <a:t>In </a:t>
            </a:r>
            <a:r>
              <a:rPr lang="en-US" sz="1600" b="1" i="0" u="none" strike="noStrike" cap="none">
                <a:solidFill>
                  <a:schemeClr val="dk1"/>
                </a:solidFill>
                <a:latin typeface="Arial"/>
                <a:ea typeface="Arial"/>
                <a:cs typeface="Arial"/>
                <a:sym typeface="Arial"/>
              </a:rPr>
              <a:t>all</a:t>
            </a:r>
            <a:r>
              <a:rPr lang="en-US" sz="1600" b="0" i="0" u="none" strike="noStrike" cap="none">
                <a:solidFill>
                  <a:schemeClr val="dk1"/>
                </a:solidFill>
                <a:latin typeface="Arial"/>
                <a:ea typeface="Arial"/>
                <a:cs typeface="Arial"/>
                <a:sym typeface="Arial"/>
              </a:rPr>
              <a:t> cases, no exception is thrown, and the caller is unaware of the error.</a:t>
            </a:r>
            <a:endParaRPr sz="1600" b="0" i="0" u="none" strike="noStrike" cap="none">
              <a:solidFill>
                <a:schemeClr val="dk1"/>
              </a:solidFill>
              <a:latin typeface="Arial"/>
              <a:ea typeface="Arial"/>
              <a:cs typeface="Arial"/>
              <a:sym typeface="Arial"/>
            </a:endParaRPr>
          </a:p>
        </p:txBody>
      </p:sp>
      <p:sp>
        <p:nvSpPr>
          <p:cNvPr id="2" name="Google Shape;134;p24">
            <a:extLst>
              <a:ext uri="{FF2B5EF4-FFF2-40B4-BE49-F238E27FC236}">
                <a16:creationId xmlns:a16="http://schemas.microsoft.com/office/drawing/2014/main" id="{10421033-EB34-2A49-00D5-0233DAD3CD79}"/>
              </a:ext>
            </a:extLst>
          </p:cNvPr>
          <p:cNvSpPr txBox="1">
            <a:spLocks/>
          </p:cNvSpPr>
          <p:nvPr/>
        </p:nvSpPr>
        <p:spPr>
          <a:xfrm>
            <a:off x="0" y="0"/>
            <a:ext cx="9144000" cy="1093727"/>
          </a:xfrm>
          <a:prstGeom prst="rect">
            <a:avLst/>
          </a:prstGeom>
          <a:solidFill>
            <a:srgbClr val="A22E2E"/>
          </a:solidFill>
          <a:ln>
            <a:noFill/>
          </a:ln>
        </p:spPr>
        <p:txBody>
          <a:bodyPr spcFirstLastPara="1" vert="horz" wrap="square" lIns="91425" tIns="45700" rIns="91425" bIns="45700" rtlCol="0" anchor="ctr" anchorCtr="0">
            <a:noAutofit/>
          </a:bodyPr>
          <a:lstStyle>
            <a:lvl1pPr lvl="0" algn="l" defTabSz="685800" rtl="0" eaLnBrk="1" latinLnBrk="0" hangingPunct="1">
              <a:lnSpc>
                <a:spcPct val="100000"/>
              </a:lnSpc>
              <a:spcBef>
                <a:spcPts val="0"/>
              </a:spcBef>
              <a:spcAft>
                <a:spcPts val="0"/>
              </a:spcAft>
              <a:buSzPts val="1400"/>
              <a:buNone/>
              <a:defRPr sz="3300" kern="1200">
                <a:solidFill>
                  <a:schemeClr val="tx1"/>
                </a:solidFill>
                <a:latin typeface="+mj-lt"/>
                <a:ea typeface="+mj-ea"/>
                <a:cs typeface="+mj-cs"/>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r>
              <a:rPr lang="en-US" sz="4400" dirty="0">
                <a:solidFill>
                  <a:srgbClr val="D1D5DB"/>
                </a:solidFill>
                <a:latin typeface="Arial"/>
                <a:ea typeface="Arial"/>
                <a:cs typeface="Arial"/>
                <a:sym typeface="Arial"/>
              </a:rPr>
              <a:t>  Type Casts</a:t>
            </a:r>
            <a:endParaRPr lang="en-US" sz="4400" dirty="0">
              <a:latin typeface="Arial"/>
              <a:ea typeface="Arial"/>
              <a:cs typeface="Arial"/>
              <a:sym typeface="Arial"/>
            </a:endParaRP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Shape 616"/>
        <p:cNvGrpSpPr/>
        <p:nvPr/>
      </p:nvGrpSpPr>
      <p:grpSpPr>
        <a:xfrm>
          <a:off x="0" y="0"/>
          <a:ext cx="0" cy="0"/>
          <a:chOff x="0" y="0"/>
          <a:chExt cx="0" cy="0"/>
        </a:xfrm>
      </p:grpSpPr>
      <p:sp>
        <p:nvSpPr>
          <p:cNvPr id="617" name="Google Shape;617;p66"/>
          <p:cNvSpPr txBox="1">
            <a:spLocks noGrp="1"/>
          </p:cNvSpPr>
          <p:nvPr>
            <p:ph type="title"/>
          </p:nvPr>
        </p:nvSpPr>
        <p:spPr>
          <a:xfrm>
            <a:off x="9" y="-84653"/>
            <a:ext cx="8440500" cy="1088700"/>
          </a:xfrm>
          <a:prstGeom prst="rect">
            <a:avLst/>
          </a:prstGeom>
          <a:noFill/>
          <a:ln>
            <a:noFill/>
          </a:ln>
        </p:spPr>
        <p:txBody>
          <a:bodyPr spcFirstLastPara="1" wrap="square" lIns="91425" tIns="45700" rIns="91425" bIns="45700" anchor="ctr" anchorCtr="0">
            <a:noAutofit/>
          </a:bodyPr>
          <a:lstStyle/>
          <a:p>
            <a:pPr marL="0" lvl="0" indent="0" algn="l" rtl="0">
              <a:lnSpc>
                <a:spcPct val="100000"/>
              </a:lnSpc>
              <a:spcBef>
                <a:spcPts val="0"/>
              </a:spcBef>
              <a:spcAft>
                <a:spcPts val="0"/>
              </a:spcAft>
              <a:buSzPts val="1400"/>
              <a:buNone/>
            </a:pPr>
            <a:r>
              <a:rPr lang="en-US" sz="4400" b="0" i="0" dirty="0">
                <a:solidFill>
                  <a:srgbClr val="D1D5DB"/>
                </a:solidFill>
                <a:latin typeface="Arial"/>
                <a:ea typeface="Arial"/>
                <a:cs typeface="Arial"/>
                <a:sym typeface="Arial"/>
              </a:rPr>
              <a:t>Keeping Secrets</a:t>
            </a:r>
            <a:endParaRPr sz="4400" dirty="0">
              <a:latin typeface="Arial"/>
              <a:ea typeface="Arial"/>
              <a:cs typeface="Arial"/>
              <a:sym typeface="Arial"/>
            </a:endParaRPr>
          </a:p>
        </p:txBody>
      </p:sp>
      <p:sp>
        <p:nvSpPr>
          <p:cNvPr id="618" name="Google Shape;618;p66"/>
          <p:cNvSpPr txBox="1"/>
          <p:nvPr/>
        </p:nvSpPr>
        <p:spPr>
          <a:xfrm>
            <a:off x="351700" y="1401475"/>
            <a:ext cx="8595000" cy="2207640"/>
          </a:xfrm>
          <a:prstGeom prst="rect">
            <a:avLst/>
          </a:prstGeom>
          <a:noFill/>
          <a:ln>
            <a:noFill/>
          </a:ln>
        </p:spPr>
        <p:txBody>
          <a:bodyPr spcFirstLastPara="1" wrap="square" lIns="0" tIns="37450" rIns="0" bIns="0" anchor="t" anchorCtr="0">
            <a:spAutoFit/>
          </a:bodyPr>
          <a:lstStyle/>
          <a:p>
            <a:pPr marL="507365" marR="0" lvl="0" indent="-457200" algn="l" rtl="0">
              <a:lnSpc>
                <a:spcPct val="100000"/>
              </a:lnSpc>
              <a:spcBef>
                <a:spcPts val="0"/>
              </a:spcBef>
              <a:spcAft>
                <a:spcPts val="0"/>
              </a:spcAft>
              <a:buClr>
                <a:srgbClr val="3333B2"/>
              </a:buClr>
              <a:buSzPts val="1600"/>
              <a:buFont typeface="Lucida Sans"/>
              <a:buChar char="▶"/>
            </a:pPr>
            <a:r>
              <a:rPr lang="en-US" sz="2800" b="0" i="0" u="none" strike="noStrike" cap="none" dirty="0">
                <a:solidFill>
                  <a:schemeClr val="dk1"/>
                </a:solidFill>
                <a:latin typeface="Arial"/>
                <a:ea typeface="Arial"/>
                <a:cs typeface="Arial"/>
                <a:sym typeface="Arial"/>
              </a:rPr>
              <a:t>Private fields do not guarantee secrecy</a:t>
            </a:r>
            <a:br>
              <a:rPr lang="en-US" sz="2800" b="0" i="0" u="none" strike="noStrike" cap="none" dirty="0">
                <a:solidFill>
                  <a:schemeClr val="dk1"/>
                </a:solidFill>
                <a:latin typeface="Arial"/>
                <a:ea typeface="Arial"/>
                <a:cs typeface="Arial"/>
                <a:sym typeface="Arial"/>
              </a:rPr>
            </a:br>
            <a:endParaRPr sz="700" b="0" i="0" u="none" strike="noStrike" cap="none" dirty="0">
              <a:solidFill>
                <a:schemeClr val="dk1"/>
              </a:solidFill>
              <a:latin typeface="Arial"/>
              <a:ea typeface="Arial"/>
              <a:cs typeface="Arial"/>
              <a:sym typeface="Arial"/>
            </a:endParaRPr>
          </a:p>
          <a:p>
            <a:pPr marL="914400" marR="0" lvl="1" indent="-286656" algn="l" rtl="0">
              <a:lnSpc>
                <a:spcPct val="100000"/>
              </a:lnSpc>
              <a:spcBef>
                <a:spcPts val="0"/>
              </a:spcBef>
              <a:spcAft>
                <a:spcPts val="0"/>
              </a:spcAft>
              <a:buClr>
                <a:srgbClr val="3333B2"/>
              </a:buClr>
              <a:buSzPts val="914"/>
              <a:buFont typeface="Lucida Sans"/>
              <a:buChar char="▶"/>
            </a:pPr>
            <a:r>
              <a:rPr lang="en-US" sz="1600" b="0" i="0" u="none" strike="noStrike" cap="none" dirty="0">
                <a:solidFill>
                  <a:schemeClr val="dk1"/>
                </a:solidFill>
                <a:latin typeface="Arial"/>
                <a:ea typeface="Arial"/>
                <a:cs typeface="Arial"/>
                <a:sym typeface="Arial"/>
              </a:rPr>
              <a:t>Fields in contracts can be public or private.</a:t>
            </a:r>
            <a:endParaRPr sz="1600" b="0" i="0" u="none" strike="noStrike" cap="none" dirty="0">
              <a:solidFill>
                <a:schemeClr val="dk1"/>
              </a:solidFill>
              <a:latin typeface="Arial"/>
              <a:ea typeface="Arial"/>
              <a:cs typeface="Arial"/>
              <a:sym typeface="Arial"/>
            </a:endParaRPr>
          </a:p>
          <a:p>
            <a:pPr marL="914400" marR="0" lvl="1" indent="-285750" algn="l" rtl="0">
              <a:lnSpc>
                <a:spcPct val="100000"/>
              </a:lnSpc>
              <a:spcBef>
                <a:spcPts val="295"/>
              </a:spcBef>
              <a:spcAft>
                <a:spcPts val="0"/>
              </a:spcAft>
              <a:buClr>
                <a:schemeClr val="dk2"/>
              </a:buClr>
              <a:buSzPts val="900"/>
              <a:buFont typeface="Arial"/>
              <a:buChar char="▶"/>
            </a:pPr>
            <a:r>
              <a:rPr lang="en-US" sz="1600" dirty="0">
                <a:solidFill>
                  <a:schemeClr val="dk1"/>
                </a:solidFill>
              </a:rPr>
              <a:t>D</a:t>
            </a:r>
            <a:r>
              <a:rPr lang="en-US" sz="1600" b="0" i="0" u="none" strike="noStrike" cap="none" dirty="0">
                <a:solidFill>
                  <a:schemeClr val="dk1"/>
                </a:solidFill>
                <a:latin typeface="Arial"/>
                <a:ea typeface="Arial"/>
                <a:cs typeface="Arial"/>
                <a:sym typeface="Arial"/>
              </a:rPr>
              <a:t>eclaring a field as private does not guarantee its secrecy</a:t>
            </a:r>
            <a:endParaRPr sz="1600" b="0" i="0" u="none" strike="noStrike" cap="none" dirty="0">
              <a:solidFill>
                <a:schemeClr val="dk1"/>
              </a:solidFill>
              <a:latin typeface="Arial"/>
              <a:ea typeface="Arial"/>
              <a:cs typeface="Arial"/>
              <a:sym typeface="Arial"/>
            </a:endParaRPr>
          </a:p>
          <a:p>
            <a:pPr marL="914400" marR="0" lvl="1" indent="-285750" algn="l" rtl="0">
              <a:lnSpc>
                <a:spcPct val="100000"/>
              </a:lnSpc>
              <a:spcBef>
                <a:spcPts val="295"/>
              </a:spcBef>
              <a:spcAft>
                <a:spcPts val="0"/>
              </a:spcAft>
              <a:buClr>
                <a:schemeClr val="dk2"/>
              </a:buClr>
              <a:buSzPts val="900"/>
              <a:buFont typeface="Arial"/>
              <a:buChar char="▶"/>
            </a:pPr>
            <a:r>
              <a:rPr lang="en-US" sz="1600" b="0" i="0" u="none" strike="noStrike" cap="none" dirty="0">
                <a:solidFill>
                  <a:schemeClr val="dk1"/>
                </a:solidFill>
                <a:latin typeface="Arial"/>
                <a:ea typeface="Arial"/>
                <a:cs typeface="Arial"/>
                <a:sym typeface="Arial"/>
              </a:rPr>
              <a:t>To set a value to a private field, a user must include the contract in a transaction</a:t>
            </a:r>
            <a:endParaRPr sz="1600" b="0" i="0" u="none" strike="noStrike" cap="none" dirty="0">
              <a:solidFill>
                <a:schemeClr val="dk1"/>
              </a:solidFill>
              <a:latin typeface="Arial"/>
              <a:ea typeface="Arial"/>
              <a:cs typeface="Arial"/>
              <a:sym typeface="Arial"/>
            </a:endParaRPr>
          </a:p>
          <a:p>
            <a:pPr marL="914400" marR="0" lvl="1" indent="-285750" algn="l" rtl="0">
              <a:lnSpc>
                <a:spcPct val="100000"/>
              </a:lnSpc>
              <a:spcBef>
                <a:spcPts val="295"/>
              </a:spcBef>
              <a:spcAft>
                <a:spcPts val="0"/>
              </a:spcAft>
              <a:buClr>
                <a:schemeClr val="dk2"/>
              </a:buClr>
              <a:buSzPts val="900"/>
              <a:buFont typeface="Arial"/>
              <a:buChar char="▶"/>
            </a:pPr>
            <a:r>
              <a:rPr lang="en-US" sz="1600" b="0" i="0" u="none" strike="noStrike" cap="none" dirty="0">
                <a:solidFill>
                  <a:schemeClr val="dk1"/>
                </a:solidFill>
                <a:latin typeface="Arial"/>
                <a:ea typeface="Arial"/>
                <a:cs typeface="Arial"/>
                <a:sym typeface="Arial"/>
              </a:rPr>
              <a:t>Since the blockchain is public, everyone can inspect the contents of the transaction, and infer the new value of the field		</a:t>
            </a:r>
            <a:endParaRPr sz="1600" b="0" i="0" u="none" strike="noStrike" cap="none" dirty="0">
              <a:solidFill>
                <a:schemeClr val="dk1"/>
              </a:solidFill>
              <a:latin typeface="Arial"/>
              <a:ea typeface="Arial"/>
              <a:cs typeface="Arial"/>
              <a:sym typeface="Arial"/>
            </a:endParaRPr>
          </a:p>
          <a:p>
            <a:pPr marL="793115" marR="0" lvl="1" indent="-227693" algn="l" rtl="0">
              <a:lnSpc>
                <a:spcPct val="100000"/>
              </a:lnSpc>
              <a:spcBef>
                <a:spcPts val="295"/>
              </a:spcBef>
              <a:spcAft>
                <a:spcPts val="0"/>
              </a:spcAft>
              <a:buClr>
                <a:srgbClr val="3333B2"/>
              </a:buClr>
              <a:buSzPts val="914"/>
              <a:buFont typeface="Lucida Sans"/>
              <a:buNone/>
            </a:pPr>
            <a:endParaRPr sz="1600" b="0" i="0" u="none" strike="noStrike" cap="none" dirty="0">
              <a:solidFill>
                <a:schemeClr val="dk1"/>
              </a:solidFill>
              <a:latin typeface="Arial"/>
              <a:ea typeface="Arial"/>
              <a:cs typeface="Arial"/>
              <a:sym typeface="Arial"/>
            </a:endParaRPr>
          </a:p>
        </p:txBody>
      </p:sp>
      <p:sp>
        <p:nvSpPr>
          <p:cNvPr id="4" name="Google Shape;618;p66">
            <a:extLst>
              <a:ext uri="{FF2B5EF4-FFF2-40B4-BE49-F238E27FC236}">
                <a16:creationId xmlns:a16="http://schemas.microsoft.com/office/drawing/2014/main" id="{59CFE33E-23C8-97FB-4BB3-DBD76FFEF51A}"/>
              </a:ext>
            </a:extLst>
          </p:cNvPr>
          <p:cNvSpPr txBox="1"/>
          <p:nvPr/>
        </p:nvSpPr>
        <p:spPr>
          <a:xfrm>
            <a:off x="274500" y="4006543"/>
            <a:ext cx="8595000" cy="1353561"/>
          </a:xfrm>
          <a:prstGeom prst="rect">
            <a:avLst/>
          </a:prstGeom>
          <a:noFill/>
          <a:ln>
            <a:noFill/>
          </a:ln>
        </p:spPr>
        <p:txBody>
          <a:bodyPr spcFirstLastPara="1" wrap="square" lIns="0" tIns="37450" rIns="0" bIns="0" anchor="t" anchorCtr="0">
            <a:spAutoFit/>
          </a:bodyPr>
          <a:lstStyle/>
          <a:p>
            <a:pPr marL="507365" marR="0" lvl="0" indent="-457200" algn="l" rtl="0">
              <a:lnSpc>
                <a:spcPct val="100000"/>
              </a:lnSpc>
              <a:spcBef>
                <a:spcPts val="0"/>
              </a:spcBef>
              <a:spcAft>
                <a:spcPts val="0"/>
              </a:spcAft>
              <a:buClr>
                <a:srgbClr val="3333B2"/>
              </a:buClr>
              <a:buSzPts val="1600"/>
              <a:buFont typeface="Lucida Sans"/>
              <a:buChar char="▶"/>
            </a:pPr>
            <a:r>
              <a:rPr lang="en-US" sz="2800" b="0" i="0" u="none" strike="noStrike" cap="none" dirty="0">
                <a:solidFill>
                  <a:schemeClr val="dk1"/>
                </a:solidFill>
                <a:latin typeface="Arial"/>
                <a:ea typeface="Arial"/>
                <a:cs typeface="Arial"/>
                <a:sym typeface="Arial"/>
              </a:rPr>
              <a:t>So, how can we keep a value private?</a:t>
            </a:r>
            <a:br>
              <a:rPr lang="en-US" sz="2800" b="0" i="0" u="none" strike="noStrike" cap="none" dirty="0">
                <a:solidFill>
                  <a:schemeClr val="dk1"/>
                </a:solidFill>
                <a:latin typeface="Arial"/>
                <a:ea typeface="Arial"/>
                <a:cs typeface="Arial"/>
                <a:sym typeface="Arial"/>
              </a:rPr>
            </a:br>
            <a:endParaRPr sz="700" b="0" i="0" u="none" strike="noStrike" cap="none" dirty="0">
              <a:solidFill>
                <a:schemeClr val="dk1"/>
              </a:solidFill>
              <a:latin typeface="Arial"/>
              <a:ea typeface="Arial"/>
              <a:cs typeface="Arial"/>
              <a:sym typeface="Arial"/>
            </a:endParaRPr>
          </a:p>
          <a:p>
            <a:pPr marL="914400" marR="0" lvl="1" indent="-286656" algn="l" rtl="0">
              <a:lnSpc>
                <a:spcPct val="100000"/>
              </a:lnSpc>
              <a:spcBef>
                <a:spcPts val="0"/>
              </a:spcBef>
              <a:spcAft>
                <a:spcPts val="0"/>
              </a:spcAft>
              <a:buClr>
                <a:srgbClr val="3333B2"/>
              </a:buClr>
              <a:buSzPts val="914"/>
              <a:buFont typeface="Lucida Sans"/>
              <a:buChar char="▶"/>
            </a:pPr>
            <a:r>
              <a:rPr lang="en-US" sz="1600" b="0" i="0" u="none" strike="noStrike" cap="none" dirty="0">
                <a:solidFill>
                  <a:schemeClr val="dk1"/>
                </a:solidFill>
                <a:latin typeface="Arial"/>
                <a:ea typeface="Arial"/>
                <a:cs typeface="Arial"/>
                <a:sym typeface="Arial"/>
              </a:rPr>
              <a:t>to make the field remains secret until a certain event occurs the contract needs to use cryptographic techniques.	</a:t>
            </a:r>
            <a:endParaRPr sz="1600" b="0" i="0" u="none" strike="noStrike" cap="none" dirty="0">
              <a:solidFill>
                <a:schemeClr val="dk1"/>
              </a:solidFill>
              <a:latin typeface="Arial"/>
              <a:ea typeface="Arial"/>
              <a:cs typeface="Arial"/>
              <a:sym typeface="Arial"/>
            </a:endParaRPr>
          </a:p>
          <a:p>
            <a:pPr marL="793115" marR="0" lvl="1" indent="-227693" algn="l" rtl="0">
              <a:lnSpc>
                <a:spcPct val="100000"/>
              </a:lnSpc>
              <a:spcBef>
                <a:spcPts val="295"/>
              </a:spcBef>
              <a:spcAft>
                <a:spcPts val="0"/>
              </a:spcAft>
              <a:buClr>
                <a:srgbClr val="3333B2"/>
              </a:buClr>
              <a:buSzPts val="914"/>
              <a:buFont typeface="Lucida Sans"/>
              <a:buNone/>
            </a:pPr>
            <a:endParaRPr sz="1600" b="0" i="0" u="none" strike="noStrike" cap="none" dirty="0">
              <a:solidFill>
                <a:schemeClr val="dk1"/>
              </a:solidFill>
              <a:latin typeface="Arial"/>
              <a:ea typeface="Arial"/>
              <a:cs typeface="Arial"/>
              <a:sym typeface="Arial"/>
            </a:endParaRPr>
          </a:p>
        </p:txBody>
      </p:sp>
      <p:sp>
        <p:nvSpPr>
          <p:cNvPr id="5" name="Google Shape;134;p24">
            <a:extLst>
              <a:ext uri="{FF2B5EF4-FFF2-40B4-BE49-F238E27FC236}">
                <a16:creationId xmlns:a16="http://schemas.microsoft.com/office/drawing/2014/main" id="{DBB4D4E8-6DD5-FC1A-36B7-FE627B843261}"/>
              </a:ext>
            </a:extLst>
          </p:cNvPr>
          <p:cNvSpPr txBox="1">
            <a:spLocks/>
          </p:cNvSpPr>
          <p:nvPr/>
        </p:nvSpPr>
        <p:spPr>
          <a:xfrm>
            <a:off x="0" y="0"/>
            <a:ext cx="9144000" cy="1093727"/>
          </a:xfrm>
          <a:prstGeom prst="rect">
            <a:avLst/>
          </a:prstGeom>
          <a:solidFill>
            <a:srgbClr val="A22E2E"/>
          </a:solidFill>
          <a:ln>
            <a:noFill/>
          </a:ln>
        </p:spPr>
        <p:txBody>
          <a:bodyPr spcFirstLastPara="1" vert="horz" wrap="square" lIns="91425" tIns="45700" rIns="91425" bIns="45700" rtlCol="0" anchor="ctr" anchorCtr="0">
            <a:noAutofit/>
          </a:bodyPr>
          <a:lstStyle>
            <a:lvl1pPr lvl="0" algn="l" defTabSz="685800" rtl="0" eaLnBrk="1" latinLnBrk="0" hangingPunct="1">
              <a:lnSpc>
                <a:spcPct val="100000"/>
              </a:lnSpc>
              <a:spcBef>
                <a:spcPts val="0"/>
              </a:spcBef>
              <a:spcAft>
                <a:spcPts val="0"/>
              </a:spcAft>
              <a:buSzPts val="1400"/>
              <a:buNone/>
              <a:defRPr sz="3300" kern="1200">
                <a:solidFill>
                  <a:schemeClr val="tx1"/>
                </a:solidFill>
                <a:latin typeface="+mj-lt"/>
                <a:ea typeface="+mj-ea"/>
                <a:cs typeface="+mj-cs"/>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r>
              <a:rPr lang="en-US" sz="4400" dirty="0">
                <a:solidFill>
                  <a:srgbClr val="D1D5DB"/>
                </a:solidFill>
                <a:latin typeface="Arial"/>
                <a:ea typeface="Arial"/>
                <a:cs typeface="Arial"/>
                <a:sym typeface="Arial"/>
              </a:rPr>
              <a:t>  Keeping Secrets</a:t>
            </a:r>
            <a:endParaRPr lang="en-US" sz="4400" dirty="0">
              <a:latin typeface="Arial"/>
              <a:ea typeface="Arial"/>
              <a:cs typeface="Arial"/>
              <a:sym typeface="Arial"/>
            </a:endParaRP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Shape 362"/>
        <p:cNvGrpSpPr/>
        <p:nvPr/>
      </p:nvGrpSpPr>
      <p:grpSpPr>
        <a:xfrm>
          <a:off x="0" y="0"/>
          <a:ext cx="0" cy="0"/>
          <a:chOff x="0" y="0"/>
          <a:chExt cx="0" cy="0"/>
        </a:xfrm>
      </p:grpSpPr>
      <p:sp>
        <p:nvSpPr>
          <p:cNvPr id="363" name="Google Shape;363;p48"/>
          <p:cNvSpPr txBox="1">
            <a:spLocks noGrp="1"/>
          </p:cNvSpPr>
          <p:nvPr>
            <p:ph type="title"/>
          </p:nvPr>
        </p:nvSpPr>
        <p:spPr>
          <a:xfrm>
            <a:off x="178384" y="55622"/>
            <a:ext cx="8440500" cy="1088700"/>
          </a:xfrm>
          <a:prstGeom prst="rect">
            <a:avLst/>
          </a:prstGeom>
          <a:noFill/>
          <a:ln>
            <a:noFill/>
          </a:ln>
        </p:spPr>
        <p:txBody>
          <a:bodyPr spcFirstLastPara="1" wrap="square" lIns="91425" tIns="45700" rIns="91425" bIns="45700" anchor="ctr" anchorCtr="0">
            <a:noAutofit/>
          </a:bodyPr>
          <a:lstStyle/>
          <a:p>
            <a:pPr marL="0" lvl="0" indent="0" algn="l" rtl="0">
              <a:lnSpc>
                <a:spcPct val="100000"/>
              </a:lnSpc>
              <a:spcBef>
                <a:spcPts val="0"/>
              </a:spcBef>
              <a:spcAft>
                <a:spcPts val="0"/>
              </a:spcAft>
              <a:buSzPts val="1400"/>
              <a:buNone/>
            </a:pPr>
            <a:r>
              <a:rPr lang="en-US" sz="4400" dirty="0">
                <a:solidFill>
                  <a:srgbClr val="D1D5DB"/>
                </a:solidFill>
                <a:latin typeface="Arial"/>
                <a:ea typeface="Arial"/>
                <a:cs typeface="Arial"/>
                <a:sym typeface="Arial"/>
              </a:rPr>
              <a:t>Multiplayer Games</a:t>
            </a:r>
            <a:endParaRPr sz="4400" dirty="0">
              <a:latin typeface="Arial"/>
              <a:ea typeface="Arial"/>
              <a:cs typeface="Arial"/>
              <a:sym typeface="Arial"/>
            </a:endParaRPr>
          </a:p>
        </p:txBody>
      </p:sp>
      <p:sp>
        <p:nvSpPr>
          <p:cNvPr id="364" name="Google Shape;364;p48"/>
          <p:cNvSpPr txBox="1"/>
          <p:nvPr/>
        </p:nvSpPr>
        <p:spPr>
          <a:xfrm>
            <a:off x="351750" y="1461934"/>
            <a:ext cx="8440500" cy="1038090"/>
          </a:xfrm>
          <a:prstGeom prst="rect">
            <a:avLst/>
          </a:prstGeom>
          <a:noFill/>
          <a:ln>
            <a:noFill/>
          </a:ln>
        </p:spPr>
        <p:txBody>
          <a:bodyPr spcFirstLastPara="1" wrap="square" lIns="0" tIns="37450" rIns="0" bIns="0" anchor="t" anchorCtr="0">
            <a:spAutoFit/>
          </a:bodyPr>
          <a:lstStyle/>
          <a:p>
            <a:pPr marL="507365" marR="0" lvl="0" indent="-457200" algn="l" rtl="0">
              <a:lnSpc>
                <a:spcPct val="100000"/>
              </a:lnSpc>
              <a:spcBef>
                <a:spcPts val="0"/>
              </a:spcBef>
              <a:spcAft>
                <a:spcPts val="0"/>
              </a:spcAft>
              <a:buClr>
                <a:srgbClr val="3333B2"/>
              </a:buClr>
              <a:buSzPts val="1600"/>
              <a:buFont typeface="Lucida Sans"/>
              <a:buChar char="▶"/>
            </a:pPr>
            <a:r>
              <a:rPr lang="en-US" sz="2800" b="0" i="0" u="none" strike="noStrike" cap="none" dirty="0">
                <a:solidFill>
                  <a:schemeClr val="dk1"/>
                </a:solidFill>
                <a:latin typeface="Arial"/>
                <a:ea typeface="Arial"/>
                <a:cs typeface="Arial"/>
                <a:sym typeface="Arial"/>
              </a:rPr>
              <a:t>TMG</a:t>
            </a:r>
            <a:endParaRPr sz="1400" b="0" i="0" u="none" strike="noStrike" cap="none" dirty="0">
              <a:solidFill>
                <a:srgbClr val="000000"/>
              </a:solidFill>
              <a:latin typeface="Arial"/>
              <a:ea typeface="Arial"/>
              <a:cs typeface="Arial"/>
              <a:sym typeface="Arial"/>
            </a:endParaRPr>
          </a:p>
          <a:p>
            <a:pPr marL="793115" marR="0" lvl="1" indent="-285749" algn="l" rtl="0">
              <a:lnSpc>
                <a:spcPct val="100000"/>
              </a:lnSpc>
              <a:spcBef>
                <a:spcPts val="295"/>
              </a:spcBef>
              <a:spcAft>
                <a:spcPts val="0"/>
              </a:spcAft>
              <a:buClr>
                <a:srgbClr val="3333B2"/>
              </a:buClr>
              <a:buSzPts val="914"/>
              <a:buFont typeface="Lucida Sans"/>
              <a:buChar char="▶"/>
            </a:pPr>
            <a:r>
              <a:rPr lang="en-US" sz="1600" b="0" i="0" u="none" strike="noStrike" cap="none" dirty="0">
                <a:solidFill>
                  <a:schemeClr val="dk1"/>
                </a:solidFill>
                <a:latin typeface="Arial"/>
                <a:ea typeface="Arial"/>
                <a:cs typeface="Arial"/>
                <a:sym typeface="Arial"/>
              </a:rPr>
              <a:t>Multiplayer games are a common thing </a:t>
            </a:r>
            <a:r>
              <a:rPr lang="en-US" sz="1600" dirty="0">
                <a:solidFill>
                  <a:schemeClr val="dk1"/>
                </a:solidFill>
              </a:rPr>
              <a:t>using Smart Contracts.</a:t>
            </a:r>
          </a:p>
          <a:p>
            <a:pPr marL="793115" marR="0" lvl="1" indent="-285749" algn="l" rtl="0">
              <a:lnSpc>
                <a:spcPct val="100000"/>
              </a:lnSpc>
              <a:spcBef>
                <a:spcPts val="295"/>
              </a:spcBef>
              <a:spcAft>
                <a:spcPts val="0"/>
              </a:spcAft>
              <a:buClr>
                <a:srgbClr val="3333B2"/>
              </a:buClr>
              <a:buSzPts val="914"/>
              <a:buFont typeface="Lucida Sans"/>
              <a:buChar char="▶"/>
            </a:pPr>
            <a:r>
              <a:rPr lang="en-US" sz="1600" dirty="0">
                <a:solidFill>
                  <a:schemeClr val="dk1"/>
                </a:solidFill>
              </a:rPr>
              <a:t>Consider a contract that implements a simple “odds and evens” game.</a:t>
            </a:r>
            <a:endParaRPr sz="1600" dirty="0">
              <a:solidFill>
                <a:schemeClr val="dk1"/>
              </a:solidFill>
            </a:endParaRPr>
          </a:p>
        </p:txBody>
      </p:sp>
      <p:sp>
        <p:nvSpPr>
          <p:cNvPr id="365" name="Google Shape;365;p48"/>
          <p:cNvSpPr txBox="1"/>
          <p:nvPr/>
        </p:nvSpPr>
        <p:spPr>
          <a:xfrm>
            <a:off x="351750" y="5161714"/>
            <a:ext cx="8440500" cy="468703"/>
          </a:xfrm>
          <a:prstGeom prst="rect">
            <a:avLst/>
          </a:prstGeom>
          <a:noFill/>
          <a:ln>
            <a:noFill/>
          </a:ln>
        </p:spPr>
        <p:txBody>
          <a:bodyPr spcFirstLastPara="1" wrap="square" lIns="0" tIns="37450" rIns="0" bIns="0" anchor="t" anchorCtr="0">
            <a:spAutoFit/>
          </a:bodyPr>
          <a:lstStyle/>
          <a:p>
            <a:pPr marL="507365" marR="0" lvl="0" indent="-457200" algn="l" rtl="0">
              <a:lnSpc>
                <a:spcPct val="100000"/>
              </a:lnSpc>
              <a:spcBef>
                <a:spcPts val="0"/>
              </a:spcBef>
              <a:spcAft>
                <a:spcPts val="0"/>
              </a:spcAft>
              <a:buClr>
                <a:srgbClr val="3333B2"/>
              </a:buClr>
              <a:buSzPts val="1600"/>
              <a:buFont typeface="Lucida Sans"/>
              <a:buChar char="▶"/>
            </a:pPr>
            <a:r>
              <a:rPr lang="en-US" sz="2800" b="0" i="0" u="none" strike="noStrike" cap="none" dirty="0">
                <a:solidFill>
                  <a:schemeClr val="dk1"/>
                </a:solidFill>
                <a:latin typeface="Arial"/>
                <a:ea typeface="Arial"/>
                <a:cs typeface="Arial"/>
                <a:sym typeface="Arial"/>
              </a:rPr>
              <a:t>Can you spot the vulnerability?</a:t>
            </a:r>
            <a:endParaRPr sz="1400" b="0" i="0" u="none" strike="noStrike" cap="none" dirty="0">
              <a:solidFill>
                <a:srgbClr val="000000"/>
              </a:solidFill>
              <a:latin typeface="Arial"/>
              <a:ea typeface="Arial"/>
              <a:cs typeface="Arial"/>
              <a:sym typeface="Arial"/>
            </a:endParaRPr>
          </a:p>
        </p:txBody>
      </p:sp>
      <p:sp>
        <p:nvSpPr>
          <p:cNvPr id="366" name="Google Shape;366;p48"/>
          <p:cNvSpPr/>
          <p:nvPr/>
        </p:nvSpPr>
        <p:spPr>
          <a:xfrm>
            <a:off x="749828" y="2570997"/>
            <a:ext cx="7869056" cy="2411361"/>
          </a:xfrm>
          <a:prstGeom prst="rect">
            <a:avLst/>
          </a:prstGeom>
          <a:noFill/>
          <a:ln w="9525" cap="flat" cmpd="sng">
            <a:solidFill>
              <a:srgbClr val="4A7DBA"/>
            </a:solidFill>
            <a:prstDash val="solid"/>
            <a:round/>
            <a:headEnd type="none" w="sm" len="sm"/>
            <a:tailEnd type="none" w="sm" len="sm"/>
          </a:ln>
          <a:effectLst>
            <a:outerShdw blurRad="40000" dist="23000" dir="5400000" rotWithShape="0">
              <a:srgbClr val="000000">
                <a:alpha val="34509"/>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ial"/>
              <a:ea typeface="Arial"/>
              <a:cs typeface="Arial"/>
              <a:sym typeface="Arial"/>
            </a:endParaRPr>
          </a:p>
        </p:txBody>
      </p:sp>
      <p:sp>
        <p:nvSpPr>
          <p:cNvPr id="367" name="Google Shape;367;p48"/>
          <p:cNvSpPr txBox="1"/>
          <p:nvPr/>
        </p:nvSpPr>
        <p:spPr>
          <a:xfrm>
            <a:off x="749828" y="6081363"/>
            <a:ext cx="4609571" cy="307736"/>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en-US" sz="1400" b="0" i="0" u="none" strike="noStrike" cap="none" dirty="0">
                <a:solidFill>
                  <a:srgbClr val="000000"/>
                </a:solidFill>
                <a:latin typeface="Arial"/>
                <a:ea typeface="Arial"/>
                <a:cs typeface="Arial"/>
                <a:sym typeface="Arial"/>
              </a:rPr>
              <a:t>Hints: Can one player see the choice of the other?</a:t>
            </a:r>
            <a:endParaRPr dirty="0"/>
          </a:p>
        </p:txBody>
      </p:sp>
      <p:sp>
        <p:nvSpPr>
          <p:cNvPr id="368" name="Google Shape;368;p48"/>
          <p:cNvSpPr/>
          <p:nvPr/>
        </p:nvSpPr>
        <p:spPr>
          <a:xfrm>
            <a:off x="749828" y="6055875"/>
            <a:ext cx="4095221" cy="468703"/>
          </a:xfrm>
          <a:prstGeom prst="rect">
            <a:avLst/>
          </a:prstGeom>
          <a:noFill/>
          <a:ln w="9525" cap="flat" cmpd="sng">
            <a:solidFill>
              <a:srgbClr val="4A7DBA"/>
            </a:solidFill>
            <a:prstDash val="solid"/>
            <a:round/>
            <a:headEnd type="none" w="sm" len="sm"/>
            <a:tailEnd type="none" w="sm" len="sm"/>
          </a:ln>
          <a:effectLst>
            <a:outerShdw blurRad="40000" dist="23000" dir="5400000" rotWithShape="0">
              <a:srgbClr val="000000">
                <a:alpha val="34509"/>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ial"/>
              <a:ea typeface="Arial"/>
              <a:cs typeface="Arial"/>
              <a:sym typeface="Arial"/>
            </a:endParaRPr>
          </a:p>
        </p:txBody>
      </p:sp>
      <p:pic>
        <p:nvPicPr>
          <p:cNvPr id="369" name="Google Shape;369;p48"/>
          <p:cNvPicPr preferRelativeResize="0"/>
          <p:nvPr/>
        </p:nvPicPr>
        <p:blipFill rotWithShape="1">
          <a:blip r:embed="rId3">
            <a:alphaModFix/>
          </a:blip>
          <a:srcRect/>
          <a:stretch/>
        </p:blipFill>
        <p:spPr>
          <a:xfrm>
            <a:off x="351750" y="6055875"/>
            <a:ext cx="333126" cy="358751"/>
          </a:xfrm>
          <a:prstGeom prst="rect">
            <a:avLst/>
          </a:prstGeom>
          <a:noFill/>
          <a:ln>
            <a:noFill/>
          </a:ln>
        </p:spPr>
      </p:pic>
      <p:pic>
        <p:nvPicPr>
          <p:cNvPr id="3" name="Picture 2">
            <a:extLst>
              <a:ext uri="{FF2B5EF4-FFF2-40B4-BE49-F238E27FC236}">
                <a16:creationId xmlns:a16="http://schemas.microsoft.com/office/drawing/2014/main" id="{38272DDD-74E8-A9C4-D605-509D05C7E896}"/>
              </a:ext>
            </a:extLst>
          </p:cNvPr>
          <p:cNvPicPr>
            <a:picLocks noChangeAspect="1"/>
          </p:cNvPicPr>
          <p:nvPr/>
        </p:nvPicPr>
        <p:blipFill>
          <a:blip r:embed="rId4"/>
          <a:stretch>
            <a:fillRect/>
          </a:stretch>
        </p:blipFill>
        <p:spPr>
          <a:xfrm>
            <a:off x="984715" y="2610507"/>
            <a:ext cx="6827837" cy="2305408"/>
          </a:xfrm>
          <a:prstGeom prst="rect">
            <a:avLst/>
          </a:prstGeom>
        </p:spPr>
      </p:pic>
      <p:sp>
        <p:nvSpPr>
          <p:cNvPr id="4" name="Google Shape;134;p24">
            <a:extLst>
              <a:ext uri="{FF2B5EF4-FFF2-40B4-BE49-F238E27FC236}">
                <a16:creationId xmlns:a16="http://schemas.microsoft.com/office/drawing/2014/main" id="{3D09EE70-F7BF-47FF-F252-D1127EAA0BF5}"/>
              </a:ext>
            </a:extLst>
          </p:cNvPr>
          <p:cNvSpPr txBox="1">
            <a:spLocks/>
          </p:cNvSpPr>
          <p:nvPr/>
        </p:nvSpPr>
        <p:spPr>
          <a:xfrm>
            <a:off x="0" y="0"/>
            <a:ext cx="9144000" cy="1093727"/>
          </a:xfrm>
          <a:prstGeom prst="rect">
            <a:avLst/>
          </a:prstGeom>
          <a:solidFill>
            <a:srgbClr val="A22E2E"/>
          </a:solidFill>
          <a:ln>
            <a:noFill/>
          </a:ln>
        </p:spPr>
        <p:txBody>
          <a:bodyPr spcFirstLastPara="1" vert="horz" wrap="square" lIns="91425" tIns="45700" rIns="91425" bIns="45700" rtlCol="0" anchor="ctr" anchorCtr="0">
            <a:noAutofit/>
          </a:bodyPr>
          <a:lstStyle>
            <a:lvl1pPr lvl="0" algn="l" defTabSz="685800" rtl="0" eaLnBrk="1" latinLnBrk="0" hangingPunct="1">
              <a:lnSpc>
                <a:spcPct val="100000"/>
              </a:lnSpc>
              <a:spcBef>
                <a:spcPts val="0"/>
              </a:spcBef>
              <a:spcAft>
                <a:spcPts val="0"/>
              </a:spcAft>
              <a:buSzPts val="1400"/>
              <a:buNone/>
              <a:defRPr sz="3300" kern="1200">
                <a:solidFill>
                  <a:schemeClr val="tx1"/>
                </a:solidFill>
                <a:latin typeface="+mj-lt"/>
                <a:ea typeface="+mj-ea"/>
                <a:cs typeface="+mj-cs"/>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r>
              <a:rPr lang="en-US" sz="4400" dirty="0">
                <a:solidFill>
                  <a:srgbClr val="D1D5DB"/>
                </a:solidFill>
                <a:latin typeface="Arial"/>
                <a:ea typeface="Arial"/>
                <a:cs typeface="Arial"/>
                <a:sym typeface="Arial"/>
              </a:rPr>
              <a:t>  Multiplayer Games</a:t>
            </a:r>
            <a:endParaRPr lang="en-US" sz="4400" dirty="0">
              <a:latin typeface="Arial"/>
              <a:ea typeface="Arial"/>
              <a:cs typeface="Arial"/>
              <a:sym typeface="Arial"/>
            </a:endParaRPr>
          </a:p>
        </p:txBody>
      </p:sp>
    </p:spTree>
    <p:extLst>
      <p:ext uri="{BB962C8B-B14F-4D97-AF65-F5344CB8AC3E}">
        <p14:creationId xmlns:p14="http://schemas.microsoft.com/office/powerpoint/2010/main" val="4288214251"/>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Shape 362"/>
        <p:cNvGrpSpPr/>
        <p:nvPr/>
      </p:nvGrpSpPr>
      <p:grpSpPr>
        <a:xfrm>
          <a:off x="0" y="0"/>
          <a:ext cx="0" cy="0"/>
          <a:chOff x="0" y="0"/>
          <a:chExt cx="0" cy="0"/>
        </a:xfrm>
      </p:grpSpPr>
      <p:sp>
        <p:nvSpPr>
          <p:cNvPr id="363" name="Google Shape;363;p48"/>
          <p:cNvSpPr txBox="1">
            <a:spLocks noGrp="1"/>
          </p:cNvSpPr>
          <p:nvPr>
            <p:ph type="title"/>
          </p:nvPr>
        </p:nvSpPr>
        <p:spPr>
          <a:xfrm>
            <a:off x="178384" y="55622"/>
            <a:ext cx="8440500" cy="1088700"/>
          </a:xfrm>
          <a:prstGeom prst="rect">
            <a:avLst/>
          </a:prstGeom>
          <a:noFill/>
          <a:ln>
            <a:noFill/>
          </a:ln>
        </p:spPr>
        <p:txBody>
          <a:bodyPr spcFirstLastPara="1" wrap="square" lIns="91425" tIns="45700" rIns="91425" bIns="45700" anchor="ctr" anchorCtr="0">
            <a:noAutofit/>
          </a:bodyPr>
          <a:lstStyle/>
          <a:p>
            <a:pPr marL="0" lvl="0" indent="0" algn="l" rtl="0">
              <a:lnSpc>
                <a:spcPct val="100000"/>
              </a:lnSpc>
              <a:spcBef>
                <a:spcPts val="0"/>
              </a:spcBef>
              <a:spcAft>
                <a:spcPts val="0"/>
              </a:spcAft>
              <a:buSzPts val="1400"/>
              <a:buNone/>
            </a:pPr>
            <a:r>
              <a:rPr lang="en-US" sz="4400" dirty="0">
                <a:solidFill>
                  <a:srgbClr val="D1D5DB"/>
                </a:solidFill>
                <a:latin typeface="Arial"/>
                <a:ea typeface="Arial"/>
                <a:cs typeface="Arial"/>
                <a:sym typeface="Arial"/>
              </a:rPr>
              <a:t>Multiplayer Games</a:t>
            </a:r>
            <a:endParaRPr sz="4400" dirty="0">
              <a:latin typeface="Arial"/>
              <a:ea typeface="Arial"/>
              <a:cs typeface="Arial"/>
              <a:sym typeface="Arial"/>
            </a:endParaRPr>
          </a:p>
        </p:txBody>
      </p:sp>
      <p:sp>
        <p:nvSpPr>
          <p:cNvPr id="366" name="Google Shape;366;p48"/>
          <p:cNvSpPr/>
          <p:nvPr/>
        </p:nvSpPr>
        <p:spPr>
          <a:xfrm>
            <a:off x="584728" y="1319200"/>
            <a:ext cx="7869056" cy="2411361"/>
          </a:xfrm>
          <a:prstGeom prst="rect">
            <a:avLst/>
          </a:prstGeom>
          <a:noFill/>
          <a:ln w="9525" cap="flat" cmpd="sng">
            <a:solidFill>
              <a:srgbClr val="4A7DBA"/>
            </a:solidFill>
            <a:prstDash val="solid"/>
            <a:round/>
            <a:headEnd type="none" w="sm" len="sm"/>
            <a:tailEnd type="none" w="sm" len="sm"/>
          </a:ln>
          <a:effectLst>
            <a:outerShdw blurRad="40000" dist="23000" dir="5400000" rotWithShape="0">
              <a:srgbClr val="000000">
                <a:alpha val="34509"/>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ial"/>
              <a:ea typeface="Arial"/>
              <a:cs typeface="Arial"/>
              <a:sym typeface="Arial"/>
            </a:endParaRPr>
          </a:p>
        </p:txBody>
      </p:sp>
      <p:pic>
        <p:nvPicPr>
          <p:cNvPr id="3" name="Picture 2">
            <a:extLst>
              <a:ext uri="{FF2B5EF4-FFF2-40B4-BE49-F238E27FC236}">
                <a16:creationId xmlns:a16="http://schemas.microsoft.com/office/drawing/2014/main" id="{38272DDD-74E8-A9C4-D605-509D05C7E896}"/>
              </a:ext>
            </a:extLst>
          </p:cNvPr>
          <p:cNvPicPr>
            <a:picLocks noChangeAspect="1"/>
          </p:cNvPicPr>
          <p:nvPr/>
        </p:nvPicPr>
        <p:blipFill>
          <a:blip r:embed="rId3"/>
          <a:stretch>
            <a:fillRect/>
          </a:stretch>
        </p:blipFill>
        <p:spPr>
          <a:xfrm>
            <a:off x="819615" y="1362669"/>
            <a:ext cx="6827837" cy="2305408"/>
          </a:xfrm>
          <a:prstGeom prst="rect">
            <a:avLst/>
          </a:prstGeom>
        </p:spPr>
      </p:pic>
      <p:sp>
        <p:nvSpPr>
          <p:cNvPr id="2" name="TextBox 1">
            <a:extLst>
              <a:ext uri="{FF2B5EF4-FFF2-40B4-BE49-F238E27FC236}">
                <a16:creationId xmlns:a16="http://schemas.microsoft.com/office/drawing/2014/main" id="{E371E30F-04D6-E280-2CA2-D82B089890C7}"/>
              </a:ext>
            </a:extLst>
          </p:cNvPr>
          <p:cNvSpPr txBox="1"/>
          <p:nvPr/>
        </p:nvSpPr>
        <p:spPr>
          <a:xfrm>
            <a:off x="584728" y="3905439"/>
            <a:ext cx="7924272" cy="561692"/>
          </a:xfrm>
          <a:prstGeom prst="rect">
            <a:avLst/>
          </a:prstGeom>
          <a:noFill/>
        </p:spPr>
        <p:txBody>
          <a:bodyPr wrap="square">
            <a:spAutoFit/>
          </a:bodyPr>
          <a:lstStyle/>
          <a:p>
            <a:pPr marL="793115" marR="0" lvl="1" indent="-285749" algn="l" rtl="0">
              <a:lnSpc>
                <a:spcPct val="100000"/>
              </a:lnSpc>
              <a:spcBef>
                <a:spcPts val="295"/>
              </a:spcBef>
              <a:spcAft>
                <a:spcPts val="0"/>
              </a:spcAft>
              <a:buClr>
                <a:srgbClr val="3333B2"/>
              </a:buClr>
              <a:buSzPts val="914"/>
              <a:buFont typeface="Lucida Sans"/>
              <a:buChar char="▶"/>
            </a:pPr>
            <a:r>
              <a:rPr lang="en-US" dirty="0">
                <a:latin typeface="Arial" panose="020B0604020202020204" pitchFamily="34" charset="0"/>
              </a:rPr>
              <a:t>An a</a:t>
            </a:r>
            <a:r>
              <a:rPr lang="en-US" dirty="0">
                <a:effectLst/>
                <a:latin typeface="Arial" panose="020B0604020202020204" pitchFamily="34" charset="0"/>
              </a:rPr>
              <a:t>dversary impersonates the second player and waits for the first </a:t>
            </a:r>
          </a:p>
          <a:p>
            <a:pPr marL="507366" marR="0" lvl="1" algn="l" rtl="0">
              <a:lnSpc>
                <a:spcPct val="100000"/>
              </a:lnSpc>
              <a:spcBef>
                <a:spcPts val="295"/>
              </a:spcBef>
              <a:spcAft>
                <a:spcPts val="0"/>
              </a:spcAft>
              <a:buClr>
                <a:srgbClr val="3333B2"/>
              </a:buClr>
              <a:buSzPts val="914"/>
            </a:pPr>
            <a:r>
              <a:rPr lang="en-US" dirty="0">
                <a:latin typeface="Arial" panose="020B0604020202020204" pitchFamily="34" charset="0"/>
              </a:rPr>
              <a:t>     </a:t>
            </a:r>
            <a:r>
              <a:rPr lang="en-US" dirty="0">
                <a:effectLst/>
                <a:latin typeface="Arial" panose="020B0604020202020204" pitchFamily="34" charset="0"/>
              </a:rPr>
              <a:t>player makes his bet.</a:t>
            </a:r>
            <a:endParaRPr lang="en-US" sz="1400" b="0" i="0" u="none" strike="noStrike" cap="none" dirty="0">
              <a:solidFill>
                <a:schemeClr val="dk1"/>
              </a:solidFill>
              <a:latin typeface="Arial"/>
              <a:ea typeface="Arial"/>
              <a:cs typeface="Arial"/>
              <a:sym typeface="Arial"/>
            </a:endParaRPr>
          </a:p>
        </p:txBody>
      </p:sp>
      <p:sp>
        <p:nvSpPr>
          <p:cNvPr id="6" name="TextBox 5">
            <a:extLst>
              <a:ext uri="{FF2B5EF4-FFF2-40B4-BE49-F238E27FC236}">
                <a16:creationId xmlns:a16="http://schemas.microsoft.com/office/drawing/2014/main" id="{F4299BD7-E4C9-0D96-9D0F-4A6F0DCDF8A6}"/>
              </a:ext>
            </a:extLst>
          </p:cNvPr>
          <p:cNvSpPr txBox="1"/>
          <p:nvPr/>
        </p:nvSpPr>
        <p:spPr>
          <a:xfrm>
            <a:off x="584728" y="4737289"/>
            <a:ext cx="7924272" cy="523220"/>
          </a:xfrm>
          <a:prstGeom prst="rect">
            <a:avLst/>
          </a:prstGeom>
          <a:noFill/>
        </p:spPr>
        <p:txBody>
          <a:bodyPr wrap="square">
            <a:spAutoFit/>
          </a:bodyPr>
          <a:lstStyle/>
          <a:p>
            <a:pPr marL="793115" marR="0" lvl="1" indent="-285749" algn="l" rtl="0">
              <a:lnSpc>
                <a:spcPct val="100000"/>
              </a:lnSpc>
              <a:spcBef>
                <a:spcPts val="295"/>
              </a:spcBef>
              <a:spcAft>
                <a:spcPts val="0"/>
              </a:spcAft>
              <a:buClr>
                <a:srgbClr val="3333B2"/>
              </a:buClr>
              <a:buSzPts val="914"/>
              <a:buFont typeface="Lucida Sans"/>
              <a:buChar char="▶"/>
            </a:pPr>
            <a:r>
              <a:rPr lang="en-US" dirty="0">
                <a:latin typeface="Arial" panose="020B0604020202020204" pitchFamily="34" charset="0"/>
              </a:rPr>
              <a:t>T</a:t>
            </a:r>
            <a:r>
              <a:rPr lang="en-US" dirty="0">
                <a:effectLst/>
                <a:latin typeface="Arial" panose="020B0604020202020204" pitchFamily="34" charset="0"/>
              </a:rPr>
              <a:t>he adversary </a:t>
            </a:r>
            <a:r>
              <a:rPr lang="en-US" dirty="0">
                <a:latin typeface="Arial" panose="020B0604020202020204" pitchFamily="34" charset="0"/>
              </a:rPr>
              <a:t>can</a:t>
            </a:r>
            <a:r>
              <a:rPr lang="en-US" dirty="0">
                <a:effectLst/>
                <a:latin typeface="Arial" panose="020B0604020202020204" pitchFamily="34" charset="0"/>
              </a:rPr>
              <a:t> infer the first player’s bet by inspecting the blockchain transaction where he joined the game</a:t>
            </a:r>
            <a:endParaRPr lang="en-US" sz="1400" b="0" i="0" u="none" strike="noStrike" cap="none" dirty="0">
              <a:solidFill>
                <a:schemeClr val="dk1"/>
              </a:solidFill>
              <a:latin typeface="Arial"/>
              <a:ea typeface="Arial"/>
              <a:cs typeface="Arial"/>
              <a:sym typeface="Arial"/>
            </a:endParaRPr>
          </a:p>
        </p:txBody>
      </p:sp>
      <p:sp>
        <p:nvSpPr>
          <p:cNvPr id="9" name="TextBox 8">
            <a:extLst>
              <a:ext uri="{FF2B5EF4-FFF2-40B4-BE49-F238E27FC236}">
                <a16:creationId xmlns:a16="http://schemas.microsoft.com/office/drawing/2014/main" id="{643754F5-96C2-5BCE-E83A-E0C8AD7F914B}"/>
              </a:ext>
            </a:extLst>
          </p:cNvPr>
          <p:cNvSpPr txBox="1"/>
          <p:nvPr/>
        </p:nvSpPr>
        <p:spPr>
          <a:xfrm>
            <a:off x="584728" y="5442181"/>
            <a:ext cx="7924272" cy="561692"/>
          </a:xfrm>
          <a:prstGeom prst="rect">
            <a:avLst/>
          </a:prstGeom>
          <a:noFill/>
        </p:spPr>
        <p:txBody>
          <a:bodyPr wrap="square">
            <a:spAutoFit/>
          </a:bodyPr>
          <a:lstStyle/>
          <a:p>
            <a:pPr marL="793115" lvl="1" indent="-285749">
              <a:spcBef>
                <a:spcPts val="295"/>
              </a:spcBef>
              <a:buClr>
                <a:srgbClr val="3333B2"/>
              </a:buClr>
              <a:buSzPts val="914"/>
              <a:buFont typeface="Lucida Sans"/>
              <a:buChar char="▶"/>
            </a:pPr>
            <a:r>
              <a:rPr lang="en-US" dirty="0">
                <a:latin typeface="Arial" panose="020B0604020202020204" pitchFamily="34" charset="0"/>
              </a:rPr>
              <a:t>T</a:t>
            </a:r>
            <a:r>
              <a:rPr lang="en-US" dirty="0">
                <a:effectLst/>
                <a:latin typeface="Arial" panose="020B0604020202020204" pitchFamily="34" charset="0"/>
              </a:rPr>
              <a:t>he adversary can win the game by invoking ‘play’ with a suitable bet</a:t>
            </a:r>
            <a:endParaRPr lang="en-IL" dirty="0"/>
          </a:p>
          <a:p>
            <a:pPr marL="793115" marR="0" lvl="1" indent="-285749" algn="l" rtl="0">
              <a:lnSpc>
                <a:spcPct val="100000"/>
              </a:lnSpc>
              <a:spcBef>
                <a:spcPts val="295"/>
              </a:spcBef>
              <a:spcAft>
                <a:spcPts val="0"/>
              </a:spcAft>
              <a:buClr>
                <a:srgbClr val="3333B2"/>
              </a:buClr>
              <a:buSzPts val="914"/>
              <a:buFont typeface="Lucida Sans"/>
              <a:buChar char="▶"/>
            </a:pPr>
            <a:endParaRPr lang="en-US" sz="1400" b="0" i="0" u="none" strike="noStrike" cap="none" dirty="0">
              <a:solidFill>
                <a:schemeClr val="dk1"/>
              </a:solidFill>
              <a:latin typeface="Arial"/>
              <a:ea typeface="Arial"/>
              <a:cs typeface="Arial"/>
              <a:sym typeface="Arial"/>
            </a:endParaRPr>
          </a:p>
        </p:txBody>
      </p:sp>
      <p:sp>
        <p:nvSpPr>
          <p:cNvPr id="10" name="Google Shape;134;p24">
            <a:extLst>
              <a:ext uri="{FF2B5EF4-FFF2-40B4-BE49-F238E27FC236}">
                <a16:creationId xmlns:a16="http://schemas.microsoft.com/office/drawing/2014/main" id="{F9A69CEB-7831-F9C6-3387-13DEE3C54EF6}"/>
              </a:ext>
            </a:extLst>
          </p:cNvPr>
          <p:cNvSpPr txBox="1">
            <a:spLocks/>
          </p:cNvSpPr>
          <p:nvPr/>
        </p:nvSpPr>
        <p:spPr>
          <a:xfrm>
            <a:off x="0" y="0"/>
            <a:ext cx="9144000" cy="1093727"/>
          </a:xfrm>
          <a:prstGeom prst="rect">
            <a:avLst/>
          </a:prstGeom>
          <a:solidFill>
            <a:srgbClr val="A22E2E"/>
          </a:solidFill>
          <a:ln>
            <a:noFill/>
          </a:ln>
        </p:spPr>
        <p:txBody>
          <a:bodyPr spcFirstLastPara="1" vert="horz" wrap="square" lIns="91425" tIns="45700" rIns="91425" bIns="45700" rtlCol="0" anchor="ctr" anchorCtr="0">
            <a:noAutofit/>
          </a:bodyPr>
          <a:lstStyle>
            <a:lvl1pPr lvl="0" algn="l" defTabSz="685800" rtl="0" eaLnBrk="1" latinLnBrk="0" hangingPunct="1">
              <a:lnSpc>
                <a:spcPct val="100000"/>
              </a:lnSpc>
              <a:spcBef>
                <a:spcPts val="0"/>
              </a:spcBef>
              <a:spcAft>
                <a:spcPts val="0"/>
              </a:spcAft>
              <a:buSzPts val="1400"/>
              <a:buNone/>
              <a:defRPr sz="3300" kern="1200">
                <a:solidFill>
                  <a:schemeClr val="tx1"/>
                </a:solidFill>
                <a:latin typeface="+mj-lt"/>
                <a:ea typeface="+mj-ea"/>
                <a:cs typeface="+mj-cs"/>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r>
              <a:rPr lang="en-US" sz="4400" dirty="0">
                <a:solidFill>
                  <a:srgbClr val="D1D5DB"/>
                </a:solidFill>
                <a:latin typeface="Arial"/>
                <a:ea typeface="Arial"/>
                <a:cs typeface="Arial"/>
                <a:sym typeface="Arial"/>
              </a:rPr>
              <a:t>  Multiplayer Games</a:t>
            </a:r>
            <a:endParaRPr lang="en-US" sz="4400" dirty="0">
              <a:latin typeface="Arial"/>
              <a:ea typeface="Arial"/>
              <a:cs typeface="Arial"/>
              <a:sym typeface="Arial"/>
            </a:endParaRPr>
          </a:p>
        </p:txBody>
      </p:sp>
    </p:spTree>
    <p:extLst>
      <p:ext uri="{BB962C8B-B14F-4D97-AF65-F5344CB8AC3E}">
        <p14:creationId xmlns:p14="http://schemas.microsoft.com/office/powerpoint/2010/main" val="601958333"/>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Shape 221"/>
        <p:cNvGrpSpPr/>
        <p:nvPr/>
      </p:nvGrpSpPr>
      <p:grpSpPr>
        <a:xfrm>
          <a:off x="0" y="0"/>
          <a:ext cx="0" cy="0"/>
          <a:chOff x="0" y="0"/>
          <a:chExt cx="0" cy="0"/>
        </a:xfrm>
      </p:grpSpPr>
      <p:sp>
        <p:nvSpPr>
          <p:cNvPr id="222" name="Google Shape;222;p34"/>
          <p:cNvSpPr txBox="1">
            <a:spLocks noGrp="1"/>
          </p:cNvSpPr>
          <p:nvPr>
            <p:ph type="title"/>
          </p:nvPr>
        </p:nvSpPr>
        <p:spPr>
          <a:xfrm>
            <a:off x="178384" y="55622"/>
            <a:ext cx="7515225" cy="1143000"/>
          </a:xfrm>
          <a:prstGeom prst="rect">
            <a:avLst/>
          </a:prstGeom>
          <a:noFill/>
          <a:ln>
            <a:noFill/>
          </a:ln>
        </p:spPr>
        <p:txBody>
          <a:bodyPr spcFirstLastPara="1" wrap="square" lIns="91425" tIns="45700" rIns="91425" bIns="45700" anchor="ctr" anchorCtr="0">
            <a:noAutofit/>
          </a:bodyPr>
          <a:lstStyle/>
          <a:p>
            <a:pPr marL="0" lvl="0" indent="0" algn="l" rtl="0">
              <a:lnSpc>
                <a:spcPct val="100000"/>
              </a:lnSpc>
              <a:spcBef>
                <a:spcPts val="0"/>
              </a:spcBef>
              <a:spcAft>
                <a:spcPts val="0"/>
              </a:spcAft>
              <a:buSzPts val="1400"/>
              <a:buNone/>
            </a:pPr>
            <a:r>
              <a:rPr lang="en-US" sz="4400" b="0" i="0">
                <a:solidFill>
                  <a:srgbClr val="D1D5DB"/>
                </a:solidFill>
                <a:latin typeface="Arial"/>
                <a:ea typeface="Arial"/>
                <a:cs typeface="Arial"/>
                <a:sym typeface="Arial"/>
              </a:rPr>
              <a:t>Basics of Ethereum - Recap</a:t>
            </a:r>
            <a:endParaRPr lang="en-US" sz="4400" dirty="0">
              <a:latin typeface="Arial"/>
              <a:ea typeface="Arial"/>
              <a:cs typeface="Arial"/>
              <a:sym typeface="Arial"/>
            </a:endParaRPr>
          </a:p>
        </p:txBody>
      </p:sp>
      <p:sp>
        <p:nvSpPr>
          <p:cNvPr id="2" name="Google Shape;134;p24">
            <a:extLst>
              <a:ext uri="{FF2B5EF4-FFF2-40B4-BE49-F238E27FC236}">
                <a16:creationId xmlns:a16="http://schemas.microsoft.com/office/drawing/2014/main" id="{6E84AD5F-5057-0A83-2DB0-18819223BB1A}"/>
              </a:ext>
            </a:extLst>
          </p:cNvPr>
          <p:cNvSpPr txBox="1">
            <a:spLocks/>
          </p:cNvSpPr>
          <p:nvPr/>
        </p:nvSpPr>
        <p:spPr>
          <a:xfrm>
            <a:off x="0" y="0"/>
            <a:ext cx="9144000" cy="1093727"/>
          </a:xfrm>
          <a:prstGeom prst="rect">
            <a:avLst/>
          </a:prstGeom>
          <a:solidFill>
            <a:srgbClr val="A22E2E"/>
          </a:solidFill>
          <a:ln>
            <a:noFill/>
          </a:ln>
        </p:spPr>
        <p:txBody>
          <a:bodyPr spcFirstLastPara="1" vert="horz" wrap="square" lIns="91425" tIns="45700" rIns="91425" bIns="45700" rtlCol="0" anchor="ctr" anchorCtr="0">
            <a:noAutofit/>
          </a:bodyPr>
          <a:lstStyle>
            <a:lvl1pPr lvl="0" algn="l" defTabSz="685800" rtl="0" eaLnBrk="1" latinLnBrk="0" hangingPunct="1">
              <a:lnSpc>
                <a:spcPct val="100000"/>
              </a:lnSpc>
              <a:spcBef>
                <a:spcPts val="0"/>
              </a:spcBef>
              <a:spcAft>
                <a:spcPts val="0"/>
              </a:spcAft>
              <a:buSzPts val="1400"/>
              <a:buNone/>
              <a:defRPr sz="3300" kern="1200">
                <a:solidFill>
                  <a:schemeClr val="tx1"/>
                </a:solidFill>
                <a:latin typeface="+mj-lt"/>
                <a:ea typeface="+mj-ea"/>
                <a:cs typeface="+mj-cs"/>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r>
              <a:rPr lang="en-US" sz="4400">
                <a:solidFill>
                  <a:srgbClr val="D1D5DB"/>
                </a:solidFill>
                <a:latin typeface="Arial"/>
                <a:ea typeface="Arial"/>
                <a:cs typeface="Arial"/>
                <a:sym typeface="Arial"/>
              </a:rPr>
              <a:t>  Table of Content</a:t>
            </a:r>
            <a:endParaRPr lang="en-US" sz="4400" dirty="0">
              <a:latin typeface="Arial"/>
              <a:ea typeface="Arial"/>
              <a:cs typeface="Arial"/>
              <a:sym typeface="Arial"/>
            </a:endParaRPr>
          </a:p>
        </p:txBody>
      </p:sp>
      <p:sp>
        <p:nvSpPr>
          <p:cNvPr id="11" name="TextBox 10">
            <a:extLst>
              <a:ext uri="{FF2B5EF4-FFF2-40B4-BE49-F238E27FC236}">
                <a16:creationId xmlns:a16="http://schemas.microsoft.com/office/drawing/2014/main" id="{7F8B4B62-51F5-41E4-FDD5-7029D9B6664E}"/>
              </a:ext>
            </a:extLst>
          </p:cNvPr>
          <p:cNvSpPr txBox="1"/>
          <p:nvPr/>
        </p:nvSpPr>
        <p:spPr>
          <a:xfrm>
            <a:off x="1026327" y="2283795"/>
            <a:ext cx="3403715" cy="3100849"/>
          </a:xfrm>
          <a:prstGeom prst="rect">
            <a:avLst/>
          </a:prstGeom>
          <a:noFill/>
        </p:spPr>
        <p:txBody>
          <a:bodyPr wrap="square">
            <a:spAutoFit/>
          </a:bodyPr>
          <a:lstStyle/>
          <a:p>
            <a:pPr marL="793115" marR="0" lvl="1" indent="-285750" algn="l" rtl="0">
              <a:lnSpc>
                <a:spcPct val="100000"/>
              </a:lnSpc>
              <a:spcBef>
                <a:spcPts val="295"/>
              </a:spcBef>
              <a:spcAft>
                <a:spcPts val="0"/>
              </a:spcAft>
              <a:buClr>
                <a:srgbClr val="3333B2"/>
              </a:buClr>
              <a:buSzPts val="914"/>
              <a:buFont typeface="Lucida Sans"/>
              <a:buChar char="▶"/>
            </a:pPr>
            <a:r>
              <a:rPr lang="en-US" sz="1200" strike="sngStrike" dirty="0">
                <a:solidFill>
                  <a:schemeClr val="dk1"/>
                </a:solidFill>
                <a:latin typeface="Arial"/>
                <a:ea typeface="Arial"/>
                <a:cs typeface="Arial"/>
                <a:sym typeface="Arial"/>
              </a:rPr>
              <a:t>Call to the Unknown</a:t>
            </a:r>
          </a:p>
          <a:p>
            <a:pPr marL="793115" marR="0" lvl="1" indent="-285750" algn="l" rtl="0">
              <a:lnSpc>
                <a:spcPct val="100000"/>
              </a:lnSpc>
              <a:spcBef>
                <a:spcPts val="295"/>
              </a:spcBef>
              <a:spcAft>
                <a:spcPts val="0"/>
              </a:spcAft>
              <a:buClr>
                <a:srgbClr val="3333B2"/>
              </a:buClr>
              <a:buSzPts val="914"/>
              <a:buFont typeface="Lucida Sans"/>
              <a:buChar char="▶"/>
            </a:pPr>
            <a:r>
              <a:rPr lang="en-US" sz="1200" strike="sngStrike" dirty="0">
                <a:solidFill>
                  <a:schemeClr val="dk1"/>
                </a:solidFill>
                <a:latin typeface="Arial"/>
                <a:ea typeface="Arial"/>
                <a:cs typeface="Arial"/>
                <a:sym typeface="Arial"/>
              </a:rPr>
              <a:t>Reentrancy</a:t>
            </a:r>
          </a:p>
          <a:p>
            <a:pPr marL="793115" marR="0" lvl="1" indent="-285750" algn="l" rtl="0">
              <a:lnSpc>
                <a:spcPct val="100000"/>
              </a:lnSpc>
              <a:spcBef>
                <a:spcPts val="295"/>
              </a:spcBef>
              <a:spcAft>
                <a:spcPts val="0"/>
              </a:spcAft>
              <a:buClr>
                <a:srgbClr val="3333B2"/>
              </a:buClr>
              <a:buSzPts val="914"/>
              <a:buFont typeface="Lucida Sans"/>
              <a:buChar char="▶"/>
            </a:pPr>
            <a:r>
              <a:rPr lang="en-US" sz="1200" strike="sngStrike" dirty="0">
                <a:solidFill>
                  <a:schemeClr val="dk1"/>
                </a:solidFill>
                <a:latin typeface="Arial"/>
                <a:ea typeface="Arial"/>
                <a:cs typeface="Arial"/>
                <a:sym typeface="Arial"/>
              </a:rPr>
              <a:t>Exception Disorders</a:t>
            </a:r>
          </a:p>
          <a:p>
            <a:pPr marL="793115" marR="0" lvl="1" indent="-285750" algn="l" rtl="0">
              <a:lnSpc>
                <a:spcPct val="100000"/>
              </a:lnSpc>
              <a:spcBef>
                <a:spcPts val="295"/>
              </a:spcBef>
              <a:spcAft>
                <a:spcPts val="0"/>
              </a:spcAft>
              <a:buClr>
                <a:srgbClr val="3333B2"/>
              </a:buClr>
              <a:buSzPts val="914"/>
              <a:buFont typeface="Lucida Sans"/>
              <a:buChar char="▶"/>
            </a:pPr>
            <a:r>
              <a:rPr lang="en-US" sz="1200" strike="sngStrike" dirty="0">
                <a:solidFill>
                  <a:schemeClr val="dk1"/>
                </a:solidFill>
                <a:latin typeface="Arial"/>
                <a:ea typeface="Arial"/>
                <a:cs typeface="Arial"/>
                <a:sym typeface="Arial"/>
              </a:rPr>
              <a:t>Gasless Send</a:t>
            </a:r>
          </a:p>
          <a:p>
            <a:pPr marL="793115" marR="0" lvl="1" indent="-285750" algn="l" rtl="0">
              <a:lnSpc>
                <a:spcPct val="100000"/>
              </a:lnSpc>
              <a:spcBef>
                <a:spcPts val="295"/>
              </a:spcBef>
              <a:spcAft>
                <a:spcPts val="0"/>
              </a:spcAft>
              <a:buClr>
                <a:srgbClr val="3333B2"/>
              </a:buClr>
              <a:buSzPts val="914"/>
              <a:buFont typeface="Lucida Sans"/>
              <a:buChar char="▶"/>
            </a:pPr>
            <a:r>
              <a:rPr lang="en-US" sz="1200" strike="sngStrike" dirty="0">
                <a:solidFill>
                  <a:schemeClr val="dk1"/>
                </a:solidFill>
                <a:latin typeface="Arial"/>
                <a:ea typeface="Arial"/>
                <a:cs typeface="Arial"/>
                <a:sym typeface="Arial"/>
              </a:rPr>
              <a:t>Type Casts</a:t>
            </a:r>
          </a:p>
          <a:p>
            <a:pPr marL="793115" marR="0" lvl="1" indent="-285750" algn="l" rtl="0">
              <a:lnSpc>
                <a:spcPct val="100000"/>
              </a:lnSpc>
              <a:spcBef>
                <a:spcPts val="295"/>
              </a:spcBef>
              <a:spcAft>
                <a:spcPts val="0"/>
              </a:spcAft>
              <a:buClr>
                <a:srgbClr val="3333B2"/>
              </a:buClr>
              <a:buSzPts val="914"/>
              <a:buFont typeface="Lucida Sans"/>
              <a:buChar char="▶"/>
            </a:pPr>
            <a:r>
              <a:rPr lang="en-US" sz="1200" strike="sngStrike" dirty="0">
                <a:solidFill>
                  <a:schemeClr val="dk1"/>
                </a:solidFill>
                <a:latin typeface="Arial"/>
                <a:ea typeface="Arial"/>
                <a:cs typeface="Arial"/>
                <a:sym typeface="Arial"/>
              </a:rPr>
              <a:t>Keeping Secrets</a:t>
            </a:r>
          </a:p>
          <a:p>
            <a:pPr marL="793115" marR="0" lvl="1" indent="-285750" algn="l" rtl="0">
              <a:lnSpc>
                <a:spcPct val="100000"/>
              </a:lnSpc>
              <a:spcBef>
                <a:spcPts val="295"/>
              </a:spcBef>
              <a:spcAft>
                <a:spcPts val="0"/>
              </a:spcAft>
              <a:buClr>
                <a:srgbClr val="3333B2"/>
              </a:buClr>
              <a:buSzPts val="914"/>
              <a:buFont typeface="Lucida Sans"/>
              <a:buChar char="▶"/>
            </a:pPr>
            <a:r>
              <a:rPr lang="en-US" sz="1200" dirty="0">
                <a:solidFill>
                  <a:schemeClr val="dk1"/>
                </a:solidFill>
                <a:latin typeface="Arial"/>
                <a:ea typeface="Arial"/>
                <a:cs typeface="Arial"/>
                <a:sym typeface="Arial"/>
              </a:rPr>
              <a:t>Stack Size Limit</a:t>
            </a:r>
          </a:p>
          <a:p>
            <a:pPr marL="793115" marR="0" lvl="1" indent="-285750" algn="l" rtl="0">
              <a:lnSpc>
                <a:spcPct val="100000"/>
              </a:lnSpc>
              <a:spcBef>
                <a:spcPts val="295"/>
              </a:spcBef>
              <a:spcAft>
                <a:spcPts val="0"/>
              </a:spcAft>
              <a:buClr>
                <a:srgbClr val="3333B2"/>
              </a:buClr>
              <a:buSzPts val="914"/>
              <a:buFont typeface="Lucida Sans"/>
              <a:buChar char="▶"/>
            </a:pPr>
            <a:r>
              <a:rPr lang="en-US" sz="1200" dirty="0">
                <a:solidFill>
                  <a:schemeClr val="dk1"/>
                </a:solidFill>
                <a:latin typeface="Arial"/>
                <a:ea typeface="Arial"/>
                <a:cs typeface="Arial"/>
                <a:sym typeface="Arial"/>
              </a:rPr>
              <a:t>Unpredictable States</a:t>
            </a:r>
          </a:p>
          <a:p>
            <a:pPr marL="793115" marR="0" lvl="1" indent="-285750" algn="l" rtl="0">
              <a:lnSpc>
                <a:spcPct val="100000"/>
              </a:lnSpc>
              <a:spcBef>
                <a:spcPts val="295"/>
              </a:spcBef>
              <a:spcAft>
                <a:spcPts val="0"/>
              </a:spcAft>
              <a:buClr>
                <a:srgbClr val="3333B2"/>
              </a:buClr>
              <a:buSzPts val="914"/>
              <a:buFont typeface="Lucida Sans"/>
              <a:buChar char="▶"/>
            </a:pPr>
            <a:endParaRPr lang="en-US" dirty="0">
              <a:solidFill>
                <a:schemeClr val="dk1"/>
              </a:solidFill>
              <a:latin typeface="Arial"/>
              <a:ea typeface="Arial"/>
              <a:cs typeface="Arial"/>
              <a:sym typeface="Arial"/>
            </a:endParaRPr>
          </a:p>
          <a:p>
            <a:pPr marL="793115" marR="0" lvl="1" indent="-285750" algn="l" rtl="0">
              <a:lnSpc>
                <a:spcPct val="100000"/>
              </a:lnSpc>
              <a:spcBef>
                <a:spcPts val="295"/>
              </a:spcBef>
              <a:spcAft>
                <a:spcPts val="0"/>
              </a:spcAft>
              <a:buClr>
                <a:srgbClr val="3333B2"/>
              </a:buClr>
              <a:buSzPts val="914"/>
              <a:buFont typeface="Lucida Sans"/>
              <a:buChar char="▶"/>
            </a:pPr>
            <a:endParaRPr lang="en-US" dirty="0">
              <a:solidFill>
                <a:schemeClr val="dk1"/>
              </a:solidFill>
              <a:latin typeface="Arial"/>
              <a:ea typeface="Arial"/>
              <a:cs typeface="Arial"/>
              <a:sym typeface="Arial"/>
            </a:endParaRPr>
          </a:p>
          <a:p>
            <a:pPr marL="793115" marR="0" lvl="1" indent="-285750" algn="l" rtl="0">
              <a:lnSpc>
                <a:spcPct val="100000"/>
              </a:lnSpc>
              <a:spcBef>
                <a:spcPts val="295"/>
              </a:spcBef>
              <a:spcAft>
                <a:spcPts val="0"/>
              </a:spcAft>
              <a:buClr>
                <a:srgbClr val="3333B2"/>
              </a:buClr>
              <a:buSzPts val="914"/>
              <a:buFont typeface="Lucida Sans"/>
              <a:buChar char="▶"/>
            </a:pPr>
            <a:endParaRPr lang="en-US" dirty="0">
              <a:solidFill>
                <a:schemeClr val="dk1"/>
              </a:solidFill>
              <a:latin typeface="Arial"/>
              <a:ea typeface="Arial"/>
              <a:cs typeface="Arial"/>
              <a:sym typeface="Arial"/>
            </a:endParaRPr>
          </a:p>
          <a:p>
            <a:pPr marL="793115" marR="0" lvl="1" indent="-285750" algn="l" rtl="0">
              <a:lnSpc>
                <a:spcPct val="100000"/>
              </a:lnSpc>
              <a:spcBef>
                <a:spcPts val="295"/>
              </a:spcBef>
              <a:spcAft>
                <a:spcPts val="0"/>
              </a:spcAft>
              <a:buClr>
                <a:srgbClr val="3333B2"/>
              </a:buClr>
              <a:buSzPts val="914"/>
              <a:buFont typeface="Lucida Sans"/>
              <a:buChar char="▶"/>
            </a:pPr>
            <a:endParaRPr lang="en-US" sz="1800" b="0" i="0" u="none" strike="noStrike" cap="none" dirty="0">
              <a:solidFill>
                <a:schemeClr val="dk1"/>
              </a:solidFill>
              <a:latin typeface="Arial"/>
              <a:ea typeface="Arial"/>
              <a:cs typeface="Arial"/>
              <a:sym typeface="Arial"/>
            </a:endParaRPr>
          </a:p>
        </p:txBody>
      </p:sp>
      <p:sp>
        <p:nvSpPr>
          <p:cNvPr id="13" name="TextBox 12">
            <a:extLst>
              <a:ext uri="{FF2B5EF4-FFF2-40B4-BE49-F238E27FC236}">
                <a16:creationId xmlns:a16="http://schemas.microsoft.com/office/drawing/2014/main" id="{40E488B8-0046-4041-4845-0F02EE95B5C4}"/>
              </a:ext>
            </a:extLst>
          </p:cNvPr>
          <p:cNvSpPr txBox="1"/>
          <p:nvPr/>
        </p:nvSpPr>
        <p:spPr>
          <a:xfrm>
            <a:off x="1026327" y="1914463"/>
            <a:ext cx="4605556" cy="369332"/>
          </a:xfrm>
          <a:prstGeom prst="rect">
            <a:avLst/>
          </a:prstGeom>
          <a:noFill/>
        </p:spPr>
        <p:txBody>
          <a:bodyPr wrap="square">
            <a:spAutoFit/>
          </a:bodyPr>
          <a:lstStyle/>
          <a:p>
            <a:pPr marL="507365" marR="0" lvl="0" indent="-457200" algn="l" rtl="0">
              <a:lnSpc>
                <a:spcPct val="100000"/>
              </a:lnSpc>
              <a:spcBef>
                <a:spcPts val="0"/>
              </a:spcBef>
              <a:spcAft>
                <a:spcPts val="0"/>
              </a:spcAft>
              <a:buClr>
                <a:srgbClr val="3333B2"/>
              </a:buClr>
              <a:buSzPts val="1600"/>
              <a:buFont typeface="Lucida Sans"/>
              <a:buChar char="▶"/>
            </a:pPr>
            <a:r>
              <a:rPr lang="en-US" sz="1800" b="0" i="0" u="none" strike="noStrike" cap="none" dirty="0">
                <a:solidFill>
                  <a:schemeClr val="dk1"/>
                </a:solidFill>
                <a:latin typeface="Arial"/>
                <a:ea typeface="Arial"/>
                <a:cs typeface="Arial"/>
                <a:sym typeface="Arial"/>
              </a:rPr>
              <a:t>Vulnerabilities Ahead:</a:t>
            </a:r>
            <a:endParaRPr lang="en-US" sz="1050" b="0" i="0" u="none" strike="noStrike" cap="none" dirty="0">
              <a:solidFill>
                <a:srgbClr val="000000"/>
              </a:solidFill>
              <a:latin typeface="Arial"/>
              <a:ea typeface="Arial"/>
              <a:cs typeface="Arial"/>
              <a:sym typeface="Arial"/>
            </a:endParaRPr>
          </a:p>
        </p:txBody>
      </p:sp>
      <p:sp>
        <p:nvSpPr>
          <p:cNvPr id="14" name="TextBox 13">
            <a:extLst>
              <a:ext uri="{FF2B5EF4-FFF2-40B4-BE49-F238E27FC236}">
                <a16:creationId xmlns:a16="http://schemas.microsoft.com/office/drawing/2014/main" id="{FD9BFC02-C4ED-FE07-6C03-4A4DFBB620AE}"/>
              </a:ext>
            </a:extLst>
          </p:cNvPr>
          <p:cNvSpPr txBox="1"/>
          <p:nvPr/>
        </p:nvSpPr>
        <p:spPr>
          <a:xfrm>
            <a:off x="4783939" y="1914463"/>
            <a:ext cx="4605556" cy="369332"/>
          </a:xfrm>
          <a:prstGeom prst="rect">
            <a:avLst/>
          </a:prstGeom>
          <a:noFill/>
        </p:spPr>
        <p:txBody>
          <a:bodyPr wrap="square">
            <a:spAutoFit/>
          </a:bodyPr>
          <a:lstStyle/>
          <a:p>
            <a:pPr marL="507365" marR="0" lvl="0" indent="-457200" algn="l" rtl="0">
              <a:lnSpc>
                <a:spcPct val="100000"/>
              </a:lnSpc>
              <a:spcBef>
                <a:spcPts val="0"/>
              </a:spcBef>
              <a:spcAft>
                <a:spcPts val="0"/>
              </a:spcAft>
              <a:buClr>
                <a:srgbClr val="3333B2"/>
              </a:buClr>
              <a:buSzPts val="1600"/>
              <a:buFont typeface="Lucida Sans"/>
              <a:buChar char="▶"/>
            </a:pPr>
            <a:r>
              <a:rPr lang="en-US" sz="1800" b="0" i="0" u="none" strike="noStrike" cap="none" dirty="0">
                <a:solidFill>
                  <a:schemeClr val="dk1"/>
                </a:solidFill>
                <a:latin typeface="Arial"/>
                <a:ea typeface="Arial"/>
                <a:cs typeface="Arial"/>
                <a:sym typeface="Arial"/>
              </a:rPr>
              <a:t>Attacks Ahead:</a:t>
            </a:r>
            <a:endParaRPr lang="en-US" sz="1050" b="0" i="0" u="none" strike="noStrike" cap="none" dirty="0">
              <a:solidFill>
                <a:srgbClr val="000000"/>
              </a:solidFill>
              <a:latin typeface="Arial"/>
              <a:ea typeface="Arial"/>
              <a:cs typeface="Arial"/>
              <a:sym typeface="Arial"/>
            </a:endParaRPr>
          </a:p>
        </p:txBody>
      </p:sp>
      <p:sp>
        <p:nvSpPr>
          <p:cNvPr id="15" name="TextBox 14">
            <a:extLst>
              <a:ext uri="{FF2B5EF4-FFF2-40B4-BE49-F238E27FC236}">
                <a16:creationId xmlns:a16="http://schemas.microsoft.com/office/drawing/2014/main" id="{8BB93376-2519-FD6A-491C-D51FA0CC124B}"/>
              </a:ext>
            </a:extLst>
          </p:cNvPr>
          <p:cNvSpPr txBox="1"/>
          <p:nvPr/>
        </p:nvSpPr>
        <p:spPr>
          <a:xfrm>
            <a:off x="4783939" y="2356500"/>
            <a:ext cx="3403715" cy="2431435"/>
          </a:xfrm>
          <a:prstGeom prst="rect">
            <a:avLst/>
          </a:prstGeom>
          <a:noFill/>
        </p:spPr>
        <p:txBody>
          <a:bodyPr wrap="square">
            <a:spAutoFit/>
          </a:bodyPr>
          <a:lstStyle/>
          <a:p>
            <a:pPr marL="793115" marR="0" lvl="1" indent="-285750" algn="l" rtl="0">
              <a:lnSpc>
                <a:spcPct val="100000"/>
              </a:lnSpc>
              <a:spcBef>
                <a:spcPts val="295"/>
              </a:spcBef>
              <a:spcAft>
                <a:spcPts val="0"/>
              </a:spcAft>
              <a:buClr>
                <a:srgbClr val="3333B2"/>
              </a:buClr>
              <a:buSzPts val="914"/>
              <a:buFont typeface="Lucida Sans"/>
              <a:buChar char="▶"/>
            </a:pPr>
            <a:r>
              <a:rPr lang="en-US" sz="1200" strike="sngStrike" dirty="0">
                <a:solidFill>
                  <a:schemeClr val="dk1"/>
                </a:solidFill>
                <a:latin typeface="Arial"/>
                <a:ea typeface="Arial"/>
                <a:cs typeface="Arial"/>
                <a:sym typeface="Arial"/>
              </a:rPr>
              <a:t>The DAO attack</a:t>
            </a:r>
          </a:p>
          <a:p>
            <a:pPr marL="793115" marR="0" lvl="1" indent="-285750" algn="l" rtl="0">
              <a:lnSpc>
                <a:spcPct val="100000"/>
              </a:lnSpc>
              <a:spcBef>
                <a:spcPts val="295"/>
              </a:spcBef>
              <a:spcAft>
                <a:spcPts val="0"/>
              </a:spcAft>
              <a:buClr>
                <a:srgbClr val="3333B2"/>
              </a:buClr>
              <a:buSzPts val="914"/>
              <a:buFont typeface="Lucida Sans"/>
              <a:buChar char="▶"/>
            </a:pPr>
            <a:r>
              <a:rPr lang="en-US" sz="1200" strike="sngStrike" dirty="0">
                <a:solidFill>
                  <a:schemeClr val="dk1"/>
                </a:solidFill>
                <a:latin typeface="Arial"/>
                <a:ea typeface="Arial"/>
                <a:cs typeface="Arial"/>
                <a:sym typeface="Arial"/>
              </a:rPr>
              <a:t>The King of The Ether Throne</a:t>
            </a:r>
          </a:p>
          <a:p>
            <a:pPr marL="793115" marR="0" lvl="1" indent="-285750" algn="l" rtl="0">
              <a:lnSpc>
                <a:spcPct val="100000"/>
              </a:lnSpc>
              <a:spcBef>
                <a:spcPts val="295"/>
              </a:spcBef>
              <a:spcAft>
                <a:spcPts val="0"/>
              </a:spcAft>
              <a:buClr>
                <a:srgbClr val="3333B2"/>
              </a:buClr>
              <a:buSzPts val="914"/>
              <a:buFont typeface="Lucida Sans"/>
              <a:buChar char="▶"/>
            </a:pPr>
            <a:r>
              <a:rPr lang="en-US" sz="1200" strike="sngStrike" dirty="0">
                <a:solidFill>
                  <a:schemeClr val="dk1"/>
                </a:solidFill>
                <a:latin typeface="Arial"/>
                <a:ea typeface="Arial"/>
                <a:cs typeface="Arial"/>
                <a:sym typeface="Arial"/>
              </a:rPr>
              <a:t>Multiplayer Games</a:t>
            </a:r>
          </a:p>
          <a:p>
            <a:pPr marL="793115" lvl="1" indent="-285750">
              <a:spcBef>
                <a:spcPts val="295"/>
              </a:spcBef>
              <a:buClr>
                <a:srgbClr val="3333B2"/>
              </a:buClr>
              <a:buSzPts val="914"/>
              <a:buFont typeface="Lucida Sans"/>
              <a:buChar char="▶"/>
            </a:pPr>
            <a:r>
              <a:rPr lang="en-US" sz="1200" dirty="0">
                <a:solidFill>
                  <a:schemeClr val="dk1"/>
                </a:solidFill>
                <a:latin typeface="Arial"/>
                <a:ea typeface="Arial"/>
                <a:cs typeface="Arial"/>
                <a:sym typeface="Arial"/>
              </a:rPr>
              <a:t>The </a:t>
            </a:r>
            <a:r>
              <a:rPr lang="en-US" sz="1200" dirty="0" err="1">
                <a:solidFill>
                  <a:schemeClr val="dk1"/>
                </a:solidFill>
                <a:latin typeface="Arial"/>
                <a:ea typeface="Arial"/>
                <a:cs typeface="Arial"/>
                <a:sym typeface="Arial"/>
              </a:rPr>
              <a:t>GovernMental</a:t>
            </a:r>
            <a:endParaRPr lang="en-US" sz="1200" strike="sngStrike" dirty="0">
              <a:solidFill>
                <a:schemeClr val="dk1"/>
              </a:solidFill>
              <a:latin typeface="Arial"/>
              <a:ea typeface="Arial"/>
              <a:cs typeface="Arial"/>
              <a:sym typeface="Arial"/>
            </a:endParaRPr>
          </a:p>
          <a:p>
            <a:pPr marL="793115" marR="0" lvl="1" indent="-285750" algn="l" rtl="0">
              <a:lnSpc>
                <a:spcPct val="100000"/>
              </a:lnSpc>
              <a:spcBef>
                <a:spcPts val="295"/>
              </a:spcBef>
              <a:spcAft>
                <a:spcPts val="0"/>
              </a:spcAft>
              <a:buClr>
                <a:srgbClr val="3333B2"/>
              </a:buClr>
              <a:buSzPts val="914"/>
              <a:buFont typeface="Lucida Sans"/>
              <a:buChar char="▶"/>
            </a:pPr>
            <a:r>
              <a:rPr lang="en-US" sz="1200" dirty="0">
                <a:solidFill>
                  <a:schemeClr val="dk1"/>
                </a:solidFill>
                <a:latin typeface="Arial"/>
                <a:ea typeface="Arial"/>
                <a:cs typeface="Arial"/>
                <a:sym typeface="Arial"/>
              </a:rPr>
              <a:t>Dynamic Libraries</a:t>
            </a:r>
          </a:p>
          <a:p>
            <a:pPr marL="793115" marR="0" lvl="1" indent="-285750" algn="l" rtl="0">
              <a:lnSpc>
                <a:spcPct val="100000"/>
              </a:lnSpc>
              <a:spcBef>
                <a:spcPts val="295"/>
              </a:spcBef>
              <a:spcAft>
                <a:spcPts val="0"/>
              </a:spcAft>
              <a:buClr>
                <a:srgbClr val="3333B2"/>
              </a:buClr>
              <a:buSzPts val="914"/>
              <a:buFont typeface="Lucida Sans"/>
              <a:buChar char="▶"/>
            </a:pPr>
            <a:endParaRPr lang="en-US" dirty="0">
              <a:solidFill>
                <a:schemeClr val="dk1"/>
              </a:solidFill>
              <a:latin typeface="Arial"/>
              <a:ea typeface="Arial"/>
              <a:cs typeface="Arial"/>
              <a:sym typeface="Arial"/>
            </a:endParaRPr>
          </a:p>
          <a:p>
            <a:pPr marL="793115" marR="0" lvl="1" indent="-285750" algn="l" rtl="0">
              <a:lnSpc>
                <a:spcPct val="100000"/>
              </a:lnSpc>
              <a:spcBef>
                <a:spcPts val="295"/>
              </a:spcBef>
              <a:spcAft>
                <a:spcPts val="0"/>
              </a:spcAft>
              <a:buClr>
                <a:srgbClr val="3333B2"/>
              </a:buClr>
              <a:buSzPts val="914"/>
              <a:buFont typeface="Lucida Sans"/>
              <a:buChar char="▶"/>
            </a:pPr>
            <a:endParaRPr lang="en-US" dirty="0">
              <a:solidFill>
                <a:schemeClr val="dk1"/>
              </a:solidFill>
              <a:latin typeface="Arial"/>
              <a:ea typeface="Arial"/>
              <a:cs typeface="Arial"/>
              <a:sym typeface="Arial"/>
            </a:endParaRPr>
          </a:p>
          <a:p>
            <a:pPr marL="793115" marR="0" lvl="1" indent="-285750" algn="l" rtl="0">
              <a:lnSpc>
                <a:spcPct val="100000"/>
              </a:lnSpc>
              <a:spcBef>
                <a:spcPts val="295"/>
              </a:spcBef>
              <a:spcAft>
                <a:spcPts val="0"/>
              </a:spcAft>
              <a:buClr>
                <a:srgbClr val="3333B2"/>
              </a:buClr>
              <a:buSzPts val="914"/>
              <a:buFont typeface="Lucida Sans"/>
              <a:buChar char="▶"/>
            </a:pPr>
            <a:endParaRPr lang="en-US" dirty="0">
              <a:solidFill>
                <a:schemeClr val="dk1"/>
              </a:solidFill>
              <a:latin typeface="Arial"/>
              <a:ea typeface="Arial"/>
              <a:cs typeface="Arial"/>
              <a:sym typeface="Arial"/>
            </a:endParaRPr>
          </a:p>
          <a:p>
            <a:pPr marL="793115" marR="0" lvl="1" indent="-285750" algn="l" rtl="0">
              <a:lnSpc>
                <a:spcPct val="100000"/>
              </a:lnSpc>
              <a:spcBef>
                <a:spcPts val="295"/>
              </a:spcBef>
              <a:spcAft>
                <a:spcPts val="0"/>
              </a:spcAft>
              <a:buClr>
                <a:srgbClr val="3333B2"/>
              </a:buClr>
              <a:buSzPts val="914"/>
              <a:buFont typeface="Lucida Sans"/>
              <a:buChar char="▶"/>
            </a:pPr>
            <a:endParaRPr lang="en-US" sz="1800" b="0" i="0" u="none" strike="noStrike" cap="none" dirty="0">
              <a:solidFill>
                <a:schemeClr val="dk1"/>
              </a:solidFill>
              <a:latin typeface="Arial"/>
              <a:ea typeface="Arial"/>
              <a:cs typeface="Arial"/>
              <a:sym typeface="Arial"/>
            </a:endParaRPr>
          </a:p>
        </p:txBody>
      </p:sp>
    </p:spTree>
    <p:extLst>
      <p:ext uri="{BB962C8B-B14F-4D97-AF65-F5344CB8AC3E}">
        <p14:creationId xmlns:p14="http://schemas.microsoft.com/office/powerpoint/2010/main" val="129373317"/>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Shape 634"/>
        <p:cNvGrpSpPr/>
        <p:nvPr/>
      </p:nvGrpSpPr>
      <p:grpSpPr>
        <a:xfrm>
          <a:off x="0" y="0"/>
          <a:ext cx="0" cy="0"/>
          <a:chOff x="0" y="0"/>
          <a:chExt cx="0" cy="0"/>
        </a:xfrm>
      </p:grpSpPr>
      <p:sp>
        <p:nvSpPr>
          <p:cNvPr id="635" name="Google Shape;635;p69"/>
          <p:cNvSpPr txBox="1">
            <a:spLocks noGrp="1"/>
          </p:cNvSpPr>
          <p:nvPr>
            <p:ph type="title"/>
          </p:nvPr>
        </p:nvSpPr>
        <p:spPr>
          <a:xfrm>
            <a:off x="9" y="-84653"/>
            <a:ext cx="8440500" cy="1088700"/>
          </a:xfrm>
          <a:prstGeom prst="rect">
            <a:avLst/>
          </a:prstGeom>
          <a:noFill/>
          <a:ln>
            <a:noFill/>
          </a:ln>
        </p:spPr>
        <p:txBody>
          <a:bodyPr spcFirstLastPara="1" wrap="square" lIns="91425" tIns="45700" rIns="91425" bIns="45700" anchor="ctr" anchorCtr="0">
            <a:noAutofit/>
          </a:bodyPr>
          <a:lstStyle/>
          <a:p>
            <a:pPr marL="0" lvl="0" indent="0" algn="l" rtl="0">
              <a:lnSpc>
                <a:spcPct val="100000"/>
              </a:lnSpc>
              <a:spcBef>
                <a:spcPts val="0"/>
              </a:spcBef>
              <a:spcAft>
                <a:spcPts val="0"/>
              </a:spcAft>
              <a:buSzPts val="1400"/>
              <a:buNone/>
            </a:pPr>
            <a:r>
              <a:rPr lang="en-US" sz="4400" b="0" i="0" dirty="0">
                <a:solidFill>
                  <a:srgbClr val="D1D5DB"/>
                </a:solidFill>
                <a:latin typeface="Arial"/>
                <a:ea typeface="Arial"/>
                <a:cs typeface="Arial"/>
                <a:sym typeface="Arial"/>
              </a:rPr>
              <a:t>Stack Size Limit</a:t>
            </a:r>
            <a:endParaRPr sz="4400" dirty="0">
              <a:latin typeface="Arial"/>
              <a:ea typeface="Arial"/>
              <a:cs typeface="Arial"/>
              <a:sym typeface="Arial"/>
            </a:endParaRPr>
          </a:p>
        </p:txBody>
      </p:sp>
      <p:grpSp>
        <p:nvGrpSpPr>
          <p:cNvPr id="2" name="Google Shape;322;p44">
            <a:extLst>
              <a:ext uri="{FF2B5EF4-FFF2-40B4-BE49-F238E27FC236}">
                <a16:creationId xmlns:a16="http://schemas.microsoft.com/office/drawing/2014/main" id="{41C771A9-98D5-B9D5-8832-2CB33BDD48C9}"/>
              </a:ext>
            </a:extLst>
          </p:cNvPr>
          <p:cNvGrpSpPr/>
          <p:nvPr/>
        </p:nvGrpSpPr>
        <p:grpSpPr>
          <a:xfrm>
            <a:off x="133337" y="1256450"/>
            <a:ext cx="5402038" cy="615523"/>
            <a:chOff x="88603" y="5470652"/>
            <a:chExt cx="5402038" cy="615523"/>
          </a:xfrm>
        </p:grpSpPr>
        <p:sp>
          <p:nvSpPr>
            <p:cNvPr id="3" name="Google Shape;323;p44">
              <a:extLst>
                <a:ext uri="{FF2B5EF4-FFF2-40B4-BE49-F238E27FC236}">
                  <a16:creationId xmlns:a16="http://schemas.microsoft.com/office/drawing/2014/main" id="{8DE378B5-741C-AD3F-37D0-E8E3173CAD13}"/>
                </a:ext>
              </a:extLst>
            </p:cNvPr>
            <p:cNvSpPr/>
            <p:nvPr/>
          </p:nvSpPr>
          <p:spPr>
            <a:xfrm>
              <a:off x="428524" y="5508909"/>
              <a:ext cx="3811163" cy="539012"/>
            </a:xfrm>
            <a:prstGeom prst="rect">
              <a:avLst/>
            </a:prstGeom>
            <a:noFill/>
            <a:ln w="9525" cap="flat" cmpd="sng">
              <a:solidFill>
                <a:srgbClr val="4A7DBA"/>
              </a:solidFill>
              <a:prstDash val="solid"/>
              <a:round/>
              <a:headEnd type="none" w="sm" len="sm"/>
              <a:tailEnd type="none" w="sm" len="sm"/>
            </a:ln>
            <a:effectLst>
              <a:outerShdw blurRad="40000" dist="23000" dir="5400000" rotWithShape="0">
                <a:srgbClr val="000000">
                  <a:alpha val="34509"/>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ial"/>
                <a:ea typeface="Arial"/>
                <a:cs typeface="Arial"/>
                <a:sym typeface="Arial"/>
              </a:endParaRPr>
            </a:p>
          </p:txBody>
        </p:sp>
        <p:sp>
          <p:nvSpPr>
            <p:cNvPr id="4" name="Google Shape;324;p44">
              <a:extLst>
                <a:ext uri="{FF2B5EF4-FFF2-40B4-BE49-F238E27FC236}">
                  <a16:creationId xmlns:a16="http://schemas.microsoft.com/office/drawing/2014/main" id="{0DC5BAD8-D303-792B-7CF7-DDC7559C0CD9}"/>
                </a:ext>
              </a:extLst>
            </p:cNvPr>
            <p:cNvSpPr txBox="1"/>
            <p:nvPr/>
          </p:nvSpPr>
          <p:spPr>
            <a:xfrm>
              <a:off x="486641" y="5470652"/>
              <a:ext cx="5004000" cy="615523"/>
            </a:xfrm>
            <a:prstGeom prst="rect">
              <a:avLst/>
            </a:prstGeom>
            <a:noFill/>
            <a:ln>
              <a:noFill/>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Clr>
                  <a:srgbClr val="000000"/>
                </a:buClr>
                <a:buSzPts val="1400"/>
                <a:buFont typeface="Arial"/>
                <a:buNone/>
              </a:pPr>
              <a:r>
                <a:rPr lang="en-US" sz="1400" b="0" i="0" u="sng" strike="noStrike" cap="none" dirty="0">
                  <a:solidFill>
                    <a:srgbClr val="000000"/>
                  </a:solidFill>
                  <a:latin typeface="Arial"/>
                  <a:ea typeface="Arial"/>
                  <a:cs typeface="Arial"/>
                  <a:sym typeface="Arial"/>
                </a:rPr>
                <a:t>Solidity Compiler</a:t>
              </a:r>
              <a:endParaRPr sz="1400" b="0" i="0" u="sng" strike="noStrike" cap="none" dirty="0">
                <a:solidFill>
                  <a:srgbClr val="000000"/>
                </a:solidFill>
                <a:latin typeface="Arial"/>
                <a:ea typeface="Arial"/>
                <a:cs typeface="Arial"/>
                <a:sym typeface="Arial"/>
              </a:endParaRPr>
            </a:p>
            <a:p>
              <a:pPr marL="457200" marR="0" lvl="0" indent="-279400" algn="l" rtl="0">
                <a:lnSpc>
                  <a:spcPct val="100000"/>
                </a:lnSpc>
                <a:spcBef>
                  <a:spcPts val="0"/>
                </a:spcBef>
                <a:spcAft>
                  <a:spcPts val="0"/>
                </a:spcAft>
                <a:buClr>
                  <a:schemeClr val="dk1"/>
                </a:buClr>
                <a:buSzPts val="800"/>
                <a:buFont typeface="Times New Roman"/>
                <a:buChar char="◄"/>
              </a:pPr>
              <a:r>
                <a:rPr lang="en-US" sz="1400" b="0" i="0" u="none" strike="noStrike" cap="none" dirty="0">
                  <a:solidFill>
                    <a:schemeClr val="dk1"/>
                  </a:solidFill>
                  <a:latin typeface="Arial"/>
                  <a:ea typeface="Arial"/>
                  <a:cs typeface="Arial"/>
                  <a:sym typeface="Arial"/>
                </a:rPr>
                <a:t>Stack Size is limited to 1024 calls.</a:t>
              </a:r>
              <a:endParaRPr sz="1400" b="0" i="0" u="none" strike="noStrike" cap="none" dirty="0">
                <a:solidFill>
                  <a:schemeClr val="dk1"/>
                </a:solidFill>
                <a:latin typeface="Arial"/>
                <a:ea typeface="Arial"/>
                <a:cs typeface="Arial"/>
                <a:sym typeface="Arial"/>
              </a:endParaRPr>
            </a:p>
          </p:txBody>
        </p:sp>
        <p:pic>
          <p:nvPicPr>
            <p:cNvPr id="5" name="Google Shape;325;p44">
              <a:extLst>
                <a:ext uri="{FF2B5EF4-FFF2-40B4-BE49-F238E27FC236}">
                  <a16:creationId xmlns:a16="http://schemas.microsoft.com/office/drawing/2014/main" id="{B8E5E837-C904-2FF9-F721-98F3437A2236}"/>
                </a:ext>
              </a:extLst>
            </p:cNvPr>
            <p:cNvPicPr preferRelativeResize="0"/>
            <p:nvPr/>
          </p:nvPicPr>
          <p:blipFill rotWithShape="1">
            <a:blip r:embed="rId3">
              <a:alphaModFix/>
            </a:blip>
            <a:srcRect/>
            <a:stretch/>
          </p:blipFill>
          <p:spPr>
            <a:xfrm>
              <a:off x="88603" y="5599039"/>
              <a:ext cx="333126" cy="358751"/>
            </a:xfrm>
            <a:prstGeom prst="rect">
              <a:avLst/>
            </a:prstGeom>
            <a:noFill/>
            <a:ln>
              <a:noFill/>
            </a:ln>
          </p:spPr>
        </p:pic>
      </p:grpSp>
      <p:sp>
        <p:nvSpPr>
          <p:cNvPr id="8" name="Google Shape;636;p69">
            <a:extLst>
              <a:ext uri="{FF2B5EF4-FFF2-40B4-BE49-F238E27FC236}">
                <a16:creationId xmlns:a16="http://schemas.microsoft.com/office/drawing/2014/main" id="{E4EC5E03-2E9C-9F69-6BC2-866C036212C2}"/>
              </a:ext>
            </a:extLst>
          </p:cNvPr>
          <p:cNvSpPr txBox="1"/>
          <p:nvPr/>
        </p:nvSpPr>
        <p:spPr>
          <a:xfrm>
            <a:off x="133337" y="2252763"/>
            <a:ext cx="8688300" cy="2433087"/>
          </a:xfrm>
          <a:prstGeom prst="rect">
            <a:avLst/>
          </a:prstGeom>
          <a:noFill/>
          <a:ln>
            <a:noFill/>
          </a:ln>
        </p:spPr>
        <p:txBody>
          <a:bodyPr spcFirstLastPara="1" wrap="square" lIns="0" tIns="37450" rIns="0" bIns="0" anchor="t" anchorCtr="0">
            <a:spAutoFit/>
          </a:bodyPr>
          <a:lstStyle/>
          <a:p>
            <a:pPr marL="507365" marR="0" lvl="0" indent="-457200" algn="l" rtl="0">
              <a:lnSpc>
                <a:spcPct val="115000"/>
              </a:lnSpc>
              <a:spcBef>
                <a:spcPts val="0"/>
              </a:spcBef>
              <a:spcAft>
                <a:spcPts val="0"/>
              </a:spcAft>
              <a:buClr>
                <a:srgbClr val="3333B2"/>
              </a:buClr>
              <a:buSzPts val="1600"/>
              <a:buFont typeface="Lucida Sans"/>
              <a:buChar char="▶"/>
            </a:pPr>
            <a:r>
              <a:rPr lang="en-US" sz="2800" b="0" i="0" u="none" strike="noStrike" cap="none" dirty="0">
                <a:solidFill>
                  <a:schemeClr val="dk1"/>
                </a:solidFill>
                <a:latin typeface="Arial"/>
                <a:ea typeface="Arial"/>
                <a:cs typeface="Arial"/>
                <a:sym typeface="Arial"/>
              </a:rPr>
              <a:t>Stack size is limited</a:t>
            </a:r>
            <a:br>
              <a:rPr lang="en-US" sz="2800" b="0" i="0" u="none" strike="noStrike" cap="none" dirty="0">
                <a:solidFill>
                  <a:schemeClr val="dk1"/>
                </a:solidFill>
                <a:latin typeface="Arial"/>
                <a:ea typeface="Arial"/>
                <a:cs typeface="Arial"/>
                <a:sym typeface="Arial"/>
              </a:rPr>
            </a:br>
            <a:endParaRPr sz="700" b="0" i="0" u="none" strike="noStrike" cap="none" dirty="0">
              <a:solidFill>
                <a:schemeClr val="dk1"/>
              </a:solidFill>
              <a:latin typeface="Arial"/>
              <a:ea typeface="Arial"/>
              <a:cs typeface="Arial"/>
              <a:sym typeface="Arial"/>
            </a:endParaRPr>
          </a:p>
          <a:p>
            <a:pPr marL="914400" marR="0" lvl="1" indent="-286656" algn="l" rtl="0">
              <a:lnSpc>
                <a:spcPct val="115000"/>
              </a:lnSpc>
              <a:spcBef>
                <a:spcPts val="0"/>
              </a:spcBef>
              <a:spcAft>
                <a:spcPts val="0"/>
              </a:spcAft>
              <a:buClr>
                <a:srgbClr val="3333B2"/>
              </a:buClr>
              <a:buSzPts val="914"/>
              <a:buFont typeface="Lucida Sans"/>
              <a:buChar char="▶"/>
            </a:pPr>
            <a:r>
              <a:rPr lang="en-US" sz="1600" b="0" i="0" u="none" strike="noStrike" cap="none" dirty="0">
                <a:solidFill>
                  <a:schemeClr val="dk1"/>
                </a:solidFill>
                <a:latin typeface="Arial"/>
                <a:ea typeface="Arial"/>
                <a:cs typeface="Arial"/>
                <a:sym typeface="Arial"/>
              </a:rPr>
              <a:t>Each invocation of a function the call stack associated with the transaction grows.</a:t>
            </a:r>
            <a:endParaRPr sz="1600" b="0" i="0" u="none" strike="noStrike" cap="none" dirty="0">
              <a:solidFill>
                <a:schemeClr val="dk1"/>
              </a:solidFill>
              <a:latin typeface="Arial"/>
              <a:ea typeface="Arial"/>
              <a:cs typeface="Arial"/>
              <a:sym typeface="Arial"/>
            </a:endParaRPr>
          </a:p>
          <a:p>
            <a:pPr marL="914400" marR="0" lvl="1" indent="-286656" algn="l" rtl="0">
              <a:lnSpc>
                <a:spcPct val="115000"/>
              </a:lnSpc>
              <a:spcBef>
                <a:spcPts val="0"/>
              </a:spcBef>
              <a:spcAft>
                <a:spcPts val="0"/>
              </a:spcAft>
              <a:buClr>
                <a:srgbClr val="3333B2"/>
              </a:buClr>
              <a:buSzPts val="914"/>
              <a:buFont typeface="Lucida Sans"/>
              <a:buChar char="▶"/>
            </a:pPr>
            <a:r>
              <a:rPr lang="en-US" sz="1600" b="0" i="0" u="none" strike="noStrike" cap="none" dirty="0">
                <a:solidFill>
                  <a:schemeClr val="dk1"/>
                </a:solidFill>
                <a:latin typeface="Arial"/>
                <a:ea typeface="Arial"/>
                <a:cs typeface="Arial"/>
                <a:sym typeface="Arial"/>
              </a:rPr>
              <a:t>If the call stack limit is reached, an exception is thrown.</a:t>
            </a:r>
            <a:endParaRPr sz="1600" b="0" i="0" u="none" strike="noStrike" cap="none" dirty="0">
              <a:solidFill>
                <a:schemeClr val="dk1"/>
              </a:solidFill>
              <a:latin typeface="Arial"/>
              <a:ea typeface="Arial"/>
              <a:cs typeface="Arial"/>
              <a:sym typeface="Arial"/>
            </a:endParaRPr>
          </a:p>
          <a:p>
            <a:pPr marL="914400" marR="0" lvl="1" indent="-285750" algn="l" rtl="0">
              <a:lnSpc>
                <a:spcPct val="115000"/>
              </a:lnSpc>
              <a:spcBef>
                <a:spcPts val="295"/>
              </a:spcBef>
              <a:spcAft>
                <a:spcPts val="0"/>
              </a:spcAft>
              <a:buClr>
                <a:schemeClr val="dk2"/>
              </a:buClr>
              <a:buSzPts val="900"/>
              <a:buFont typeface="Arial"/>
              <a:buChar char="▶"/>
            </a:pPr>
            <a:r>
              <a:rPr lang="en-US" sz="1600" b="0" i="0" u="none" strike="noStrike" cap="none" dirty="0">
                <a:solidFill>
                  <a:schemeClr val="dk1"/>
                </a:solidFill>
                <a:latin typeface="Arial"/>
                <a:ea typeface="Arial"/>
                <a:cs typeface="Arial"/>
                <a:sym typeface="Arial"/>
              </a:rPr>
              <a:t>An adversary can generate an almost victim’s contract that does not properly handle the exceptions</a:t>
            </a:r>
            <a:endParaRPr lang="en-US" sz="1600" dirty="0">
              <a:solidFill>
                <a:schemeClr val="dk1"/>
              </a:solidFill>
            </a:endParaRPr>
          </a:p>
          <a:p>
            <a:pPr marL="914400" marR="0" lvl="1" indent="-285750" algn="l" rtl="0">
              <a:lnSpc>
                <a:spcPct val="115000"/>
              </a:lnSpc>
              <a:spcBef>
                <a:spcPts val="295"/>
              </a:spcBef>
              <a:spcAft>
                <a:spcPts val="0"/>
              </a:spcAft>
              <a:buClr>
                <a:schemeClr val="dk2"/>
              </a:buClr>
              <a:buSzPts val="900"/>
              <a:buFont typeface="Arial"/>
              <a:buChar char="▶"/>
            </a:pPr>
            <a:r>
              <a:rPr lang="en-US" sz="1600" b="0" i="0" u="none" strike="noStrike" cap="none" dirty="0">
                <a:solidFill>
                  <a:schemeClr val="dk1"/>
                </a:solidFill>
                <a:latin typeface="Arial"/>
                <a:ea typeface="Arial"/>
                <a:cs typeface="Arial"/>
                <a:sym typeface="Arial"/>
              </a:rPr>
              <a:t>If the victim’s contract does not properly handle the exception, the adversary could manage to succeed in his attack.</a:t>
            </a:r>
            <a:endParaRPr sz="1600" b="0" i="0" u="none" strike="noStrike" cap="none" dirty="0">
              <a:solidFill>
                <a:schemeClr val="dk1"/>
              </a:solidFill>
              <a:latin typeface="Arial"/>
              <a:ea typeface="Arial"/>
              <a:cs typeface="Arial"/>
              <a:sym typeface="Arial"/>
            </a:endParaRPr>
          </a:p>
        </p:txBody>
      </p:sp>
      <p:sp>
        <p:nvSpPr>
          <p:cNvPr id="9" name="Google Shape;134;p24">
            <a:extLst>
              <a:ext uri="{FF2B5EF4-FFF2-40B4-BE49-F238E27FC236}">
                <a16:creationId xmlns:a16="http://schemas.microsoft.com/office/drawing/2014/main" id="{9CCA4B3F-9B7D-DAFD-793A-4EBCD12EACFA}"/>
              </a:ext>
            </a:extLst>
          </p:cNvPr>
          <p:cNvSpPr txBox="1">
            <a:spLocks/>
          </p:cNvSpPr>
          <p:nvPr/>
        </p:nvSpPr>
        <p:spPr>
          <a:xfrm>
            <a:off x="0" y="0"/>
            <a:ext cx="9144000" cy="1093727"/>
          </a:xfrm>
          <a:prstGeom prst="rect">
            <a:avLst/>
          </a:prstGeom>
          <a:solidFill>
            <a:srgbClr val="A22E2E"/>
          </a:solidFill>
          <a:ln>
            <a:noFill/>
          </a:ln>
        </p:spPr>
        <p:txBody>
          <a:bodyPr spcFirstLastPara="1" vert="horz" wrap="square" lIns="91425" tIns="45700" rIns="91425" bIns="45700" rtlCol="0" anchor="ctr" anchorCtr="0">
            <a:noAutofit/>
          </a:bodyPr>
          <a:lstStyle>
            <a:lvl1pPr lvl="0" algn="l" defTabSz="685800" rtl="0" eaLnBrk="1" latinLnBrk="0" hangingPunct="1">
              <a:lnSpc>
                <a:spcPct val="100000"/>
              </a:lnSpc>
              <a:spcBef>
                <a:spcPts val="0"/>
              </a:spcBef>
              <a:spcAft>
                <a:spcPts val="0"/>
              </a:spcAft>
              <a:buSzPts val="1400"/>
              <a:buNone/>
              <a:defRPr sz="3300" kern="1200">
                <a:solidFill>
                  <a:schemeClr val="tx1"/>
                </a:solidFill>
                <a:latin typeface="+mj-lt"/>
                <a:ea typeface="+mj-ea"/>
                <a:cs typeface="+mj-cs"/>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r>
              <a:rPr lang="en-US" sz="4400" dirty="0">
                <a:solidFill>
                  <a:srgbClr val="D1D5DB"/>
                </a:solidFill>
                <a:latin typeface="Arial"/>
                <a:ea typeface="Arial"/>
                <a:cs typeface="Arial"/>
                <a:sym typeface="Arial"/>
              </a:rPr>
              <a:t>  Stack Size Limit</a:t>
            </a:r>
            <a:endParaRPr lang="en-US" sz="4400" dirty="0">
              <a:latin typeface="Arial"/>
              <a:ea typeface="Arial"/>
              <a:cs typeface="Arial"/>
              <a:sym typeface="Arial"/>
            </a:endParaRPr>
          </a:p>
        </p:txBody>
      </p:sp>
    </p:spTree>
    <p:extLst>
      <p:ext uri="{BB962C8B-B14F-4D97-AF65-F5344CB8AC3E}">
        <p14:creationId xmlns:p14="http://schemas.microsoft.com/office/powerpoint/2010/main" val="2000205583"/>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Shape 362"/>
        <p:cNvGrpSpPr/>
        <p:nvPr/>
      </p:nvGrpSpPr>
      <p:grpSpPr>
        <a:xfrm>
          <a:off x="0" y="0"/>
          <a:ext cx="0" cy="0"/>
          <a:chOff x="0" y="0"/>
          <a:chExt cx="0" cy="0"/>
        </a:xfrm>
      </p:grpSpPr>
      <p:sp>
        <p:nvSpPr>
          <p:cNvPr id="363" name="Google Shape;363;p48"/>
          <p:cNvSpPr txBox="1">
            <a:spLocks noGrp="1"/>
          </p:cNvSpPr>
          <p:nvPr>
            <p:ph type="title"/>
          </p:nvPr>
        </p:nvSpPr>
        <p:spPr>
          <a:xfrm>
            <a:off x="178384" y="55622"/>
            <a:ext cx="8440500" cy="1088700"/>
          </a:xfrm>
          <a:prstGeom prst="rect">
            <a:avLst/>
          </a:prstGeom>
          <a:noFill/>
          <a:ln>
            <a:noFill/>
          </a:ln>
        </p:spPr>
        <p:txBody>
          <a:bodyPr spcFirstLastPara="1" wrap="square" lIns="91425" tIns="45700" rIns="91425" bIns="45700" anchor="ctr" anchorCtr="0">
            <a:noAutofit/>
          </a:bodyPr>
          <a:lstStyle/>
          <a:p>
            <a:pPr marL="0" lvl="0" indent="0" algn="l" rtl="0">
              <a:lnSpc>
                <a:spcPct val="100000"/>
              </a:lnSpc>
              <a:spcBef>
                <a:spcPts val="0"/>
              </a:spcBef>
              <a:spcAft>
                <a:spcPts val="0"/>
              </a:spcAft>
              <a:buSzPts val="1400"/>
              <a:buNone/>
            </a:pPr>
            <a:r>
              <a:rPr lang="en-US" sz="4000" dirty="0">
                <a:effectLst/>
                <a:latin typeface="Arial" panose="020B0604020202020204" pitchFamily="34" charset="0"/>
              </a:rPr>
              <a:t>The </a:t>
            </a:r>
            <a:r>
              <a:rPr lang="en-US" sz="4000" dirty="0" err="1">
                <a:effectLst/>
                <a:latin typeface="Arial" panose="020B0604020202020204" pitchFamily="34" charset="0"/>
              </a:rPr>
              <a:t>GovernMental</a:t>
            </a:r>
            <a:endParaRPr sz="4400" dirty="0">
              <a:latin typeface="Arial"/>
              <a:ea typeface="Arial"/>
              <a:cs typeface="Arial"/>
              <a:sym typeface="Arial"/>
            </a:endParaRPr>
          </a:p>
        </p:txBody>
      </p:sp>
      <p:sp>
        <p:nvSpPr>
          <p:cNvPr id="364" name="Google Shape;364;p48"/>
          <p:cNvSpPr txBox="1"/>
          <p:nvPr/>
        </p:nvSpPr>
        <p:spPr>
          <a:xfrm>
            <a:off x="114300" y="1461934"/>
            <a:ext cx="8677950" cy="1569004"/>
          </a:xfrm>
          <a:prstGeom prst="rect">
            <a:avLst/>
          </a:prstGeom>
          <a:noFill/>
          <a:ln>
            <a:noFill/>
          </a:ln>
        </p:spPr>
        <p:txBody>
          <a:bodyPr spcFirstLastPara="1" wrap="square" lIns="0" tIns="37450" rIns="0" bIns="0" anchor="t" anchorCtr="0">
            <a:spAutoFit/>
          </a:bodyPr>
          <a:lstStyle/>
          <a:p>
            <a:pPr marL="507365" marR="0" lvl="0" indent="-457200" algn="l" rtl="0">
              <a:lnSpc>
                <a:spcPct val="100000"/>
              </a:lnSpc>
              <a:spcBef>
                <a:spcPts val="0"/>
              </a:spcBef>
              <a:spcAft>
                <a:spcPts val="0"/>
              </a:spcAft>
              <a:buClr>
                <a:srgbClr val="3333B2"/>
              </a:buClr>
              <a:buSzPts val="1600"/>
              <a:buFont typeface="Lucida Sans"/>
              <a:buChar char="▶"/>
            </a:pPr>
            <a:r>
              <a:rPr lang="en-US" sz="2800" dirty="0" err="1">
                <a:solidFill>
                  <a:schemeClr val="dk1"/>
                </a:solidFill>
              </a:rPr>
              <a:t>GovernMental</a:t>
            </a:r>
            <a:endParaRPr lang="en-US" sz="1400" b="0" i="0" u="none" strike="noStrike" cap="none" dirty="0">
              <a:solidFill>
                <a:srgbClr val="000000"/>
              </a:solidFill>
              <a:latin typeface="Arial"/>
              <a:ea typeface="Arial"/>
              <a:cs typeface="Arial"/>
              <a:sym typeface="Arial"/>
            </a:endParaRPr>
          </a:p>
          <a:p>
            <a:pPr marL="793115" marR="0" lvl="1" indent="-285749" algn="l" rtl="0">
              <a:lnSpc>
                <a:spcPct val="100000"/>
              </a:lnSpc>
              <a:spcBef>
                <a:spcPts val="295"/>
              </a:spcBef>
              <a:spcAft>
                <a:spcPts val="0"/>
              </a:spcAft>
              <a:buClr>
                <a:srgbClr val="3333B2"/>
              </a:buClr>
              <a:buSzPts val="914"/>
              <a:buFont typeface="Lucida Sans"/>
              <a:buChar char="▶"/>
            </a:pPr>
            <a:r>
              <a:rPr lang="en-US" sz="1600" b="0" i="0" u="none" strike="noStrike" cap="none" dirty="0">
                <a:solidFill>
                  <a:schemeClr val="dk1"/>
                </a:solidFill>
                <a:latin typeface="Arial"/>
                <a:ea typeface="Arial"/>
                <a:cs typeface="Arial"/>
                <a:sym typeface="Arial"/>
              </a:rPr>
              <a:t>The </a:t>
            </a:r>
            <a:r>
              <a:rPr lang="en-US" sz="1600" b="0" i="0" u="none" strike="noStrike" cap="none" dirty="0" err="1">
                <a:solidFill>
                  <a:schemeClr val="dk1"/>
                </a:solidFill>
                <a:latin typeface="Arial"/>
                <a:ea typeface="Arial"/>
                <a:cs typeface="Arial"/>
                <a:sym typeface="Arial"/>
              </a:rPr>
              <a:t>GovernMental</a:t>
            </a:r>
            <a:r>
              <a:rPr lang="en-US" sz="1600" b="0" i="0" u="none" strike="noStrike" cap="none" dirty="0">
                <a:solidFill>
                  <a:schemeClr val="dk1"/>
                </a:solidFill>
                <a:latin typeface="Arial"/>
                <a:ea typeface="Arial"/>
                <a:cs typeface="Arial"/>
                <a:sym typeface="Arial"/>
              </a:rPr>
              <a:t> is a Ponzi scheme.</a:t>
            </a:r>
            <a:endParaRPr lang="en-US" dirty="0"/>
          </a:p>
          <a:p>
            <a:pPr marL="793115" marR="0" lvl="1" indent="-285749" algn="l" rtl="0">
              <a:lnSpc>
                <a:spcPct val="100000"/>
              </a:lnSpc>
              <a:spcBef>
                <a:spcPts val="295"/>
              </a:spcBef>
              <a:spcAft>
                <a:spcPts val="0"/>
              </a:spcAft>
              <a:buClr>
                <a:srgbClr val="3333B2"/>
              </a:buClr>
              <a:buSzPts val="914"/>
              <a:buFont typeface="Lucida Sans"/>
              <a:buChar char="▶"/>
            </a:pPr>
            <a:r>
              <a:rPr lang="en-US" sz="1600" b="0" i="0" u="none" strike="noStrike" cap="none" dirty="0">
                <a:solidFill>
                  <a:schemeClr val="dk1"/>
                </a:solidFill>
                <a:latin typeface="Arial"/>
                <a:ea typeface="Arial"/>
                <a:cs typeface="Arial"/>
                <a:sym typeface="Arial"/>
              </a:rPr>
              <a:t>To join the scheme, a participant must send a certain amount of ether to the contract.</a:t>
            </a:r>
            <a:endParaRPr dirty="0"/>
          </a:p>
          <a:p>
            <a:pPr marL="793115" marR="0" lvl="1" indent="-285749" algn="l" rtl="0">
              <a:lnSpc>
                <a:spcPct val="100000"/>
              </a:lnSpc>
              <a:spcBef>
                <a:spcPts val="295"/>
              </a:spcBef>
              <a:spcAft>
                <a:spcPts val="0"/>
              </a:spcAft>
              <a:buClr>
                <a:srgbClr val="3333B2"/>
              </a:buClr>
              <a:buSzPts val="914"/>
              <a:buFont typeface="Lucida Sans"/>
              <a:buChar char="▶"/>
            </a:pPr>
            <a:r>
              <a:rPr lang="en-US" sz="1600" b="0" i="0" u="none" strike="noStrike" cap="none" dirty="0">
                <a:solidFill>
                  <a:schemeClr val="dk1"/>
                </a:solidFill>
                <a:latin typeface="Arial"/>
                <a:ea typeface="Arial"/>
                <a:cs typeface="Arial"/>
                <a:sym typeface="Arial"/>
              </a:rPr>
              <a:t>If there are no new arrivals </a:t>
            </a:r>
            <a:r>
              <a:rPr lang="en-US" sz="1600" dirty="0">
                <a:solidFill>
                  <a:schemeClr val="dk1"/>
                </a:solidFill>
              </a:rPr>
              <a:t>for 12 hours, the last participant gets all the ether (minus a fee)</a:t>
            </a:r>
            <a:endParaRPr dirty="0"/>
          </a:p>
        </p:txBody>
      </p:sp>
      <p:sp>
        <p:nvSpPr>
          <p:cNvPr id="10" name="TextBox 9">
            <a:extLst>
              <a:ext uri="{FF2B5EF4-FFF2-40B4-BE49-F238E27FC236}">
                <a16:creationId xmlns:a16="http://schemas.microsoft.com/office/drawing/2014/main" id="{B88923E1-41F8-78E9-75A6-26FDD1398B54}"/>
              </a:ext>
            </a:extLst>
          </p:cNvPr>
          <p:cNvSpPr txBox="1"/>
          <p:nvPr/>
        </p:nvSpPr>
        <p:spPr>
          <a:xfrm>
            <a:off x="0" y="3478581"/>
            <a:ext cx="5431790" cy="307777"/>
          </a:xfrm>
          <a:prstGeom prst="rect">
            <a:avLst/>
          </a:prstGeom>
          <a:noFill/>
        </p:spPr>
        <p:txBody>
          <a:bodyPr wrap="square">
            <a:spAutoFit/>
          </a:bodyPr>
          <a:lstStyle/>
          <a:p>
            <a:pPr marL="793115" marR="0" lvl="1" indent="-285749" algn="l" rtl="0">
              <a:lnSpc>
                <a:spcPct val="100000"/>
              </a:lnSpc>
              <a:spcBef>
                <a:spcPts val="295"/>
              </a:spcBef>
              <a:spcAft>
                <a:spcPts val="0"/>
              </a:spcAft>
              <a:buClr>
                <a:srgbClr val="3333B2"/>
              </a:buClr>
              <a:buSzPts val="914"/>
              <a:buFont typeface="Lucida Sans"/>
              <a:buChar char="▶"/>
            </a:pPr>
            <a:r>
              <a:rPr lang="en-US" sz="1400" b="0" i="0" u="none" strike="noStrike" cap="none" dirty="0">
                <a:solidFill>
                  <a:schemeClr val="dk1"/>
                </a:solidFill>
                <a:latin typeface="Arial"/>
                <a:ea typeface="Arial"/>
                <a:cs typeface="Arial"/>
                <a:sym typeface="Arial"/>
              </a:rPr>
              <a:t>Alice joins the game by paying the current fee, one ETH.</a:t>
            </a:r>
            <a:endParaRPr lang="en-US" dirty="0"/>
          </a:p>
        </p:txBody>
      </p:sp>
      <p:sp>
        <p:nvSpPr>
          <p:cNvPr id="11" name="TextBox 10">
            <a:extLst>
              <a:ext uri="{FF2B5EF4-FFF2-40B4-BE49-F238E27FC236}">
                <a16:creationId xmlns:a16="http://schemas.microsoft.com/office/drawing/2014/main" id="{7AD4FF0F-172B-A349-5955-75B043A29E2E}"/>
              </a:ext>
            </a:extLst>
          </p:cNvPr>
          <p:cNvSpPr txBox="1"/>
          <p:nvPr/>
        </p:nvSpPr>
        <p:spPr>
          <a:xfrm>
            <a:off x="0" y="4323243"/>
            <a:ext cx="5431790" cy="307777"/>
          </a:xfrm>
          <a:prstGeom prst="rect">
            <a:avLst/>
          </a:prstGeom>
          <a:noFill/>
        </p:spPr>
        <p:txBody>
          <a:bodyPr wrap="square">
            <a:spAutoFit/>
          </a:bodyPr>
          <a:lstStyle/>
          <a:p>
            <a:pPr marL="793115" marR="0" lvl="1" indent="-285749" algn="l" rtl="0">
              <a:lnSpc>
                <a:spcPct val="100000"/>
              </a:lnSpc>
              <a:spcBef>
                <a:spcPts val="295"/>
              </a:spcBef>
              <a:spcAft>
                <a:spcPts val="0"/>
              </a:spcAft>
              <a:buClr>
                <a:srgbClr val="3333B2"/>
              </a:buClr>
              <a:buSzPts val="914"/>
              <a:buFont typeface="Lucida Sans"/>
              <a:buChar char="▶"/>
            </a:pPr>
            <a:r>
              <a:rPr lang="en-US" sz="1400" b="0" i="0" u="none" strike="noStrike" cap="none" dirty="0">
                <a:solidFill>
                  <a:schemeClr val="dk1"/>
                </a:solidFill>
                <a:latin typeface="Arial"/>
                <a:ea typeface="Arial"/>
                <a:cs typeface="Arial"/>
                <a:sym typeface="Arial"/>
              </a:rPr>
              <a:t>The entrance fee doubles in price, standing on two ETH </a:t>
            </a:r>
            <a:endParaRPr lang="en-US" dirty="0"/>
          </a:p>
        </p:txBody>
      </p:sp>
      <p:sp>
        <p:nvSpPr>
          <p:cNvPr id="12" name="TextBox 11">
            <a:extLst>
              <a:ext uri="{FF2B5EF4-FFF2-40B4-BE49-F238E27FC236}">
                <a16:creationId xmlns:a16="http://schemas.microsoft.com/office/drawing/2014/main" id="{36CADE5E-F55A-C924-CE34-46778B69D5CF}"/>
              </a:ext>
            </a:extLst>
          </p:cNvPr>
          <p:cNvSpPr txBox="1"/>
          <p:nvPr/>
        </p:nvSpPr>
        <p:spPr>
          <a:xfrm>
            <a:off x="0" y="5088289"/>
            <a:ext cx="5431790" cy="307777"/>
          </a:xfrm>
          <a:prstGeom prst="rect">
            <a:avLst/>
          </a:prstGeom>
          <a:noFill/>
        </p:spPr>
        <p:txBody>
          <a:bodyPr wrap="square">
            <a:spAutoFit/>
          </a:bodyPr>
          <a:lstStyle/>
          <a:p>
            <a:pPr marL="793115" marR="0" lvl="1" indent="-285749" algn="l" rtl="0">
              <a:lnSpc>
                <a:spcPct val="100000"/>
              </a:lnSpc>
              <a:spcBef>
                <a:spcPts val="295"/>
              </a:spcBef>
              <a:spcAft>
                <a:spcPts val="0"/>
              </a:spcAft>
              <a:buClr>
                <a:srgbClr val="3333B2"/>
              </a:buClr>
              <a:buSzPts val="914"/>
              <a:buFont typeface="Lucida Sans"/>
              <a:buChar char="▶"/>
            </a:pPr>
            <a:r>
              <a:rPr lang="en-US" sz="1400" b="0" i="0" u="none" strike="noStrike" cap="none" dirty="0">
                <a:solidFill>
                  <a:schemeClr val="dk1"/>
                </a:solidFill>
                <a:latin typeface="Arial"/>
                <a:ea typeface="Arial"/>
                <a:cs typeface="Arial"/>
                <a:sym typeface="Arial"/>
              </a:rPr>
              <a:t>Bob joins the game and pays two ETH.</a:t>
            </a:r>
            <a:endParaRPr lang="en-US" dirty="0"/>
          </a:p>
        </p:txBody>
      </p:sp>
      <p:sp>
        <p:nvSpPr>
          <p:cNvPr id="13" name="TextBox 12">
            <a:extLst>
              <a:ext uri="{FF2B5EF4-FFF2-40B4-BE49-F238E27FC236}">
                <a16:creationId xmlns:a16="http://schemas.microsoft.com/office/drawing/2014/main" id="{1D034705-35BA-8C13-536C-0B9C3F3CE0D3}"/>
              </a:ext>
            </a:extLst>
          </p:cNvPr>
          <p:cNvSpPr txBox="1"/>
          <p:nvPr/>
        </p:nvSpPr>
        <p:spPr>
          <a:xfrm>
            <a:off x="0" y="5853335"/>
            <a:ext cx="5722158" cy="307777"/>
          </a:xfrm>
          <a:prstGeom prst="rect">
            <a:avLst/>
          </a:prstGeom>
          <a:noFill/>
        </p:spPr>
        <p:txBody>
          <a:bodyPr wrap="square">
            <a:spAutoFit/>
          </a:bodyPr>
          <a:lstStyle/>
          <a:p>
            <a:pPr marL="793115" marR="0" lvl="1" indent="-285749" algn="l" rtl="0">
              <a:lnSpc>
                <a:spcPct val="100000"/>
              </a:lnSpc>
              <a:spcBef>
                <a:spcPts val="295"/>
              </a:spcBef>
              <a:spcAft>
                <a:spcPts val="0"/>
              </a:spcAft>
              <a:buClr>
                <a:srgbClr val="3333B2"/>
              </a:buClr>
              <a:buSzPts val="914"/>
              <a:buFont typeface="Lucida Sans"/>
              <a:buChar char="▶"/>
            </a:pPr>
            <a:r>
              <a:rPr lang="en-US" sz="1400" dirty="0">
                <a:solidFill>
                  <a:schemeClr val="dk1"/>
                </a:solidFill>
                <a:latin typeface="Arial"/>
                <a:cs typeface="Arial"/>
              </a:rPr>
              <a:t>No new member in the last 12 hours; Bob wins the jackpot.</a:t>
            </a:r>
          </a:p>
        </p:txBody>
      </p:sp>
      <p:grpSp>
        <p:nvGrpSpPr>
          <p:cNvPr id="322" name="Group 321">
            <a:extLst>
              <a:ext uri="{FF2B5EF4-FFF2-40B4-BE49-F238E27FC236}">
                <a16:creationId xmlns:a16="http://schemas.microsoft.com/office/drawing/2014/main" id="{A9BCD26C-0243-D12C-9B50-1E334DC62BB9}"/>
              </a:ext>
            </a:extLst>
          </p:cNvPr>
          <p:cNvGrpSpPr/>
          <p:nvPr/>
        </p:nvGrpSpPr>
        <p:grpSpPr>
          <a:xfrm>
            <a:off x="5849158" y="3334623"/>
            <a:ext cx="2480164" cy="2786693"/>
            <a:chOff x="5874558" y="3026846"/>
            <a:chExt cx="2480164" cy="2786693"/>
          </a:xfrm>
        </p:grpSpPr>
        <p:grpSp>
          <p:nvGrpSpPr>
            <p:cNvPr id="57" name="Group 56">
              <a:extLst>
                <a:ext uri="{FF2B5EF4-FFF2-40B4-BE49-F238E27FC236}">
                  <a16:creationId xmlns:a16="http://schemas.microsoft.com/office/drawing/2014/main" id="{CF6F8EFA-4F3E-40C4-5E2A-21547235AD66}"/>
                </a:ext>
              </a:extLst>
            </p:cNvPr>
            <p:cNvGrpSpPr/>
            <p:nvPr/>
          </p:nvGrpSpPr>
          <p:grpSpPr>
            <a:xfrm>
              <a:off x="5874558" y="3026846"/>
              <a:ext cx="2480164" cy="2786693"/>
              <a:chOff x="5474923" y="3365360"/>
              <a:chExt cx="2480164" cy="2786693"/>
            </a:xfrm>
          </p:grpSpPr>
          <p:grpSp>
            <p:nvGrpSpPr>
              <p:cNvPr id="17" name="Group 16">
                <a:extLst>
                  <a:ext uri="{FF2B5EF4-FFF2-40B4-BE49-F238E27FC236}">
                    <a16:creationId xmlns:a16="http://schemas.microsoft.com/office/drawing/2014/main" id="{02677A04-94D5-FA14-7FA8-FA08DC92BBB0}"/>
                  </a:ext>
                </a:extLst>
              </p:cNvPr>
              <p:cNvGrpSpPr/>
              <p:nvPr/>
            </p:nvGrpSpPr>
            <p:grpSpPr>
              <a:xfrm>
                <a:off x="5474923" y="4730501"/>
                <a:ext cx="821237" cy="1091084"/>
                <a:chOff x="629081" y="4368912"/>
                <a:chExt cx="821237" cy="1091084"/>
              </a:xfrm>
            </p:grpSpPr>
            <p:pic>
              <p:nvPicPr>
                <p:cNvPr id="15" name="Picture 14" descr="Shape&#10;&#10;Description automatically generated with low confidence">
                  <a:extLst>
                    <a:ext uri="{FF2B5EF4-FFF2-40B4-BE49-F238E27FC236}">
                      <a16:creationId xmlns:a16="http://schemas.microsoft.com/office/drawing/2014/main" id="{69F4367A-60C7-DC90-9412-7F5DD9BCDFBB}"/>
                    </a:ext>
                  </a:extLst>
                </p:cNvPr>
                <p:cNvPicPr>
                  <a:picLocks noChangeAspect="1"/>
                </p:cNvPicPr>
                <p:nvPr/>
              </p:nvPicPr>
              <p:blipFill>
                <a:blip r:embed="rId3"/>
                <a:stretch>
                  <a:fillRect/>
                </a:stretch>
              </p:blipFill>
              <p:spPr>
                <a:xfrm>
                  <a:off x="629081" y="4638759"/>
                  <a:ext cx="821237" cy="821237"/>
                </a:xfrm>
                <a:prstGeom prst="rect">
                  <a:avLst/>
                </a:prstGeom>
              </p:spPr>
            </p:pic>
            <p:sp>
              <p:nvSpPr>
                <p:cNvPr id="16" name="TextBox 15">
                  <a:extLst>
                    <a:ext uri="{FF2B5EF4-FFF2-40B4-BE49-F238E27FC236}">
                      <a16:creationId xmlns:a16="http://schemas.microsoft.com/office/drawing/2014/main" id="{3B484708-F6FE-91C9-B794-19ABE0BCC7C2}"/>
                    </a:ext>
                  </a:extLst>
                </p:cNvPr>
                <p:cNvSpPr txBox="1"/>
                <p:nvPr/>
              </p:nvSpPr>
              <p:spPr>
                <a:xfrm>
                  <a:off x="752601" y="4368912"/>
                  <a:ext cx="503664" cy="307777"/>
                </a:xfrm>
                <a:prstGeom prst="rect">
                  <a:avLst/>
                </a:prstGeom>
                <a:noFill/>
              </p:spPr>
              <p:txBody>
                <a:bodyPr wrap="none" rtlCol="0">
                  <a:spAutoFit/>
                </a:bodyPr>
                <a:lstStyle/>
                <a:p>
                  <a:r>
                    <a:rPr lang="en-US" dirty="0"/>
                    <a:t>Bob</a:t>
                  </a:r>
                  <a:endParaRPr lang="en-IL" dirty="0"/>
                </a:p>
              </p:txBody>
            </p:sp>
          </p:grpSp>
          <p:grpSp>
            <p:nvGrpSpPr>
              <p:cNvPr id="35" name="Group 34">
                <a:extLst>
                  <a:ext uri="{FF2B5EF4-FFF2-40B4-BE49-F238E27FC236}">
                    <a16:creationId xmlns:a16="http://schemas.microsoft.com/office/drawing/2014/main" id="{E4FA0D8A-F772-68A1-5375-19C03F54CEA3}"/>
                  </a:ext>
                </a:extLst>
              </p:cNvPr>
              <p:cNvGrpSpPr/>
              <p:nvPr/>
            </p:nvGrpSpPr>
            <p:grpSpPr>
              <a:xfrm>
                <a:off x="5555310" y="3365360"/>
                <a:ext cx="2399777" cy="1388506"/>
                <a:chOff x="4563922" y="4315297"/>
                <a:chExt cx="2399777" cy="1388506"/>
              </a:xfrm>
            </p:grpSpPr>
            <p:grpSp>
              <p:nvGrpSpPr>
                <p:cNvPr id="18" name="Group 17">
                  <a:extLst>
                    <a:ext uri="{FF2B5EF4-FFF2-40B4-BE49-F238E27FC236}">
                      <a16:creationId xmlns:a16="http://schemas.microsoft.com/office/drawing/2014/main" id="{006B8F6B-3595-E6D1-D796-89D8331EFF86}"/>
                    </a:ext>
                  </a:extLst>
                </p:cNvPr>
                <p:cNvGrpSpPr/>
                <p:nvPr/>
              </p:nvGrpSpPr>
              <p:grpSpPr>
                <a:xfrm>
                  <a:off x="4563922" y="4315297"/>
                  <a:ext cx="740850" cy="1080769"/>
                  <a:chOff x="684876" y="3231273"/>
                  <a:chExt cx="740850" cy="1080769"/>
                </a:xfrm>
              </p:grpSpPr>
              <p:pic>
                <p:nvPicPr>
                  <p:cNvPr id="7" name="Picture 6" descr="Shape&#10;&#10;Description automatically generated with low confidence">
                    <a:extLst>
                      <a:ext uri="{FF2B5EF4-FFF2-40B4-BE49-F238E27FC236}">
                        <a16:creationId xmlns:a16="http://schemas.microsoft.com/office/drawing/2014/main" id="{7B7585E6-64E4-DD08-FA95-7F83A02E14A9}"/>
                      </a:ext>
                    </a:extLst>
                  </p:cNvPr>
                  <p:cNvPicPr>
                    <a:picLocks noChangeAspect="1"/>
                  </p:cNvPicPr>
                  <p:nvPr/>
                </p:nvPicPr>
                <p:blipFill>
                  <a:blip r:embed="rId4"/>
                  <a:stretch>
                    <a:fillRect/>
                  </a:stretch>
                </p:blipFill>
                <p:spPr>
                  <a:xfrm>
                    <a:off x="684876" y="3571192"/>
                    <a:ext cx="740850" cy="740850"/>
                  </a:xfrm>
                  <a:prstGeom prst="rect">
                    <a:avLst/>
                  </a:prstGeom>
                </p:spPr>
              </p:pic>
              <p:sp>
                <p:nvSpPr>
                  <p:cNvPr id="8" name="TextBox 7">
                    <a:extLst>
                      <a:ext uri="{FF2B5EF4-FFF2-40B4-BE49-F238E27FC236}">
                        <a16:creationId xmlns:a16="http://schemas.microsoft.com/office/drawing/2014/main" id="{9CF1059D-AA74-6ACD-0202-8A63DAA1C0FF}"/>
                      </a:ext>
                    </a:extLst>
                  </p:cNvPr>
                  <p:cNvSpPr txBox="1"/>
                  <p:nvPr/>
                </p:nvSpPr>
                <p:spPr>
                  <a:xfrm>
                    <a:off x="770812" y="3231273"/>
                    <a:ext cx="574196" cy="307777"/>
                  </a:xfrm>
                  <a:prstGeom prst="rect">
                    <a:avLst/>
                  </a:prstGeom>
                  <a:noFill/>
                </p:spPr>
                <p:txBody>
                  <a:bodyPr wrap="none" rtlCol="0">
                    <a:spAutoFit/>
                  </a:bodyPr>
                  <a:lstStyle/>
                  <a:p>
                    <a:r>
                      <a:rPr lang="en-US" dirty="0"/>
                      <a:t>Alice</a:t>
                    </a:r>
                    <a:endParaRPr lang="en-IL" dirty="0"/>
                  </a:p>
                </p:txBody>
              </p:sp>
            </p:grpSp>
            <p:grpSp>
              <p:nvGrpSpPr>
                <p:cNvPr id="19" name="Google Shape;491;p57">
                  <a:extLst>
                    <a:ext uri="{FF2B5EF4-FFF2-40B4-BE49-F238E27FC236}">
                      <a16:creationId xmlns:a16="http://schemas.microsoft.com/office/drawing/2014/main" id="{3C0C8C56-E3D5-A48A-B3FC-DE2486D98FBF}"/>
                    </a:ext>
                  </a:extLst>
                </p:cNvPr>
                <p:cNvGrpSpPr/>
                <p:nvPr/>
              </p:nvGrpSpPr>
              <p:grpSpPr>
                <a:xfrm>
                  <a:off x="4728533" y="4709393"/>
                  <a:ext cx="2235166" cy="994410"/>
                  <a:chOff x="961260" y="5101625"/>
                  <a:chExt cx="2294361" cy="1063995"/>
                </a:xfrm>
              </p:grpSpPr>
              <p:pic>
                <p:nvPicPr>
                  <p:cNvPr id="21" name="Google Shape;493;p57" descr="Shape&#10;&#10;Description automatically generated with low confidence">
                    <a:extLst>
                      <a:ext uri="{FF2B5EF4-FFF2-40B4-BE49-F238E27FC236}">
                        <a16:creationId xmlns:a16="http://schemas.microsoft.com/office/drawing/2014/main" id="{F26D0490-B3C6-6B69-EC41-47DB529927C1}"/>
                      </a:ext>
                    </a:extLst>
                  </p:cNvPr>
                  <p:cNvPicPr preferRelativeResize="0"/>
                  <p:nvPr/>
                </p:nvPicPr>
                <p:blipFill rotWithShape="1">
                  <a:blip r:embed="rId5">
                    <a:alphaModFix/>
                  </a:blip>
                  <a:srcRect/>
                  <a:stretch/>
                </p:blipFill>
                <p:spPr>
                  <a:xfrm>
                    <a:off x="961260" y="5890414"/>
                    <a:ext cx="211265" cy="211265"/>
                  </a:xfrm>
                  <a:prstGeom prst="rect">
                    <a:avLst/>
                  </a:prstGeom>
                  <a:noFill/>
                  <a:ln>
                    <a:noFill/>
                  </a:ln>
                </p:spPr>
              </p:pic>
              <p:sp>
                <p:nvSpPr>
                  <p:cNvPr id="22" name="Google Shape;494;p57">
                    <a:extLst>
                      <a:ext uri="{FF2B5EF4-FFF2-40B4-BE49-F238E27FC236}">
                        <a16:creationId xmlns:a16="http://schemas.microsoft.com/office/drawing/2014/main" id="{FEBA9AF7-E6CB-4980-FCCD-C74B1F66EC2C}"/>
                      </a:ext>
                    </a:extLst>
                  </p:cNvPr>
                  <p:cNvSpPr txBox="1"/>
                  <p:nvPr/>
                </p:nvSpPr>
                <p:spPr>
                  <a:xfrm>
                    <a:off x="1083922" y="5803220"/>
                    <a:ext cx="558600" cy="3624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en-US" sz="1600" b="0" i="0" u="none" strike="noStrike" cap="none" dirty="0">
                        <a:solidFill>
                          <a:srgbClr val="000000"/>
                        </a:solidFill>
                        <a:latin typeface="Arial"/>
                        <a:ea typeface="Arial"/>
                        <a:cs typeface="Arial"/>
                        <a:sym typeface="Arial"/>
                      </a:rPr>
                      <a:t>1</a:t>
                    </a:r>
                    <a:endParaRPr dirty="0"/>
                  </a:p>
                </p:txBody>
              </p:sp>
              <p:pic>
                <p:nvPicPr>
                  <p:cNvPr id="23" name="Google Shape;495;p57" descr="Icon&#10;&#10;Description automatically generated">
                    <a:extLst>
                      <a:ext uri="{FF2B5EF4-FFF2-40B4-BE49-F238E27FC236}">
                        <a16:creationId xmlns:a16="http://schemas.microsoft.com/office/drawing/2014/main" id="{D8C3EBB3-F5BA-B2AA-6D9C-5285848A6115}"/>
                      </a:ext>
                    </a:extLst>
                  </p:cNvPr>
                  <p:cNvPicPr preferRelativeResize="0"/>
                  <p:nvPr/>
                </p:nvPicPr>
                <p:blipFill rotWithShape="1">
                  <a:blip r:embed="rId6">
                    <a:alphaModFix/>
                  </a:blip>
                  <a:srcRect/>
                  <a:stretch/>
                </p:blipFill>
                <p:spPr>
                  <a:xfrm>
                    <a:off x="2505621" y="5383515"/>
                    <a:ext cx="600906" cy="600906"/>
                  </a:xfrm>
                  <a:prstGeom prst="rect">
                    <a:avLst/>
                  </a:prstGeom>
                  <a:noFill/>
                  <a:ln>
                    <a:noFill/>
                  </a:ln>
                </p:spPr>
              </p:pic>
              <p:cxnSp>
                <p:nvCxnSpPr>
                  <p:cNvPr id="24" name="Google Shape;496;p57">
                    <a:extLst>
                      <a:ext uri="{FF2B5EF4-FFF2-40B4-BE49-F238E27FC236}">
                        <a16:creationId xmlns:a16="http://schemas.microsoft.com/office/drawing/2014/main" id="{21BAE565-84ED-9110-6551-342235A18ED0}"/>
                      </a:ext>
                    </a:extLst>
                  </p:cNvPr>
                  <p:cNvCxnSpPr>
                    <a:cxnSpLocks/>
                  </p:cNvCxnSpPr>
                  <p:nvPr/>
                </p:nvCxnSpPr>
                <p:spPr>
                  <a:xfrm>
                    <a:off x="1535185" y="5409402"/>
                    <a:ext cx="920628" cy="21623"/>
                  </a:xfrm>
                  <a:prstGeom prst="straightConnector1">
                    <a:avLst/>
                  </a:prstGeom>
                  <a:noFill/>
                  <a:ln w="9525" cap="flat" cmpd="sng">
                    <a:solidFill>
                      <a:srgbClr val="4A7DBA"/>
                    </a:solidFill>
                    <a:prstDash val="solid"/>
                    <a:round/>
                    <a:headEnd type="none" w="sm" len="sm"/>
                    <a:tailEnd type="triangle" w="med" len="med"/>
                  </a:ln>
                </p:spPr>
              </p:cxnSp>
              <p:sp>
                <p:nvSpPr>
                  <p:cNvPr id="25" name="Google Shape;497;p57">
                    <a:extLst>
                      <a:ext uri="{FF2B5EF4-FFF2-40B4-BE49-F238E27FC236}">
                        <a16:creationId xmlns:a16="http://schemas.microsoft.com/office/drawing/2014/main" id="{605341EF-4244-945A-53B0-603B87AF67D5}"/>
                      </a:ext>
                    </a:extLst>
                  </p:cNvPr>
                  <p:cNvSpPr txBox="1"/>
                  <p:nvPr/>
                </p:nvSpPr>
                <p:spPr>
                  <a:xfrm>
                    <a:off x="2356521" y="5101625"/>
                    <a:ext cx="899100" cy="3294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en-US" sz="1400" b="0" i="0" u="none" strike="noStrike" cap="none" dirty="0">
                        <a:solidFill>
                          <a:schemeClr val="dk1"/>
                        </a:solidFill>
                        <a:latin typeface="Arial"/>
                        <a:ea typeface="Arial"/>
                        <a:cs typeface="Arial"/>
                        <a:sym typeface="Arial"/>
                      </a:rPr>
                      <a:t>Contract</a:t>
                    </a:r>
                    <a:endParaRPr sz="1400" b="0" i="0" u="none" strike="noStrike" cap="none" dirty="0">
                      <a:solidFill>
                        <a:srgbClr val="000000"/>
                      </a:solidFill>
                      <a:latin typeface="Arial"/>
                      <a:ea typeface="Arial"/>
                      <a:cs typeface="Arial"/>
                      <a:sym typeface="Arial"/>
                    </a:endParaRPr>
                  </a:p>
                </p:txBody>
              </p:sp>
            </p:grpSp>
          </p:grpSp>
          <p:pic>
            <p:nvPicPr>
              <p:cNvPr id="52" name="Google Shape;493;p57" descr="Shape&#10;&#10;Description automatically generated with low confidence">
                <a:extLst>
                  <a:ext uri="{FF2B5EF4-FFF2-40B4-BE49-F238E27FC236}">
                    <a16:creationId xmlns:a16="http://schemas.microsoft.com/office/drawing/2014/main" id="{021F3533-3DE7-CF6B-543A-5E10840245C9}"/>
                  </a:ext>
                </a:extLst>
              </p:cNvPr>
              <p:cNvPicPr preferRelativeResize="0"/>
              <p:nvPr/>
            </p:nvPicPr>
            <p:blipFill rotWithShape="1">
              <a:blip r:embed="rId5">
                <a:alphaModFix/>
              </a:blip>
              <a:srcRect/>
              <a:stretch/>
            </p:blipFill>
            <p:spPr>
              <a:xfrm>
                <a:off x="5687567" y="5884072"/>
                <a:ext cx="205814" cy="197448"/>
              </a:xfrm>
              <a:prstGeom prst="rect">
                <a:avLst/>
              </a:prstGeom>
              <a:noFill/>
              <a:ln>
                <a:noFill/>
              </a:ln>
            </p:spPr>
          </p:pic>
          <p:sp>
            <p:nvSpPr>
              <p:cNvPr id="53" name="Google Shape;494;p57">
                <a:extLst>
                  <a:ext uri="{FF2B5EF4-FFF2-40B4-BE49-F238E27FC236}">
                    <a16:creationId xmlns:a16="http://schemas.microsoft.com/office/drawing/2014/main" id="{1C69068A-2C45-88EF-082D-C7AF408FBD96}"/>
                  </a:ext>
                </a:extLst>
              </p:cNvPr>
              <p:cNvSpPr txBox="1"/>
              <p:nvPr/>
            </p:nvSpPr>
            <p:spPr>
              <a:xfrm>
                <a:off x="5814567" y="5813539"/>
                <a:ext cx="544188" cy="338514"/>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en-US" sz="1600" dirty="0"/>
                  <a:t>2</a:t>
                </a:r>
                <a:endParaRPr dirty="0"/>
              </a:p>
            </p:txBody>
          </p:sp>
        </p:grpSp>
        <p:cxnSp>
          <p:nvCxnSpPr>
            <p:cNvPr id="54" name="Google Shape;496;p57">
              <a:extLst>
                <a:ext uri="{FF2B5EF4-FFF2-40B4-BE49-F238E27FC236}">
                  <a16:creationId xmlns:a16="http://schemas.microsoft.com/office/drawing/2014/main" id="{48F8E0BF-CD5B-B743-ECA5-45775D762063}"/>
                </a:ext>
              </a:extLst>
            </p:cNvPr>
            <p:cNvCxnSpPr>
              <a:cxnSpLocks/>
              <a:stCxn id="15" idx="3"/>
              <a:endCxn id="23" idx="1"/>
            </p:cNvCxnSpPr>
            <p:nvPr/>
          </p:nvCxnSpPr>
          <p:spPr>
            <a:xfrm flipV="1">
              <a:off x="6695795" y="3965200"/>
              <a:ext cx="928277" cy="1107253"/>
            </a:xfrm>
            <a:prstGeom prst="straightConnector1">
              <a:avLst/>
            </a:prstGeom>
            <a:noFill/>
            <a:ln w="9525" cap="flat" cmpd="sng">
              <a:solidFill>
                <a:srgbClr val="4A7DBA"/>
              </a:solidFill>
              <a:prstDash val="solid"/>
              <a:round/>
              <a:headEnd type="none" w="sm" len="sm"/>
              <a:tailEnd type="triangle" w="med" len="med"/>
            </a:ln>
          </p:spPr>
        </p:cxnSp>
        <p:cxnSp>
          <p:nvCxnSpPr>
            <p:cNvPr id="63" name="Connector: Curved 62">
              <a:extLst>
                <a:ext uri="{FF2B5EF4-FFF2-40B4-BE49-F238E27FC236}">
                  <a16:creationId xmlns:a16="http://schemas.microsoft.com/office/drawing/2014/main" id="{8042BB97-6B24-19AF-382E-95A6DC80251F}"/>
                </a:ext>
              </a:extLst>
            </p:cNvPr>
            <p:cNvCxnSpPr>
              <a:stCxn id="23" idx="2"/>
              <a:endCxn id="53" idx="3"/>
            </p:cNvCxnSpPr>
            <p:nvPr/>
          </p:nvCxnSpPr>
          <p:spPr>
            <a:xfrm rot="5400000">
              <a:off x="6638443" y="4365951"/>
              <a:ext cx="1398279" cy="1158383"/>
            </a:xfrm>
            <a:prstGeom prst="curvedConnector2">
              <a:avLst/>
            </a:prstGeom>
            <a:ln>
              <a:tailEnd type="triangle"/>
            </a:ln>
          </p:spPr>
          <p:style>
            <a:lnRef idx="1">
              <a:schemeClr val="accent1"/>
            </a:lnRef>
            <a:fillRef idx="0">
              <a:schemeClr val="accent1"/>
            </a:fillRef>
            <a:effectRef idx="0">
              <a:schemeClr val="accent1"/>
            </a:effectRef>
            <a:fontRef idx="minor">
              <a:schemeClr val="tx1"/>
            </a:fontRef>
          </p:style>
        </p:cxnSp>
      </p:grpSp>
      <p:pic>
        <p:nvPicPr>
          <p:cNvPr id="323" name="Google Shape;493;p57" descr="Shape&#10;&#10;Description automatically generated with low confidence">
            <a:extLst>
              <a:ext uri="{FF2B5EF4-FFF2-40B4-BE49-F238E27FC236}">
                <a16:creationId xmlns:a16="http://schemas.microsoft.com/office/drawing/2014/main" id="{58B21C38-3CC7-C00E-A97E-EB27CA97F85E}"/>
              </a:ext>
            </a:extLst>
          </p:cNvPr>
          <p:cNvPicPr preferRelativeResize="0"/>
          <p:nvPr/>
        </p:nvPicPr>
        <p:blipFill rotWithShape="1">
          <a:blip r:embed="rId5">
            <a:alphaModFix/>
          </a:blip>
          <a:srcRect/>
          <a:stretch/>
        </p:blipFill>
        <p:spPr>
          <a:xfrm>
            <a:off x="7675837" y="5389739"/>
            <a:ext cx="205814" cy="197448"/>
          </a:xfrm>
          <a:prstGeom prst="rect">
            <a:avLst/>
          </a:prstGeom>
          <a:noFill/>
          <a:ln>
            <a:noFill/>
          </a:ln>
        </p:spPr>
      </p:pic>
      <p:sp>
        <p:nvSpPr>
          <p:cNvPr id="324" name="Google Shape;494;p57">
            <a:extLst>
              <a:ext uri="{FF2B5EF4-FFF2-40B4-BE49-F238E27FC236}">
                <a16:creationId xmlns:a16="http://schemas.microsoft.com/office/drawing/2014/main" id="{2D38CBC0-DF92-BD77-6226-44FAB4441ABA}"/>
              </a:ext>
            </a:extLst>
          </p:cNvPr>
          <p:cNvSpPr txBox="1"/>
          <p:nvPr/>
        </p:nvSpPr>
        <p:spPr>
          <a:xfrm>
            <a:off x="7795334" y="5308248"/>
            <a:ext cx="544188" cy="338514"/>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en-US" sz="1600" dirty="0"/>
              <a:t>2.5</a:t>
            </a:r>
            <a:endParaRPr dirty="0"/>
          </a:p>
        </p:txBody>
      </p:sp>
      <p:sp>
        <p:nvSpPr>
          <p:cNvPr id="325" name="Google Shape;134;p24">
            <a:extLst>
              <a:ext uri="{FF2B5EF4-FFF2-40B4-BE49-F238E27FC236}">
                <a16:creationId xmlns:a16="http://schemas.microsoft.com/office/drawing/2014/main" id="{468BAFC9-864A-4499-5224-8A0C47EBA324}"/>
              </a:ext>
            </a:extLst>
          </p:cNvPr>
          <p:cNvSpPr txBox="1">
            <a:spLocks/>
          </p:cNvSpPr>
          <p:nvPr/>
        </p:nvSpPr>
        <p:spPr>
          <a:xfrm>
            <a:off x="0" y="0"/>
            <a:ext cx="9144000" cy="1093727"/>
          </a:xfrm>
          <a:prstGeom prst="rect">
            <a:avLst/>
          </a:prstGeom>
          <a:solidFill>
            <a:srgbClr val="A22E2E"/>
          </a:solidFill>
          <a:ln>
            <a:noFill/>
          </a:ln>
        </p:spPr>
        <p:txBody>
          <a:bodyPr spcFirstLastPara="1" vert="horz" wrap="square" lIns="91425" tIns="45700" rIns="91425" bIns="45700" rtlCol="0" anchor="ctr" anchorCtr="0">
            <a:noAutofit/>
          </a:bodyPr>
          <a:lstStyle>
            <a:lvl1pPr lvl="0" algn="l" defTabSz="685800" rtl="0" eaLnBrk="1" latinLnBrk="0" hangingPunct="1">
              <a:lnSpc>
                <a:spcPct val="100000"/>
              </a:lnSpc>
              <a:spcBef>
                <a:spcPts val="0"/>
              </a:spcBef>
              <a:spcAft>
                <a:spcPts val="0"/>
              </a:spcAft>
              <a:buSzPts val="1400"/>
              <a:buNone/>
              <a:defRPr sz="3300" kern="1200">
                <a:solidFill>
                  <a:schemeClr val="tx1"/>
                </a:solidFill>
                <a:latin typeface="+mj-lt"/>
                <a:ea typeface="+mj-ea"/>
                <a:cs typeface="+mj-cs"/>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r>
              <a:rPr lang="en-US" sz="4400" dirty="0">
                <a:solidFill>
                  <a:srgbClr val="D1D5DB"/>
                </a:solidFill>
                <a:latin typeface="Arial"/>
                <a:ea typeface="Arial"/>
                <a:cs typeface="Arial"/>
                <a:sym typeface="Arial"/>
              </a:rPr>
              <a:t>  The </a:t>
            </a:r>
            <a:r>
              <a:rPr lang="en-US" sz="4400" dirty="0" err="1">
                <a:solidFill>
                  <a:srgbClr val="D1D5DB"/>
                </a:solidFill>
                <a:latin typeface="Arial"/>
                <a:ea typeface="Arial"/>
                <a:cs typeface="Arial"/>
                <a:sym typeface="Arial"/>
              </a:rPr>
              <a:t>GovernMental</a:t>
            </a:r>
            <a:endParaRPr lang="en-US" sz="4400" dirty="0">
              <a:latin typeface="Arial"/>
              <a:ea typeface="Arial"/>
              <a:cs typeface="Arial"/>
              <a:sym typeface="Arial"/>
            </a:endParaRPr>
          </a:p>
        </p:txBody>
      </p:sp>
      <p:sp>
        <p:nvSpPr>
          <p:cNvPr id="2" name="Google Shape;497;p57">
            <a:extLst>
              <a:ext uri="{FF2B5EF4-FFF2-40B4-BE49-F238E27FC236}">
                <a16:creationId xmlns:a16="http://schemas.microsoft.com/office/drawing/2014/main" id="{BCE2A992-BE7D-0C92-EDBD-005064B9D989}"/>
              </a:ext>
            </a:extLst>
          </p:cNvPr>
          <p:cNvSpPr txBox="1"/>
          <p:nvPr/>
        </p:nvSpPr>
        <p:spPr>
          <a:xfrm>
            <a:off x="6578067" y="3820896"/>
            <a:ext cx="875903" cy="230792"/>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en-US" sz="900" dirty="0">
                <a:solidFill>
                  <a:schemeClr val="dk1"/>
                </a:solidFill>
                <a:latin typeface="Arial"/>
                <a:ea typeface="Arial"/>
                <a:cs typeface="Arial"/>
                <a:sym typeface="Arial"/>
              </a:rPr>
              <a:t>Jackpot += ½ </a:t>
            </a:r>
            <a:endParaRPr sz="900" b="0" i="0" u="none" strike="noStrike" cap="none" dirty="0">
              <a:solidFill>
                <a:srgbClr val="000000"/>
              </a:solidFill>
              <a:latin typeface="Arial"/>
              <a:ea typeface="Arial"/>
              <a:cs typeface="Arial"/>
              <a:sym typeface="Arial"/>
            </a:endParaRPr>
          </a:p>
        </p:txBody>
      </p:sp>
      <p:pic>
        <p:nvPicPr>
          <p:cNvPr id="3" name="Google Shape;493;p57" descr="Shape&#10;&#10;Description automatically generated with low confidence">
            <a:extLst>
              <a:ext uri="{FF2B5EF4-FFF2-40B4-BE49-F238E27FC236}">
                <a16:creationId xmlns:a16="http://schemas.microsoft.com/office/drawing/2014/main" id="{A25929DF-BB88-DE60-891F-AEA4396E9337}"/>
              </a:ext>
            </a:extLst>
          </p:cNvPr>
          <p:cNvPicPr preferRelativeResize="0"/>
          <p:nvPr/>
        </p:nvPicPr>
        <p:blipFill rotWithShape="1">
          <a:blip r:embed="rId5">
            <a:alphaModFix/>
          </a:blip>
          <a:srcRect/>
          <a:stretch/>
        </p:blipFill>
        <p:spPr>
          <a:xfrm>
            <a:off x="7336561" y="3876260"/>
            <a:ext cx="146519" cy="119223"/>
          </a:xfrm>
          <a:prstGeom prst="rect">
            <a:avLst/>
          </a:prstGeom>
          <a:noFill/>
          <a:ln>
            <a:noFill/>
          </a:ln>
        </p:spPr>
      </p:pic>
      <p:sp>
        <p:nvSpPr>
          <p:cNvPr id="4" name="Google Shape;497;p57">
            <a:extLst>
              <a:ext uri="{FF2B5EF4-FFF2-40B4-BE49-F238E27FC236}">
                <a16:creationId xmlns:a16="http://schemas.microsoft.com/office/drawing/2014/main" id="{F09B6CDC-FE7C-2A6F-B941-059A924B9EA2}"/>
              </a:ext>
            </a:extLst>
          </p:cNvPr>
          <p:cNvSpPr txBox="1"/>
          <p:nvPr/>
        </p:nvSpPr>
        <p:spPr>
          <a:xfrm rot="18493582">
            <a:off x="6650987" y="4612288"/>
            <a:ext cx="875903" cy="230792"/>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en-US" sz="900" dirty="0">
                <a:solidFill>
                  <a:schemeClr val="dk1"/>
                </a:solidFill>
                <a:latin typeface="Arial"/>
                <a:ea typeface="Arial"/>
                <a:cs typeface="Arial"/>
                <a:sym typeface="Arial"/>
              </a:rPr>
              <a:t>Jackpot += 1 </a:t>
            </a:r>
            <a:endParaRPr sz="900" b="0" i="0" u="none" strike="noStrike" cap="none" dirty="0">
              <a:solidFill>
                <a:srgbClr val="000000"/>
              </a:solidFill>
              <a:latin typeface="Arial"/>
              <a:ea typeface="Arial"/>
              <a:cs typeface="Arial"/>
              <a:sym typeface="Arial"/>
            </a:endParaRPr>
          </a:p>
        </p:txBody>
      </p:sp>
      <p:pic>
        <p:nvPicPr>
          <p:cNvPr id="5" name="Google Shape;493;p57" descr="Shape&#10;&#10;Description automatically generated with low confidence">
            <a:extLst>
              <a:ext uri="{FF2B5EF4-FFF2-40B4-BE49-F238E27FC236}">
                <a16:creationId xmlns:a16="http://schemas.microsoft.com/office/drawing/2014/main" id="{CC9EBF37-0BA5-D57B-03A7-1A196AAD4100}"/>
              </a:ext>
            </a:extLst>
          </p:cNvPr>
          <p:cNvPicPr preferRelativeResize="0"/>
          <p:nvPr/>
        </p:nvPicPr>
        <p:blipFill rotWithShape="1">
          <a:blip r:embed="rId5">
            <a:alphaModFix/>
          </a:blip>
          <a:srcRect/>
          <a:stretch/>
        </p:blipFill>
        <p:spPr>
          <a:xfrm rot="18493582">
            <a:off x="7239646" y="4367315"/>
            <a:ext cx="146519" cy="119223"/>
          </a:xfrm>
          <a:prstGeom prst="rect">
            <a:avLst/>
          </a:prstGeom>
          <a:noFill/>
          <a:ln>
            <a:noFill/>
          </a:ln>
        </p:spPr>
      </p:pic>
      <p:sp>
        <p:nvSpPr>
          <p:cNvPr id="6" name="Google Shape;497;p57">
            <a:extLst>
              <a:ext uri="{FF2B5EF4-FFF2-40B4-BE49-F238E27FC236}">
                <a16:creationId xmlns:a16="http://schemas.microsoft.com/office/drawing/2014/main" id="{966E951F-645B-EA06-EED9-740E7EDC4CCE}"/>
              </a:ext>
            </a:extLst>
          </p:cNvPr>
          <p:cNvSpPr txBox="1"/>
          <p:nvPr/>
        </p:nvSpPr>
        <p:spPr>
          <a:xfrm>
            <a:off x="7483080" y="3435400"/>
            <a:ext cx="875903" cy="230792"/>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en-US" sz="900" dirty="0">
                <a:solidFill>
                  <a:schemeClr val="dk1"/>
                </a:solidFill>
                <a:latin typeface="Arial"/>
                <a:ea typeface="Arial"/>
                <a:cs typeface="Arial"/>
                <a:sym typeface="Arial"/>
              </a:rPr>
              <a:t>Jackpot = 1</a:t>
            </a:r>
            <a:endParaRPr sz="900" b="0" i="0" u="none" strike="noStrike" cap="none" dirty="0">
              <a:solidFill>
                <a:srgbClr val="000000"/>
              </a:solidFill>
              <a:latin typeface="Arial"/>
              <a:ea typeface="Arial"/>
              <a:cs typeface="Arial"/>
              <a:sym typeface="Arial"/>
            </a:endParaRPr>
          </a:p>
        </p:txBody>
      </p:sp>
      <p:pic>
        <p:nvPicPr>
          <p:cNvPr id="9" name="Google Shape;493;p57" descr="Shape&#10;&#10;Description automatically generated with low confidence">
            <a:extLst>
              <a:ext uri="{FF2B5EF4-FFF2-40B4-BE49-F238E27FC236}">
                <a16:creationId xmlns:a16="http://schemas.microsoft.com/office/drawing/2014/main" id="{2AAAC9A5-BBCF-FB0F-8347-F9BF581F2E51}"/>
              </a:ext>
            </a:extLst>
          </p:cNvPr>
          <p:cNvPicPr preferRelativeResize="0"/>
          <p:nvPr/>
        </p:nvPicPr>
        <p:blipFill rotWithShape="1">
          <a:blip r:embed="rId5">
            <a:alphaModFix/>
          </a:blip>
          <a:srcRect/>
          <a:stretch/>
        </p:blipFill>
        <p:spPr>
          <a:xfrm>
            <a:off x="8158162" y="3490282"/>
            <a:ext cx="146519" cy="119223"/>
          </a:xfrm>
          <a:prstGeom prst="rect">
            <a:avLst/>
          </a:prstGeom>
          <a:noFill/>
          <a:ln>
            <a:noFill/>
          </a:ln>
        </p:spPr>
      </p:pic>
    </p:spTree>
    <p:extLst>
      <p:ext uri="{BB962C8B-B14F-4D97-AF65-F5344CB8AC3E}">
        <p14:creationId xmlns:p14="http://schemas.microsoft.com/office/powerpoint/2010/main" val="3274900974"/>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Shape 362"/>
        <p:cNvGrpSpPr/>
        <p:nvPr/>
      </p:nvGrpSpPr>
      <p:grpSpPr>
        <a:xfrm>
          <a:off x="0" y="0"/>
          <a:ext cx="0" cy="0"/>
          <a:chOff x="0" y="0"/>
          <a:chExt cx="0" cy="0"/>
        </a:xfrm>
      </p:grpSpPr>
      <p:sp>
        <p:nvSpPr>
          <p:cNvPr id="363" name="Google Shape;363;p48"/>
          <p:cNvSpPr txBox="1">
            <a:spLocks noGrp="1"/>
          </p:cNvSpPr>
          <p:nvPr>
            <p:ph type="title"/>
          </p:nvPr>
        </p:nvSpPr>
        <p:spPr>
          <a:xfrm>
            <a:off x="178384" y="55622"/>
            <a:ext cx="8440500" cy="1088700"/>
          </a:xfrm>
          <a:prstGeom prst="rect">
            <a:avLst/>
          </a:prstGeom>
          <a:noFill/>
          <a:ln>
            <a:noFill/>
          </a:ln>
        </p:spPr>
        <p:txBody>
          <a:bodyPr spcFirstLastPara="1" wrap="square" lIns="91425" tIns="45700" rIns="91425" bIns="45700" anchor="ctr" anchorCtr="0">
            <a:noAutofit/>
          </a:bodyPr>
          <a:lstStyle/>
          <a:p>
            <a:pPr marL="0" lvl="0" indent="0" algn="l" rtl="0">
              <a:lnSpc>
                <a:spcPct val="100000"/>
              </a:lnSpc>
              <a:spcBef>
                <a:spcPts val="0"/>
              </a:spcBef>
              <a:spcAft>
                <a:spcPts val="0"/>
              </a:spcAft>
              <a:buSzPts val="1400"/>
              <a:buNone/>
            </a:pPr>
            <a:r>
              <a:rPr lang="en-US" sz="4000" dirty="0">
                <a:effectLst/>
                <a:latin typeface="Arial" panose="020B0604020202020204" pitchFamily="34" charset="0"/>
              </a:rPr>
              <a:t>The </a:t>
            </a:r>
            <a:r>
              <a:rPr lang="en-US" sz="4000" dirty="0" err="1">
                <a:effectLst/>
                <a:latin typeface="Arial" panose="020B0604020202020204" pitchFamily="34" charset="0"/>
              </a:rPr>
              <a:t>GovernMental</a:t>
            </a:r>
            <a:endParaRPr sz="4400" dirty="0">
              <a:latin typeface="Arial"/>
              <a:ea typeface="Arial"/>
              <a:cs typeface="Arial"/>
              <a:sym typeface="Arial"/>
            </a:endParaRPr>
          </a:p>
        </p:txBody>
      </p:sp>
      <p:pic>
        <p:nvPicPr>
          <p:cNvPr id="3" name="Picture 2">
            <a:extLst>
              <a:ext uri="{FF2B5EF4-FFF2-40B4-BE49-F238E27FC236}">
                <a16:creationId xmlns:a16="http://schemas.microsoft.com/office/drawing/2014/main" id="{7817494F-7B4C-212D-5977-F018505EB144}"/>
              </a:ext>
            </a:extLst>
          </p:cNvPr>
          <p:cNvPicPr>
            <a:picLocks noChangeAspect="1"/>
          </p:cNvPicPr>
          <p:nvPr/>
        </p:nvPicPr>
        <p:blipFill>
          <a:blip r:embed="rId3"/>
          <a:stretch>
            <a:fillRect/>
          </a:stretch>
        </p:blipFill>
        <p:spPr>
          <a:xfrm>
            <a:off x="1362540" y="1144322"/>
            <a:ext cx="6072187" cy="2843594"/>
          </a:xfrm>
          <a:prstGeom prst="rect">
            <a:avLst/>
          </a:prstGeom>
        </p:spPr>
      </p:pic>
      <p:sp>
        <p:nvSpPr>
          <p:cNvPr id="4" name="Google Shape;323;p44">
            <a:extLst>
              <a:ext uri="{FF2B5EF4-FFF2-40B4-BE49-F238E27FC236}">
                <a16:creationId xmlns:a16="http://schemas.microsoft.com/office/drawing/2014/main" id="{539CEDA2-F5E8-4CB8-724C-A4BB3E5B1CC6}"/>
              </a:ext>
            </a:extLst>
          </p:cNvPr>
          <p:cNvSpPr/>
          <p:nvPr/>
        </p:nvSpPr>
        <p:spPr>
          <a:xfrm>
            <a:off x="1362540" y="1144322"/>
            <a:ext cx="5844710" cy="2938728"/>
          </a:xfrm>
          <a:prstGeom prst="rect">
            <a:avLst/>
          </a:prstGeom>
          <a:noFill/>
          <a:ln w="9525" cap="flat" cmpd="sng">
            <a:solidFill>
              <a:srgbClr val="4A7DBA"/>
            </a:solidFill>
            <a:prstDash val="solid"/>
            <a:round/>
            <a:headEnd type="none" w="sm" len="sm"/>
            <a:tailEnd type="none" w="sm" len="sm"/>
          </a:ln>
          <a:effectLst>
            <a:outerShdw blurRad="40000" dist="23000" dir="5400000" rotWithShape="0">
              <a:srgbClr val="000000">
                <a:alpha val="34509"/>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ial"/>
              <a:ea typeface="Arial"/>
              <a:cs typeface="Arial"/>
              <a:sym typeface="Arial"/>
            </a:endParaRPr>
          </a:p>
        </p:txBody>
      </p:sp>
      <p:sp>
        <p:nvSpPr>
          <p:cNvPr id="5" name="TextBox 4">
            <a:extLst>
              <a:ext uri="{FF2B5EF4-FFF2-40B4-BE49-F238E27FC236}">
                <a16:creationId xmlns:a16="http://schemas.microsoft.com/office/drawing/2014/main" id="{D1EA1A23-F4F1-4481-AEA6-27DF9EB6FF7E}"/>
              </a:ext>
            </a:extLst>
          </p:cNvPr>
          <p:cNvSpPr txBox="1"/>
          <p:nvPr/>
        </p:nvSpPr>
        <p:spPr>
          <a:xfrm>
            <a:off x="654050" y="4272331"/>
            <a:ext cx="5431790" cy="307777"/>
          </a:xfrm>
          <a:prstGeom prst="rect">
            <a:avLst/>
          </a:prstGeom>
          <a:noFill/>
        </p:spPr>
        <p:txBody>
          <a:bodyPr wrap="square">
            <a:spAutoFit/>
          </a:bodyPr>
          <a:lstStyle/>
          <a:p>
            <a:pPr marL="793115" marR="0" lvl="1" indent="-285749" algn="l" rtl="0">
              <a:lnSpc>
                <a:spcPct val="100000"/>
              </a:lnSpc>
              <a:spcBef>
                <a:spcPts val="295"/>
              </a:spcBef>
              <a:spcAft>
                <a:spcPts val="0"/>
              </a:spcAft>
              <a:buClr>
                <a:srgbClr val="3333B2"/>
              </a:buClr>
              <a:buSzPts val="914"/>
              <a:buFont typeface="Lucida Sans"/>
              <a:buChar char="▶"/>
            </a:pPr>
            <a:r>
              <a:rPr lang="en-US" sz="1400" b="0" i="0" u="none" strike="noStrike" cap="none" dirty="0">
                <a:solidFill>
                  <a:schemeClr val="dk1"/>
                </a:solidFill>
                <a:latin typeface="Arial"/>
                <a:ea typeface="Arial"/>
                <a:cs typeface="Arial"/>
                <a:sym typeface="Arial"/>
              </a:rPr>
              <a:t>Anyone can invoke ‘</a:t>
            </a:r>
            <a:r>
              <a:rPr lang="en-US" sz="1400" b="0" i="0" u="none" strike="noStrike" cap="none" dirty="0" err="1">
                <a:solidFill>
                  <a:schemeClr val="dk1"/>
                </a:solidFill>
                <a:latin typeface="Arial"/>
                <a:ea typeface="Arial"/>
                <a:cs typeface="Arial"/>
                <a:sym typeface="Arial"/>
              </a:rPr>
              <a:t>resetInvestment</a:t>
            </a:r>
            <a:r>
              <a:rPr lang="en-US" sz="1400" b="0" i="0" u="none" strike="noStrike" cap="none" dirty="0">
                <a:solidFill>
                  <a:schemeClr val="dk1"/>
                </a:solidFill>
                <a:latin typeface="Arial"/>
                <a:ea typeface="Arial"/>
                <a:cs typeface="Arial"/>
                <a:sym typeface="Arial"/>
              </a:rPr>
              <a:t>’ function</a:t>
            </a:r>
            <a:endParaRPr lang="en-US" dirty="0"/>
          </a:p>
        </p:txBody>
      </p:sp>
      <p:sp>
        <p:nvSpPr>
          <p:cNvPr id="6" name="TextBox 5">
            <a:extLst>
              <a:ext uri="{FF2B5EF4-FFF2-40B4-BE49-F238E27FC236}">
                <a16:creationId xmlns:a16="http://schemas.microsoft.com/office/drawing/2014/main" id="{0F7775B3-CFCD-14CE-105C-6E9B85ABD802}"/>
              </a:ext>
            </a:extLst>
          </p:cNvPr>
          <p:cNvSpPr txBox="1"/>
          <p:nvPr/>
        </p:nvSpPr>
        <p:spPr>
          <a:xfrm>
            <a:off x="654050" y="4710634"/>
            <a:ext cx="6616700" cy="523220"/>
          </a:xfrm>
          <a:prstGeom prst="rect">
            <a:avLst/>
          </a:prstGeom>
          <a:noFill/>
        </p:spPr>
        <p:txBody>
          <a:bodyPr wrap="square">
            <a:spAutoFit/>
          </a:bodyPr>
          <a:lstStyle/>
          <a:p>
            <a:pPr marL="793115" marR="0" lvl="1" indent="-285749" algn="l" rtl="0">
              <a:lnSpc>
                <a:spcPct val="100000"/>
              </a:lnSpc>
              <a:spcBef>
                <a:spcPts val="295"/>
              </a:spcBef>
              <a:spcAft>
                <a:spcPts val="0"/>
              </a:spcAft>
              <a:buClr>
                <a:srgbClr val="3333B2"/>
              </a:buClr>
              <a:buSzPts val="914"/>
              <a:buFont typeface="Lucida Sans"/>
              <a:buChar char="▶"/>
            </a:pPr>
            <a:r>
              <a:rPr lang="en-US" sz="1400" dirty="0">
                <a:solidFill>
                  <a:schemeClr val="dk1"/>
                </a:solidFill>
                <a:latin typeface="Arial"/>
                <a:cs typeface="Arial"/>
              </a:rPr>
              <a:t>Once the time limit has passed, invoking the function would result in sending the payment.</a:t>
            </a:r>
          </a:p>
        </p:txBody>
      </p:sp>
      <p:sp>
        <p:nvSpPr>
          <p:cNvPr id="9" name="Google Shape;365;p48">
            <a:extLst>
              <a:ext uri="{FF2B5EF4-FFF2-40B4-BE49-F238E27FC236}">
                <a16:creationId xmlns:a16="http://schemas.microsoft.com/office/drawing/2014/main" id="{23EE9BE8-1877-70AF-A073-0A7F7D09D049}"/>
              </a:ext>
            </a:extLst>
          </p:cNvPr>
          <p:cNvSpPr txBox="1"/>
          <p:nvPr/>
        </p:nvSpPr>
        <p:spPr>
          <a:xfrm>
            <a:off x="654050" y="5302826"/>
            <a:ext cx="8440500" cy="468703"/>
          </a:xfrm>
          <a:prstGeom prst="rect">
            <a:avLst/>
          </a:prstGeom>
          <a:noFill/>
          <a:ln>
            <a:noFill/>
          </a:ln>
        </p:spPr>
        <p:txBody>
          <a:bodyPr spcFirstLastPara="1" wrap="square" lIns="0" tIns="37450" rIns="0" bIns="0" anchor="t" anchorCtr="0">
            <a:spAutoFit/>
          </a:bodyPr>
          <a:lstStyle/>
          <a:p>
            <a:pPr marL="507365" marR="0" lvl="0" indent="-457200" algn="l" rtl="0">
              <a:lnSpc>
                <a:spcPct val="100000"/>
              </a:lnSpc>
              <a:spcBef>
                <a:spcPts val="0"/>
              </a:spcBef>
              <a:spcAft>
                <a:spcPts val="0"/>
              </a:spcAft>
              <a:buClr>
                <a:srgbClr val="3333B2"/>
              </a:buClr>
              <a:buSzPts val="1600"/>
              <a:buFont typeface="Lucida Sans"/>
              <a:buChar char="▶"/>
            </a:pPr>
            <a:r>
              <a:rPr lang="en-US" sz="2800" b="0" i="0" u="none" strike="noStrike" cap="none" dirty="0">
                <a:solidFill>
                  <a:schemeClr val="dk1"/>
                </a:solidFill>
                <a:latin typeface="Arial"/>
                <a:ea typeface="Arial"/>
                <a:cs typeface="Arial"/>
                <a:sym typeface="Arial"/>
              </a:rPr>
              <a:t>Find the vulnerability</a:t>
            </a:r>
            <a:endParaRPr sz="1400" b="0" i="0" u="none" strike="noStrike" cap="none" dirty="0">
              <a:solidFill>
                <a:srgbClr val="000000"/>
              </a:solidFill>
              <a:latin typeface="Arial"/>
              <a:ea typeface="Arial"/>
              <a:cs typeface="Arial"/>
              <a:sym typeface="Arial"/>
            </a:endParaRPr>
          </a:p>
        </p:txBody>
      </p:sp>
      <p:sp>
        <p:nvSpPr>
          <p:cNvPr id="14" name="Google Shape;367;p48">
            <a:extLst>
              <a:ext uri="{FF2B5EF4-FFF2-40B4-BE49-F238E27FC236}">
                <a16:creationId xmlns:a16="http://schemas.microsoft.com/office/drawing/2014/main" id="{EF218D58-2210-69BA-C6E4-3217E8524E57}"/>
              </a:ext>
            </a:extLst>
          </p:cNvPr>
          <p:cNvSpPr txBox="1"/>
          <p:nvPr/>
        </p:nvSpPr>
        <p:spPr>
          <a:xfrm>
            <a:off x="1760618" y="5919007"/>
            <a:ext cx="4400021" cy="584735"/>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en-US" sz="1400" b="0" i="0" u="none" strike="noStrike" cap="none" dirty="0">
                <a:solidFill>
                  <a:srgbClr val="000000"/>
                </a:solidFill>
                <a:latin typeface="Arial"/>
                <a:ea typeface="Arial"/>
                <a:cs typeface="Arial"/>
                <a:sym typeface="Arial"/>
              </a:rPr>
              <a:t>Hints: Can the contract owner not pay his debt?</a:t>
            </a:r>
          </a:p>
          <a:p>
            <a:pPr marL="0" marR="0" lvl="0" indent="0" algn="l" rtl="0">
              <a:lnSpc>
                <a:spcPct val="100000"/>
              </a:lnSpc>
              <a:spcBef>
                <a:spcPts val="0"/>
              </a:spcBef>
              <a:spcAft>
                <a:spcPts val="0"/>
              </a:spcAft>
              <a:buNone/>
            </a:pPr>
            <a:r>
              <a:rPr lang="en-US" dirty="0"/>
              <a:t>          </a:t>
            </a:r>
            <a:r>
              <a:rPr lang="en-US" sz="1400" dirty="0">
                <a:solidFill>
                  <a:srgbClr val="000000"/>
                </a:solidFill>
                <a:latin typeface="Arial"/>
                <a:cs typeface="Arial"/>
              </a:rPr>
              <a:t>Stack-Limit to the rescue!</a:t>
            </a:r>
            <a:endParaRPr sz="1400" dirty="0">
              <a:solidFill>
                <a:srgbClr val="000000"/>
              </a:solidFill>
              <a:latin typeface="Arial"/>
              <a:cs typeface="Arial"/>
            </a:endParaRPr>
          </a:p>
        </p:txBody>
      </p:sp>
      <p:sp>
        <p:nvSpPr>
          <p:cNvPr id="20" name="Google Shape;368;p48">
            <a:extLst>
              <a:ext uri="{FF2B5EF4-FFF2-40B4-BE49-F238E27FC236}">
                <a16:creationId xmlns:a16="http://schemas.microsoft.com/office/drawing/2014/main" id="{85774614-ABB7-4C84-2531-5D883FB1ED04}"/>
              </a:ext>
            </a:extLst>
          </p:cNvPr>
          <p:cNvSpPr/>
          <p:nvPr/>
        </p:nvSpPr>
        <p:spPr>
          <a:xfrm>
            <a:off x="1760618" y="5893519"/>
            <a:ext cx="3860271" cy="512554"/>
          </a:xfrm>
          <a:prstGeom prst="rect">
            <a:avLst/>
          </a:prstGeom>
          <a:noFill/>
          <a:ln w="9525" cap="flat" cmpd="sng">
            <a:solidFill>
              <a:srgbClr val="4A7DBA"/>
            </a:solidFill>
            <a:prstDash val="solid"/>
            <a:round/>
            <a:headEnd type="none" w="sm" len="sm"/>
            <a:tailEnd type="none" w="sm" len="sm"/>
          </a:ln>
          <a:effectLst>
            <a:outerShdw blurRad="40000" dist="23000" dir="5400000" rotWithShape="0">
              <a:srgbClr val="000000">
                <a:alpha val="34509"/>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ial"/>
              <a:ea typeface="Arial"/>
              <a:cs typeface="Arial"/>
              <a:sym typeface="Arial"/>
            </a:endParaRPr>
          </a:p>
        </p:txBody>
      </p:sp>
      <p:pic>
        <p:nvPicPr>
          <p:cNvPr id="26" name="Google Shape;369;p48">
            <a:extLst>
              <a:ext uri="{FF2B5EF4-FFF2-40B4-BE49-F238E27FC236}">
                <a16:creationId xmlns:a16="http://schemas.microsoft.com/office/drawing/2014/main" id="{23B9A648-9757-DA72-8B6C-24AAADB25475}"/>
              </a:ext>
            </a:extLst>
          </p:cNvPr>
          <p:cNvPicPr preferRelativeResize="0"/>
          <p:nvPr/>
        </p:nvPicPr>
        <p:blipFill rotWithShape="1">
          <a:blip r:embed="rId4">
            <a:alphaModFix/>
          </a:blip>
          <a:srcRect/>
          <a:stretch/>
        </p:blipFill>
        <p:spPr>
          <a:xfrm>
            <a:off x="1362540" y="5893519"/>
            <a:ext cx="333126" cy="358751"/>
          </a:xfrm>
          <a:prstGeom prst="rect">
            <a:avLst/>
          </a:prstGeom>
          <a:noFill/>
          <a:ln>
            <a:noFill/>
          </a:ln>
        </p:spPr>
      </p:pic>
      <p:sp>
        <p:nvSpPr>
          <p:cNvPr id="27" name="Google Shape;134;p24">
            <a:extLst>
              <a:ext uri="{FF2B5EF4-FFF2-40B4-BE49-F238E27FC236}">
                <a16:creationId xmlns:a16="http://schemas.microsoft.com/office/drawing/2014/main" id="{3189FA86-5822-4077-85E2-DA67E23E466C}"/>
              </a:ext>
            </a:extLst>
          </p:cNvPr>
          <p:cNvSpPr txBox="1">
            <a:spLocks/>
          </p:cNvSpPr>
          <p:nvPr/>
        </p:nvSpPr>
        <p:spPr>
          <a:xfrm>
            <a:off x="0" y="0"/>
            <a:ext cx="9144000" cy="1093727"/>
          </a:xfrm>
          <a:prstGeom prst="rect">
            <a:avLst/>
          </a:prstGeom>
          <a:solidFill>
            <a:srgbClr val="A22E2E"/>
          </a:solidFill>
          <a:ln>
            <a:noFill/>
          </a:ln>
        </p:spPr>
        <p:txBody>
          <a:bodyPr spcFirstLastPara="1" vert="horz" wrap="square" lIns="91425" tIns="45700" rIns="91425" bIns="45700" rtlCol="0" anchor="ctr" anchorCtr="0">
            <a:noAutofit/>
          </a:bodyPr>
          <a:lstStyle>
            <a:lvl1pPr lvl="0" algn="l" defTabSz="685800" rtl="0" eaLnBrk="1" latinLnBrk="0" hangingPunct="1">
              <a:lnSpc>
                <a:spcPct val="100000"/>
              </a:lnSpc>
              <a:spcBef>
                <a:spcPts val="0"/>
              </a:spcBef>
              <a:spcAft>
                <a:spcPts val="0"/>
              </a:spcAft>
              <a:buSzPts val="1400"/>
              <a:buNone/>
              <a:defRPr sz="3300" kern="1200">
                <a:solidFill>
                  <a:schemeClr val="tx1"/>
                </a:solidFill>
                <a:latin typeface="+mj-lt"/>
                <a:ea typeface="+mj-ea"/>
                <a:cs typeface="+mj-cs"/>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r>
              <a:rPr lang="en-US" sz="4400" dirty="0">
                <a:solidFill>
                  <a:srgbClr val="D1D5DB"/>
                </a:solidFill>
                <a:latin typeface="Arial"/>
                <a:ea typeface="Arial"/>
                <a:cs typeface="Arial"/>
                <a:sym typeface="Arial"/>
              </a:rPr>
              <a:t>  The </a:t>
            </a:r>
            <a:r>
              <a:rPr lang="en-US" sz="4400" dirty="0" err="1">
                <a:solidFill>
                  <a:srgbClr val="D1D5DB"/>
                </a:solidFill>
                <a:latin typeface="Arial"/>
                <a:ea typeface="Arial"/>
                <a:cs typeface="Arial"/>
                <a:sym typeface="Arial"/>
              </a:rPr>
              <a:t>GovernMental</a:t>
            </a:r>
            <a:endParaRPr lang="en-US" sz="4400" dirty="0">
              <a:latin typeface="Arial"/>
              <a:ea typeface="Arial"/>
              <a:cs typeface="Arial"/>
              <a:sym typeface="Arial"/>
            </a:endParaRPr>
          </a:p>
        </p:txBody>
      </p:sp>
    </p:spTree>
    <p:extLst>
      <p:ext uri="{BB962C8B-B14F-4D97-AF65-F5344CB8AC3E}">
        <p14:creationId xmlns:p14="http://schemas.microsoft.com/office/powerpoint/2010/main" val="4118872232"/>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Shape 362"/>
        <p:cNvGrpSpPr/>
        <p:nvPr/>
      </p:nvGrpSpPr>
      <p:grpSpPr>
        <a:xfrm>
          <a:off x="0" y="0"/>
          <a:ext cx="0" cy="0"/>
          <a:chOff x="0" y="0"/>
          <a:chExt cx="0" cy="0"/>
        </a:xfrm>
      </p:grpSpPr>
      <p:sp>
        <p:nvSpPr>
          <p:cNvPr id="363" name="Google Shape;363;p48"/>
          <p:cNvSpPr txBox="1">
            <a:spLocks noGrp="1"/>
          </p:cNvSpPr>
          <p:nvPr>
            <p:ph type="title"/>
          </p:nvPr>
        </p:nvSpPr>
        <p:spPr>
          <a:xfrm>
            <a:off x="178384" y="55622"/>
            <a:ext cx="8440500" cy="1088700"/>
          </a:xfrm>
          <a:prstGeom prst="rect">
            <a:avLst/>
          </a:prstGeom>
          <a:noFill/>
          <a:ln>
            <a:noFill/>
          </a:ln>
        </p:spPr>
        <p:txBody>
          <a:bodyPr spcFirstLastPara="1" wrap="square" lIns="91425" tIns="45700" rIns="91425" bIns="45700" anchor="ctr" anchorCtr="0">
            <a:noAutofit/>
          </a:bodyPr>
          <a:lstStyle/>
          <a:p>
            <a:pPr marL="0" lvl="0" indent="0" algn="l" rtl="0">
              <a:lnSpc>
                <a:spcPct val="100000"/>
              </a:lnSpc>
              <a:spcBef>
                <a:spcPts val="0"/>
              </a:spcBef>
              <a:spcAft>
                <a:spcPts val="0"/>
              </a:spcAft>
              <a:buSzPts val="1400"/>
              <a:buNone/>
            </a:pPr>
            <a:r>
              <a:rPr lang="en-US" sz="4000" dirty="0">
                <a:effectLst/>
                <a:latin typeface="Arial" panose="020B0604020202020204" pitchFamily="34" charset="0"/>
              </a:rPr>
              <a:t>The </a:t>
            </a:r>
            <a:r>
              <a:rPr lang="en-US" sz="4000" dirty="0" err="1">
                <a:effectLst/>
                <a:latin typeface="Arial" panose="020B0604020202020204" pitchFamily="34" charset="0"/>
              </a:rPr>
              <a:t>GovernMental</a:t>
            </a:r>
            <a:endParaRPr sz="4400" dirty="0">
              <a:latin typeface="Arial"/>
              <a:ea typeface="Arial"/>
              <a:cs typeface="Arial"/>
              <a:sym typeface="Arial"/>
            </a:endParaRPr>
          </a:p>
        </p:txBody>
      </p:sp>
      <p:sp>
        <p:nvSpPr>
          <p:cNvPr id="4" name="Google Shape;323;p44">
            <a:extLst>
              <a:ext uri="{FF2B5EF4-FFF2-40B4-BE49-F238E27FC236}">
                <a16:creationId xmlns:a16="http://schemas.microsoft.com/office/drawing/2014/main" id="{539CEDA2-F5E8-4CB8-724C-A4BB3E5B1CC6}"/>
              </a:ext>
            </a:extLst>
          </p:cNvPr>
          <p:cNvSpPr/>
          <p:nvPr/>
        </p:nvSpPr>
        <p:spPr>
          <a:xfrm>
            <a:off x="946150" y="1382798"/>
            <a:ext cx="6616700" cy="1088700"/>
          </a:xfrm>
          <a:prstGeom prst="rect">
            <a:avLst/>
          </a:prstGeom>
          <a:noFill/>
          <a:ln w="9525" cap="flat" cmpd="sng">
            <a:solidFill>
              <a:srgbClr val="4A7DBA"/>
            </a:solidFill>
            <a:prstDash val="solid"/>
            <a:round/>
            <a:headEnd type="none" w="sm" len="sm"/>
            <a:tailEnd type="none" w="sm" len="sm"/>
          </a:ln>
          <a:effectLst>
            <a:outerShdw blurRad="40000" dist="23000" dir="5400000" rotWithShape="0">
              <a:srgbClr val="000000">
                <a:alpha val="34509"/>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ial"/>
              <a:ea typeface="Arial"/>
              <a:cs typeface="Arial"/>
              <a:sym typeface="Arial"/>
            </a:endParaRPr>
          </a:p>
        </p:txBody>
      </p:sp>
      <p:sp>
        <p:nvSpPr>
          <p:cNvPr id="5" name="TextBox 4">
            <a:extLst>
              <a:ext uri="{FF2B5EF4-FFF2-40B4-BE49-F238E27FC236}">
                <a16:creationId xmlns:a16="http://schemas.microsoft.com/office/drawing/2014/main" id="{D1EA1A23-F4F1-4481-AEA6-27DF9EB6FF7E}"/>
              </a:ext>
            </a:extLst>
          </p:cNvPr>
          <p:cNvSpPr txBox="1"/>
          <p:nvPr/>
        </p:nvSpPr>
        <p:spPr>
          <a:xfrm>
            <a:off x="666750" y="2606685"/>
            <a:ext cx="6286500" cy="623248"/>
          </a:xfrm>
          <a:prstGeom prst="rect">
            <a:avLst/>
          </a:prstGeom>
          <a:noFill/>
        </p:spPr>
        <p:txBody>
          <a:bodyPr wrap="square">
            <a:spAutoFit/>
          </a:bodyPr>
          <a:lstStyle/>
          <a:p>
            <a:pPr marL="793115" marR="0" lvl="1" indent="-285749" algn="l" rtl="0">
              <a:lnSpc>
                <a:spcPct val="100000"/>
              </a:lnSpc>
              <a:spcBef>
                <a:spcPts val="295"/>
              </a:spcBef>
              <a:spcAft>
                <a:spcPts val="0"/>
              </a:spcAft>
              <a:buClr>
                <a:srgbClr val="3333B2"/>
              </a:buClr>
              <a:buSzPts val="914"/>
              <a:buFont typeface="Lucida Sans"/>
              <a:buChar char="▶"/>
            </a:pPr>
            <a:r>
              <a:rPr lang="en-US" sz="1400" b="0" i="0" u="none" strike="noStrike" cap="none" dirty="0">
                <a:solidFill>
                  <a:schemeClr val="dk1"/>
                </a:solidFill>
                <a:latin typeface="Arial"/>
                <a:ea typeface="Arial"/>
                <a:cs typeface="Arial"/>
                <a:sym typeface="Arial"/>
              </a:rPr>
              <a:t>In this exploit, the owner </a:t>
            </a:r>
            <a:r>
              <a:rPr lang="en-US" dirty="0">
                <a:solidFill>
                  <a:schemeClr val="dk1"/>
                </a:solidFill>
              </a:rPr>
              <a:t>makes a profit.</a:t>
            </a:r>
          </a:p>
          <a:p>
            <a:pPr marL="793115" marR="0" lvl="1" indent="-285749" algn="l" rtl="0">
              <a:lnSpc>
                <a:spcPct val="100000"/>
              </a:lnSpc>
              <a:spcBef>
                <a:spcPts val="295"/>
              </a:spcBef>
              <a:spcAft>
                <a:spcPts val="0"/>
              </a:spcAft>
              <a:buClr>
                <a:srgbClr val="3333B2"/>
              </a:buClr>
              <a:buSzPts val="914"/>
              <a:buFont typeface="Lucida Sans"/>
              <a:buChar char="▶"/>
            </a:pPr>
            <a:r>
              <a:rPr lang="en-US" sz="1400" dirty="0">
                <a:solidFill>
                  <a:schemeClr val="dk1"/>
                </a:solidFill>
                <a:latin typeface="Arial"/>
                <a:cs typeface="Arial"/>
              </a:rPr>
              <a:t>For the owner to profit, he should make the send call fail.</a:t>
            </a:r>
          </a:p>
        </p:txBody>
      </p:sp>
      <p:sp>
        <p:nvSpPr>
          <p:cNvPr id="6" name="TextBox 5">
            <a:extLst>
              <a:ext uri="{FF2B5EF4-FFF2-40B4-BE49-F238E27FC236}">
                <a16:creationId xmlns:a16="http://schemas.microsoft.com/office/drawing/2014/main" id="{0F7775B3-CFCD-14CE-105C-6E9B85ABD802}"/>
              </a:ext>
            </a:extLst>
          </p:cNvPr>
          <p:cNvSpPr txBox="1"/>
          <p:nvPr/>
        </p:nvSpPr>
        <p:spPr>
          <a:xfrm>
            <a:off x="2139950" y="3600698"/>
            <a:ext cx="6616700" cy="2554545"/>
          </a:xfrm>
          <a:prstGeom prst="rect">
            <a:avLst/>
          </a:prstGeom>
          <a:noFill/>
        </p:spPr>
        <p:txBody>
          <a:bodyPr wrap="square">
            <a:spAutoFit/>
          </a:bodyPr>
          <a:lstStyle/>
          <a:p>
            <a:pPr marL="793115" marR="0" lvl="1" indent="-285749" algn="l" rtl="0">
              <a:lnSpc>
                <a:spcPct val="100000"/>
              </a:lnSpc>
              <a:spcBef>
                <a:spcPts val="295"/>
              </a:spcBef>
              <a:spcAft>
                <a:spcPts val="0"/>
              </a:spcAft>
              <a:buClr>
                <a:srgbClr val="3333B2"/>
              </a:buClr>
              <a:buSzPts val="914"/>
              <a:buFont typeface="Lucida Sans"/>
              <a:buChar char="▶"/>
            </a:pPr>
            <a:r>
              <a:rPr lang="en-US" sz="1400" dirty="0">
                <a:solidFill>
                  <a:schemeClr val="dk1"/>
                </a:solidFill>
                <a:latin typeface="Arial"/>
                <a:cs typeface="Arial"/>
              </a:rPr>
              <a:t>The owner first publishes the ‘Mallory’ contract.</a:t>
            </a:r>
          </a:p>
          <a:p>
            <a:pPr marL="793115" marR="0" lvl="1" indent="-285749" algn="l" rtl="0">
              <a:lnSpc>
                <a:spcPct val="100000"/>
              </a:lnSpc>
              <a:spcBef>
                <a:spcPts val="295"/>
              </a:spcBef>
              <a:spcAft>
                <a:spcPts val="0"/>
              </a:spcAft>
              <a:buClr>
                <a:srgbClr val="3333B2"/>
              </a:buClr>
              <a:buSzPts val="914"/>
              <a:buFont typeface="Lucida Sans"/>
              <a:buChar char="▶"/>
            </a:pPr>
            <a:endParaRPr lang="en-US" sz="1400" dirty="0">
              <a:solidFill>
                <a:schemeClr val="dk1"/>
              </a:solidFill>
              <a:latin typeface="Arial"/>
              <a:cs typeface="Arial"/>
            </a:endParaRPr>
          </a:p>
          <a:p>
            <a:pPr marL="793115" marR="0" lvl="1" indent="-285749" algn="l" rtl="0">
              <a:lnSpc>
                <a:spcPct val="100000"/>
              </a:lnSpc>
              <a:spcBef>
                <a:spcPts val="295"/>
              </a:spcBef>
              <a:spcAft>
                <a:spcPts val="0"/>
              </a:spcAft>
              <a:buClr>
                <a:srgbClr val="3333B2"/>
              </a:buClr>
              <a:buSzPts val="914"/>
              <a:buFont typeface="Lucida Sans"/>
              <a:buChar char="▶"/>
            </a:pPr>
            <a:r>
              <a:rPr lang="en-US" sz="1400" dirty="0">
                <a:solidFill>
                  <a:schemeClr val="dk1"/>
                </a:solidFill>
                <a:latin typeface="Arial"/>
                <a:cs typeface="Arial"/>
              </a:rPr>
              <a:t>The owner invokes the attack function, which fills the stack.</a:t>
            </a:r>
          </a:p>
          <a:p>
            <a:pPr marL="793115" marR="0" lvl="1" indent="-285749" algn="l" rtl="0">
              <a:lnSpc>
                <a:spcPct val="100000"/>
              </a:lnSpc>
              <a:spcBef>
                <a:spcPts val="295"/>
              </a:spcBef>
              <a:spcAft>
                <a:spcPts val="0"/>
              </a:spcAft>
              <a:buClr>
                <a:srgbClr val="3333B2"/>
              </a:buClr>
              <a:buSzPts val="914"/>
              <a:buFont typeface="Lucida Sans"/>
              <a:buChar char="▶"/>
            </a:pPr>
            <a:endParaRPr lang="en-US" sz="1400" dirty="0">
              <a:solidFill>
                <a:schemeClr val="dk1"/>
              </a:solidFill>
              <a:latin typeface="Arial"/>
              <a:cs typeface="Arial"/>
            </a:endParaRPr>
          </a:p>
          <a:p>
            <a:pPr marL="793115" marR="0" lvl="1" indent="-285749" algn="l" rtl="0">
              <a:lnSpc>
                <a:spcPct val="100000"/>
              </a:lnSpc>
              <a:spcBef>
                <a:spcPts val="295"/>
              </a:spcBef>
              <a:spcAft>
                <a:spcPts val="0"/>
              </a:spcAft>
              <a:buClr>
                <a:srgbClr val="3333B2"/>
              </a:buClr>
              <a:buSzPts val="914"/>
              <a:buFont typeface="Lucida Sans"/>
              <a:buChar char="▶"/>
            </a:pPr>
            <a:r>
              <a:rPr lang="en-US" sz="1400" dirty="0">
                <a:solidFill>
                  <a:schemeClr val="dk1"/>
                </a:solidFill>
                <a:latin typeface="Arial"/>
                <a:cs typeface="Arial"/>
              </a:rPr>
              <a:t>The function then invokes the </a:t>
            </a:r>
            <a:r>
              <a:rPr lang="en-US" sz="1400" dirty="0" err="1">
                <a:solidFill>
                  <a:schemeClr val="dk1"/>
                </a:solidFill>
                <a:latin typeface="Arial"/>
                <a:cs typeface="Arial"/>
              </a:rPr>
              <a:t>GoverMental</a:t>
            </a:r>
            <a:r>
              <a:rPr lang="en-US" sz="1400" dirty="0">
                <a:solidFill>
                  <a:schemeClr val="dk1"/>
                </a:solidFill>
                <a:latin typeface="Arial"/>
                <a:cs typeface="Arial"/>
              </a:rPr>
              <a:t> contract reaching the send function.</a:t>
            </a:r>
          </a:p>
          <a:p>
            <a:pPr marL="793115" marR="0" lvl="1" indent="-285749" algn="l" rtl="0">
              <a:lnSpc>
                <a:spcPct val="100000"/>
              </a:lnSpc>
              <a:spcBef>
                <a:spcPts val="295"/>
              </a:spcBef>
              <a:spcAft>
                <a:spcPts val="0"/>
              </a:spcAft>
              <a:buClr>
                <a:srgbClr val="3333B2"/>
              </a:buClr>
              <a:buSzPts val="914"/>
              <a:buFont typeface="Lucida Sans"/>
              <a:buChar char="▶"/>
            </a:pPr>
            <a:endParaRPr lang="en-US" sz="1400" dirty="0">
              <a:solidFill>
                <a:schemeClr val="dk1"/>
              </a:solidFill>
              <a:latin typeface="Arial"/>
              <a:cs typeface="Arial"/>
            </a:endParaRPr>
          </a:p>
          <a:p>
            <a:pPr marL="793115" marR="0" lvl="1" indent="-285749" algn="l" rtl="0">
              <a:lnSpc>
                <a:spcPct val="100000"/>
              </a:lnSpc>
              <a:spcBef>
                <a:spcPts val="295"/>
              </a:spcBef>
              <a:spcAft>
                <a:spcPts val="0"/>
              </a:spcAft>
              <a:buClr>
                <a:srgbClr val="3333B2"/>
              </a:buClr>
              <a:buSzPts val="914"/>
              <a:buFont typeface="Lucida Sans"/>
              <a:buChar char="▶"/>
            </a:pPr>
            <a:r>
              <a:rPr lang="en-US" sz="1400" dirty="0">
                <a:solidFill>
                  <a:schemeClr val="dk1"/>
                </a:solidFill>
                <a:latin typeface="Arial"/>
                <a:cs typeface="Arial"/>
              </a:rPr>
              <a:t>The send fails, leaving the balance in the contract.</a:t>
            </a:r>
          </a:p>
          <a:p>
            <a:pPr marL="793115" marR="0" lvl="1" indent="-285749" algn="l" rtl="0">
              <a:lnSpc>
                <a:spcPct val="100000"/>
              </a:lnSpc>
              <a:spcBef>
                <a:spcPts val="295"/>
              </a:spcBef>
              <a:spcAft>
                <a:spcPts val="0"/>
              </a:spcAft>
              <a:buClr>
                <a:srgbClr val="3333B2"/>
              </a:buClr>
              <a:buSzPts val="914"/>
              <a:buFont typeface="Lucida Sans"/>
              <a:buChar char="▶"/>
            </a:pPr>
            <a:endParaRPr lang="en-US" sz="1400" dirty="0">
              <a:solidFill>
                <a:schemeClr val="dk1"/>
              </a:solidFill>
              <a:latin typeface="Arial"/>
              <a:cs typeface="Arial"/>
            </a:endParaRPr>
          </a:p>
          <a:p>
            <a:pPr marL="793115" marR="0" lvl="1" indent="-285749" algn="l" rtl="0">
              <a:lnSpc>
                <a:spcPct val="100000"/>
              </a:lnSpc>
              <a:spcBef>
                <a:spcPts val="295"/>
              </a:spcBef>
              <a:spcAft>
                <a:spcPts val="0"/>
              </a:spcAft>
              <a:buClr>
                <a:srgbClr val="3333B2"/>
              </a:buClr>
              <a:buSzPts val="914"/>
              <a:buFont typeface="Lucida Sans"/>
              <a:buChar char="▶"/>
            </a:pPr>
            <a:r>
              <a:rPr lang="en-US" sz="1400" dirty="0">
                <a:solidFill>
                  <a:schemeClr val="dk1"/>
                </a:solidFill>
                <a:latin typeface="Arial"/>
                <a:cs typeface="Arial"/>
              </a:rPr>
              <a:t>The owner withdraws the balance on the next round.</a:t>
            </a:r>
          </a:p>
        </p:txBody>
      </p:sp>
      <p:pic>
        <p:nvPicPr>
          <p:cNvPr id="7" name="Picture 6">
            <a:extLst>
              <a:ext uri="{FF2B5EF4-FFF2-40B4-BE49-F238E27FC236}">
                <a16:creationId xmlns:a16="http://schemas.microsoft.com/office/drawing/2014/main" id="{0EA6A458-CCAC-5F95-C82C-CC627A0A6BDB}"/>
              </a:ext>
            </a:extLst>
          </p:cNvPr>
          <p:cNvPicPr>
            <a:picLocks noChangeAspect="1"/>
          </p:cNvPicPr>
          <p:nvPr/>
        </p:nvPicPr>
        <p:blipFill>
          <a:blip r:embed="rId3"/>
          <a:stretch>
            <a:fillRect/>
          </a:stretch>
        </p:blipFill>
        <p:spPr>
          <a:xfrm>
            <a:off x="1243806" y="1458723"/>
            <a:ext cx="6021387" cy="972832"/>
          </a:xfrm>
          <a:prstGeom prst="rect">
            <a:avLst/>
          </a:prstGeom>
        </p:spPr>
      </p:pic>
      <p:grpSp>
        <p:nvGrpSpPr>
          <p:cNvPr id="17" name="Group 16">
            <a:extLst>
              <a:ext uri="{FF2B5EF4-FFF2-40B4-BE49-F238E27FC236}">
                <a16:creationId xmlns:a16="http://schemas.microsoft.com/office/drawing/2014/main" id="{D19C1464-75FA-982F-C83C-EA96637AF841}"/>
              </a:ext>
            </a:extLst>
          </p:cNvPr>
          <p:cNvGrpSpPr/>
          <p:nvPr/>
        </p:nvGrpSpPr>
        <p:grpSpPr>
          <a:xfrm>
            <a:off x="272493" y="3998282"/>
            <a:ext cx="2215677" cy="1688027"/>
            <a:chOff x="184066" y="3891118"/>
            <a:chExt cx="2215677" cy="1688027"/>
          </a:xfrm>
        </p:grpSpPr>
        <p:sp>
          <p:nvSpPr>
            <p:cNvPr id="10" name="Google Shape;457;p55">
              <a:extLst>
                <a:ext uri="{FF2B5EF4-FFF2-40B4-BE49-F238E27FC236}">
                  <a16:creationId xmlns:a16="http://schemas.microsoft.com/office/drawing/2014/main" id="{A53E624D-E0AB-66AD-1628-113E31954887}"/>
                </a:ext>
              </a:extLst>
            </p:cNvPr>
            <p:cNvSpPr/>
            <p:nvPr/>
          </p:nvSpPr>
          <p:spPr>
            <a:xfrm>
              <a:off x="184066" y="3891118"/>
              <a:ext cx="2215677" cy="1688027"/>
            </a:xfrm>
            <a:prstGeom prst="rect">
              <a:avLst/>
            </a:prstGeom>
            <a:noFill/>
            <a:ln w="9525" cap="flat" cmpd="sng">
              <a:solidFill>
                <a:srgbClr val="4A7DBA"/>
              </a:solidFill>
              <a:prstDash val="solid"/>
              <a:round/>
              <a:headEnd type="none" w="sm" len="sm"/>
              <a:tailEnd type="none" w="sm" len="sm"/>
            </a:ln>
            <a:effectLst>
              <a:outerShdw blurRad="40000" dist="23000" dir="5400000" rotWithShape="0">
                <a:srgbClr val="000000">
                  <a:alpha val="34509"/>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ial"/>
                <a:ea typeface="Arial"/>
                <a:cs typeface="Arial"/>
                <a:sym typeface="Arial"/>
              </a:endParaRPr>
            </a:p>
          </p:txBody>
        </p:sp>
        <p:pic>
          <p:nvPicPr>
            <p:cNvPr id="13" name="Picture 12">
              <a:extLst>
                <a:ext uri="{FF2B5EF4-FFF2-40B4-BE49-F238E27FC236}">
                  <a16:creationId xmlns:a16="http://schemas.microsoft.com/office/drawing/2014/main" id="{1E21B4C5-08C8-F550-AF33-8C54C5729405}"/>
                </a:ext>
              </a:extLst>
            </p:cNvPr>
            <p:cNvPicPr>
              <a:picLocks noChangeAspect="1"/>
            </p:cNvPicPr>
            <p:nvPr/>
          </p:nvPicPr>
          <p:blipFill>
            <a:blip r:embed="rId4"/>
            <a:stretch>
              <a:fillRect/>
            </a:stretch>
          </p:blipFill>
          <p:spPr>
            <a:xfrm>
              <a:off x="262540" y="3978671"/>
              <a:ext cx="1259680" cy="169285"/>
            </a:xfrm>
            <a:prstGeom prst="rect">
              <a:avLst/>
            </a:prstGeom>
          </p:spPr>
        </p:pic>
        <p:pic>
          <p:nvPicPr>
            <p:cNvPr id="16" name="Picture 15">
              <a:extLst>
                <a:ext uri="{FF2B5EF4-FFF2-40B4-BE49-F238E27FC236}">
                  <a16:creationId xmlns:a16="http://schemas.microsoft.com/office/drawing/2014/main" id="{96C2EE6C-4288-D7D7-09A2-D35F0753877E}"/>
                </a:ext>
              </a:extLst>
            </p:cNvPr>
            <p:cNvPicPr>
              <a:picLocks noChangeAspect="1"/>
            </p:cNvPicPr>
            <p:nvPr/>
          </p:nvPicPr>
          <p:blipFill>
            <a:blip r:embed="rId5"/>
            <a:stretch>
              <a:fillRect/>
            </a:stretch>
          </p:blipFill>
          <p:spPr>
            <a:xfrm>
              <a:off x="298923" y="4147956"/>
              <a:ext cx="2011362" cy="1398090"/>
            </a:xfrm>
            <a:prstGeom prst="rect">
              <a:avLst/>
            </a:prstGeom>
          </p:spPr>
        </p:pic>
      </p:grpSp>
      <p:sp>
        <p:nvSpPr>
          <p:cNvPr id="18" name="Google Shape;134;p24">
            <a:extLst>
              <a:ext uri="{FF2B5EF4-FFF2-40B4-BE49-F238E27FC236}">
                <a16:creationId xmlns:a16="http://schemas.microsoft.com/office/drawing/2014/main" id="{BF702963-4E45-FBB5-132D-B95D7A7A4005}"/>
              </a:ext>
            </a:extLst>
          </p:cNvPr>
          <p:cNvSpPr txBox="1">
            <a:spLocks/>
          </p:cNvSpPr>
          <p:nvPr/>
        </p:nvSpPr>
        <p:spPr>
          <a:xfrm>
            <a:off x="0" y="0"/>
            <a:ext cx="9144000" cy="1093727"/>
          </a:xfrm>
          <a:prstGeom prst="rect">
            <a:avLst/>
          </a:prstGeom>
          <a:solidFill>
            <a:srgbClr val="A22E2E"/>
          </a:solidFill>
          <a:ln>
            <a:noFill/>
          </a:ln>
        </p:spPr>
        <p:txBody>
          <a:bodyPr spcFirstLastPara="1" vert="horz" wrap="square" lIns="91425" tIns="45700" rIns="91425" bIns="45700" rtlCol="0" anchor="ctr" anchorCtr="0">
            <a:noAutofit/>
          </a:bodyPr>
          <a:lstStyle>
            <a:lvl1pPr lvl="0" algn="l" defTabSz="685800" rtl="0" eaLnBrk="1" latinLnBrk="0" hangingPunct="1">
              <a:lnSpc>
                <a:spcPct val="100000"/>
              </a:lnSpc>
              <a:spcBef>
                <a:spcPts val="0"/>
              </a:spcBef>
              <a:spcAft>
                <a:spcPts val="0"/>
              </a:spcAft>
              <a:buSzPts val="1400"/>
              <a:buNone/>
              <a:defRPr sz="3300" kern="1200">
                <a:solidFill>
                  <a:schemeClr val="tx1"/>
                </a:solidFill>
                <a:latin typeface="+mj-lt"/>
                <a:ea typeface="+mj-ea"/>
                <a:cs typeface="+mj-cs"/>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r>
              <a:rPr lang="en-US" sz="4400" dirty="0">
                <a:solidFill>
                  <a:srgbClr val="D1D5DB"/>
                </a:solidFill>
                <a:latin typeface="Arial"/>
                <a:ea typeface="Arial"/>
                <a:cs typeface="Arial"/>
                <a:sym typeface="Arial"/>
              </a:rPr>
              <a:t>  The </a:t>
            </a:r>
            <a:r>
              <a:rPr lang="en-US" sz="4400" dirty="0" err="1">
                <a:solidFill>
                  <a:srgbClr val="D1D5DB"/>
                </a:solidFill>
                <a:latin typeface="Arial"/>
                <a:ea typeface="Arial"/>
                <a:cs typeface="Arial"/>
                <a:sym typeface="Arial"/>
              </a:rPr>
              <a:t>GovernMental</a:t>
            </a:r>
            <a:endParaRPr lang="en-US" sz="4400" dirty="0">
              <a:latin typeface="Arial"/>
              <a:ea typeface="Arial"/>
              <a:cs typeface="Arial"/>
              <a:sym typeface="Arial"/>
            </a:endParaRPr>
          </a:p>
        </p:txBody>
      </p:sp>
      <p:grpSp>
        <p:nvGrpSpPr>
          <p:cNvPr id="15" name="Group 14">
            <a:extLst>
              <a:ext uri="{FF2B5EF4-FFF2-40B4-BE49-F238E27FC236}">
                <a16:creationId xmlns:a16="http://schemas.microsoft.com/office/drawing/2014/main" id="{6A32E5AE-E368-D4A3-D5A0-1DC42910F814}"/>
              </a:ext>
            </a:extLst>
          </p:cNvPr>
          <p:cNvGrpSpPr/>
          <p:nvPr/>
        </p:nvGrpSpPr>
        <p:grpSpPr>
          <a:xfrm>
            <a:off x="7523015" y="2461869"/>
            <a:ext cx="1349669" cy="1590865"/>
            <a:chOff x="7578080" y="2286832"/>
            <a:chExt cx="1349669" cy="1590865"/>
          </a:xfrm>
        </p:grpSpPr>
        <p:sp>
          <p:nvSpPr>
            <p:cNvPr id="2" name="Rectangle 1">
              <a:extLst>
                <a:ext uri="{FF2B5EF4-FFF2-40B4-BE49-F238E27FC236}">
                  <a16:creationId xmlns:a16="http://schemas.microsoft.com/office/drawing/2014/main" id="{475D8F4F-100B-3E66-6C1D-BE04B7EFA144}"/>
                </a:ext>
              </a:extLst>
            </p:cNvPr>
            <p:cNvSpPr/>
            <p:nvPr/>
          </p:nvSpPr>
          <p:spPr>
            <a:xfrm>
              <a:off x="7821612" y="2584986"/>
              <a:ext cx="1106137" cy="1292711"/>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L"/>
            </a:p>
          </p:txBody>
        </p:sp>
        <p:sp>
          <p:nvSpPr>
            <p:cNvPr id="3" name="TextBox 2">
              <a:extLst>
                <a:ext uri="{FF2B5EF4-FFF2-40B4-BE49-F238E27FC236}">
                  <a16:creationId xmlns:a16="http://schemas.microsoft.com/office/drawing/2014/main" id="{D2B8CCAC-919C-1DA6-C02E-E600E917EC12}"/>
                </a:ext>
              </a:extLst>
            </p:cNvPr>
            <p:cNvSpPr txBox="1"/>
            <p:nvPr/>
          </p:nvSpPr>
          <p:spPr>
            <a:xfrm>
              <a:off x="7800077" y="2286832"/>
              <a:ext cx="677173" cy="369332"/>
            </a:xfrm>
            <a:prstGeom prst="rect">
              <a:avLst/>
            </a:prstGeom>
            <a:noFill/>
          </p:spPr>
          <p:txBody>
            <a:bodyPr wrap="none" rtlCol="0">
              <a:spAutoFit/>
            </a:bodyPr>
            <a:lstStyle/>
            <a:p>
              <a:r>
                <a:rPr lang="en-US" dirty="0"/>
                <a:t>Stack</a:t>
              </a:r>
              <a:endParaRPr lang="en-IL" dirty="0"/>
            </a:p>
          </p:txBody>
        </p:sp>
        <p:sp>
          <p:nvSpPr>
            <p:cNvPr id="8" name="TextBox 7">
              <a:extLst>
                <a:ext uri="{FF2B5EF4-FFF2-40B4-BE49-F238E27FC236}">
                  <a16:creationId xmlns:a16="http://schemas.microsoft.com/office/drawing/2014/main" id="{8EF9E306-C8F0-593F-A0C1-E29D409DEB25}"/>
                </a:ext>
              </a:extLst>
            </p:cNvPr>
            <p:cNvSpPr txBox="1"/>
            <p:nvPr/>
          </p:nvSpPr>
          <p:spPr>
            <a:xfrm>
              <a:off x="7821612" y="2585110"/>
              <a:ext cx="777842" cy="276999"/>
            </a:xfrm>
            <a:prstGeom prst="rect">
              <a:avLst/>
            </a:prstGeom>
            <a:noFill/>
          </p:spPr>
          <p:txBody>
            <a:bodyPr wrap="none" rtlCol="0">
              <a:spAutoFit/>
            </a:bodyPr>
            <a:lstStyle/>
            <a:p>
              <a:r>
                <a:rPr lang="en-US" sz="1200" dirty="0"/>
                <a:t>Attack(…)</a:t>
              </a:r>
              <a:endParaRPr lang="en-IL" sz="1200" dirty="0"/>
            </a:p>
          </p:txBody>
        </p:sp>
        <p:sp>
          <p:nvSpPr>
            <p:cNvPr id="9" name="TextBox 8">
              <a:extLst>
                <a:ext uri="{FF2B5EF4-FFF2-40B4-BE49-F238E27FC236}">
                  <a16:creationId xmlns:a16="http://schemas.microsoft.com/office/drawing/2014/main" id="{F1F6FB34-CEC7-9E09-01B5-536FB839730D}"/>
                </a:ext>
              </a:extLst>
            </p:cNvPr>
            <p:cNvSpPr txBox="1"/>
            <p:nvPr/>
          </p:nvSpPr>
          <p:spPr>
            <a:xfrm>
              <a:off x="7841042" y="2814572"/>
              <a:ext cx="777842" cy="276999"/>
            </a:xfrm>
            <a:prstGeom prst="rect">
              <a:avLst/>
            </a:prstGeom>
            <a:noFill/>
          </p:spPr>
          <p:txBody>
            <a:bodyPr wrap="none" rtlCol="0">
              <a:spAutoFit/>
            </a:bodyPr>
            <a:lstStyle/>
            <a:p>
              <a:r>
                <a:rPr lang="en-US" sz="1200" dirty="0"/>
                <a:t>Attack(…)</a:t>
              </a:r>
              <a:endParaRPr lang="en-IL" sz="1200" dirty="0"/>
            </a:p>
          </p:txBody>
        </p:sp>
        <p:sp>
          <p:nvSpPr>
            <p:cNvPr id="11" name="TextBox 10">
              <a:extLst>
                <a:ext uri="{FF2B5EF4-FFF2-40B4-BE49-F238E27FC236}">
                  <a16:creationId xmlns:a16="http://schemas.microsoft.com/office/drawing/2014/main" id="{736A71EA-40F5-32D2-9E20-3B83F327AB4C}"/>
                </a:ext>
              </a:extLst>
            </p:cNvPr>
            <p:cNvSpPr txBox="1"/>
            <p:nvPr/>
          </p:nvSpPr>
          <p:spPr>
            <a:xfrm>
              <a:off x="7869114" y="3036191"/>
              <a:ext cx="223138" cy="646331"/>
            </a:xfrm>
            <a:prstGeom prst="rect">
              <a:avLst/>
            </a:prstGeom>
            <a:noFill/>
          </p:spPr>
          <p:txBody>
            <a:bodyPr wrap="none" rtlCol="0">
              <a:spAutoFit/>
            </a:bodyPr>
            <a:lstStyle/>
            <a:p>
              <a:r>
                <a:rPr lang="en-US" sz="1200" dirty="0"/>
                <a:t>.</a:t>
              </a:r>
            </a:p>
            <a:p>
              <a:r>
                <a:rPr lang="en-US" sz="1200" dirty="0"/>
                <a:t>.</a:t>
              </a:r>
            </a:p>
            <a:p>
              <a:r>
                <a:rPr lang="en-US" sz="1200" dirty="0"/>
                <a:t>.</a:t>
              </a:r>
              <a:endParaRPr lang="en-IL" sz="1200" dirty="0"/>
            </a:p>
          </p:txBody>
        </p:sp>
        <p:sp>
          <p:nvSpPr>
            <p:cNvPr id="12" name="TextBox 11">
              <a:extLst>
                <a:ext uri="{FF2B5EF4-FFF2-40B4-BE49-F238E27FC236}">
                  <a16:creationId xmlns:a16="http://schemas.microsoft.com/office/drawing/2014/main" id="{D34F9901-9016-2379-FC04-D15C10D4ECC4}"/>
                </a:ext>
              </a:extLst>
            </p:cNvPr>
            <p:cNvSpPr txBox="1"/>
            <p:nvPr/>
          </p:nvSpPr>
          <p:spPr>
            <a:xfrm>
              <a:off x="7869114" y="3600698"/>
              <a:ext cx="777842" cy="276999"/>
            </a:xfrm>
            <a:prstGeom prst="rect">
              <a:avLst/>
            </a:prstGeom>
            <a:noFill/>
          </p:spPr>
          <p:txBody>
            <a:bodyPr wrap="none" rtlCol="0">
              <a:spAutoFit/>
            </a:bodyPr>
            <a:lstStyle/>
            <a:p>
              <a:r>
                <a:rPr lang="en-US" sz="1200" dirty="0"/>
                <a:t>Attack(…)</a:t>
              </a:r>
              <a:endParaRPr lang="en-IL" sz="1200" dirty="0"/>
            </a:p>
          </p:txBody>
        </p:sp>
        <p:sp>
          <p:nvSpPr>
            <p:cNvPr id="14" name="TextBox 13">
              <a:extLst>
                <a:ext uri="{FF2B5EF4-FFF2-40B4-BE49-F238E27FC236}">
                  <a16:creationId xmlns:a16="http://schemas.microsoft.com/office/drawing/2014/main" id="{0573EC27-4304-0634-C57D-80EECF67C7CC}"/>
                </a:ext>
              </a:extLst>
            </p:cNvPr>
            <p:cNvSpPr txBox="1"/>
            <p:nvPr/>
          </p:nvSpPr>
          <p:spPr>
            <a:xfrm rot="16200000">
              <a:off x="7467152" y="2997901"/>
              <a:ext cx="498855" cy="276999"/>
            </a:xfrm>
            <a:prstGeom prst="rect">
              <a:avLst/>
            </a:prstGeom>
            <a:noFill/>
          </p:spPr>
          <p:txBody>
            <a:bodyPr wrap="none" rtlCol="0">
              <a:spAutoFit/>
            </a:bodyPr>
            <a:lstStyle/>
            <a:p>
              <a:r>
                <a:rPr lang="en-US" sz="1200" dirty="0"/>
                <a:t>1023</a:t>
              </a:r>
              <a:endParaRPr lang="en-IL" sz="1200" dirty="0"/>
            </a:p>
          </p:txBody>
        </p:sp>
      </p:grpSp>
    </p:spTree>
    <p:extLst>
      <p:ext uri="{BB962C8B-B14F-4D97-AF65-F5344CB8AC3E}">
        <p14:creationId xmlns:p14="http://schemas.microsoft.com/office/powerpoint/2010/main" val="3057919412"/>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Shape 221"/>
        <p:cNvGrpSpPr/>
        <p:nvPr/>
      </p:nvGrpSpPr>
      <p:grpSpPr>
        <a:xfrm>
          <a:off x="0" y="0"/>
          <a:ext cx="0" cy="0"/>
          <a:chOff x="0" y="0"/>
          <a:chExt cx="0" cy="0"/>
        </a:xfrm>
      </p:grpSpPr>
      <p:sp>
        <p:nvSpPr>
          <p:cNvPr id="222" name="Google Shape;222;p34"/>
          <p:cNvSpPr txBox="1">
            <a:spLocks noGrp="1"/>
          </p:cNvSpPr>
          <p:nvPr>
            <p:ph type="title"/>
          </p:nvPr>
        </p:nvSpPr>
        <p:spPr>
          <a:xfrm>
            <a:off x="178384" y="55622"/>
            <a:ext cx="7515225" cy="1143000"/>
          </a:xfrm>
          <a:prstGeom prst="rect">
            <a:avLst/>
          </a:prstGeom>
          <a:noFill/>
          <a:ln>
            <a:noFill/>
          </a:ln>
        </p:spPr>
        <p:txBody>
          <a:bodyPr spcFirstLastPara="1" wrap="square" lIns="91425" tIns="45700" rIns="91425" bIns="45700" anchor="ctr" anchorCtr="0">
            <a:noAutofit/>
          </a:bodyPr>
          <a:lstStyle/>
          <a:p>
            <a:pPr marL="0" lvl="0" indent="0" algn="l" rtl="0">
              <a:lnSpc>
                <a:spcPct val="100000"/>
              </a:lnSpc>
              <a:spcBef>
                <a:spcPts val="0"/>
              </a:spcBef>
              <a:spcAft>
                <a:spcPts val="0"/>
              </a:spcAft>
              <a:buSzPts val="1400"/>
              <a:buNone/>
            </a:pPr>
            <a:r>
              <a:rPr lang="en-US" sz="4400" b="0" i="0">
                <a:solidFill>
                  <a:srgbClr val="D1D5DB"/>
                </a:solidFill>
                <a:latin typeface="Arial"/>
                <a:ea typeface="Arial"/>
                <a:cs typeface="Arial"/>
                <a:sym typeface="Arial"/>
              </a:rPr>
              <a:t>Basics of Ethereum - Recap</a:t>
            </a:r>
            <a:endParaRPr lang="en-US" sz="4400" dirty="0">
              <a:latin typeface="Arial"/>
              <a:ea typeface="Arial"/>
              <a:cs typeface="Arial"/>
              <a:sym typeface="Arial"/>
            </a:endParaRPr>
          </a:p>
        </p:txBody>
      </p:sp>
      <p:sp>
        <p:nvSpPr>
          <p:cNvPr id="2" name="Google Shape;134;p24">
            <a:extLst>
              <a:ext uri="{FF2B5EF4-FFF2-40B4-BE49-F238E27FC236}">
                <a16:creationId xmlns:a16="http://schemas.microsoft.com/office/drawing/2014/main" id="{6E84AD5F-5057-0A83-2DB0-18819223BB1A}"/>
              </a:ext>
            </a:extLst>
          </p:cNvPr>
          <p:cNvSpPr txBox="1">
            <a:spLocks/>
          </p:cNvSpPr>
          <p:nvPr/>
        </p:nvSpPr>
        <p:spPr>
          <a:xfrm>
            <a:off x="0" y="0"/>
            <a:ext cx="9144000" cy="1093727"/>
          </a:xfrm>
          <a:prstGeom prst="rect">
            <a:avLst/>
          </a:prstGeom>
          <a:solidFill>
            <a:srgbClr val="A22E2E"/>
          </a:solidFill>
          <a:ln>
            <a:noFill/>
          </a:ln>
        </p:spPr>
        <p:txBody>
          <a:bodyPr spcFirstLastPara="1" vert="horz" wrap="square" lIns="91425" tIns="45700" rIns="91425" bIns="45700" rtlCol="0" anchor="ctr" anchorCtr="0">
            <a:noAutofit/>
          </a:bodyPr>
          <a:lstStyle>
            <a:lvl1pPr lvl="0" algn="l" defTabSz="685800" rtl="0" eaLnBrk="1" latinLnBrk="0" hangingPunct="1">
              <a:lnSpc>
                <a:spcPct val="100000"/>
              </a:lnSpc>
              <a:spcBef>
                <a:spcPts val="0"/>
              </a:spcBef>
              <a:spcAft>
                <a:spcPts val="0"/>
              </a:spcAft>
              <a:buSzPts val="1400"/>
              <a:buNone/>
              <a:defRPr sz="3300" kern="1200">
                <a:solidFill>
                  <a:schemeClr val="tx1"/>
                </a:solidFill>
                <a:latin typeface="+mj-lt"/>
                <a:ea typeface="+mj-ea"/>
                <a:cs typeface="+mj-cs"/>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r>
              <a:rPr lang="en-US" sz="4400">
                <a:solidFill>
                  <a:srgbClr val="D1D5DB"/>
                </a:solidFill>
                <a:latin typeface="Arial"/>
                <a:ea typeface="Arial"/>
                <a:cs typeface="Arial"/>
                <a:sym typeface="Arial"/>
              </a:rPr>
              <a:t>  Table of Content</a:t>
            </a:r>
            <a:endParaRPr lang="en-US" sz="4400" dirty="0">
              <a:latin typeface="Arial"/>
              <a:ea typeface="Arial"/>
              <a:cs typeface="Arial"/>
              <a:sym typeface="Arial"/>
            </a:endParaRPr>
          </a:p>
        </p:txBody>
      </p:sp>
      <p:sp>
        <p:nvSpPr>
          <p:cNvPr id="11" name="TextBox 10">
            <a:extLst>
              <a:ext uri="{FF2B5EF4-FFF2-40B4-BE49-F238E27FC236}">
                <a16:creationId xmlns:a16="http://schemas.microsoft.com/office/drawing/2014/main" id="{7F8B4B62-51F5-41E4-FDD5-7029D9B6664E}"/>
              </a:ext>
            </a:extLst>
          </p:cNvPr>
          <p:cNvSpPr txBox="1"/>
          <p:nvPr/>
        </p:nvSpPr>
        <p:spPr>
          <a:xfrm>
            <a:off x="1026327" y="2283795"/>
            <a:ext cx="3403715" cy="3100849"/>
          </a:xfrm>
          <a:prstGeom prst="rect">
            <a:avLst/>
          </a:prstGeom>
          <a:noFill/>
        </p:spPr>
        <p:txBody>
          <a:bodyPr wrap="square">
            <a:spAutoFit/>
          </a:bodyPr>
          <a:lstStyle/>
          <a:p>
            <a:pPr marL="793115" marR="0" lvl="1" indent="-285750" algn="l" rtl="0">
              <a:lnSpc>
                <a:spcPct val="100000"/>
              </a:lnSpc>
              <a:spcBef>
                <a:spcPts val="295"/>
              </a:spcBef>
              <a:spcAft>
                <a:spcPts val="0"/>
              </a:spcAft>
              <a:buClr>
                <a:srgbClr val="3333B2"/>
              </a:buClr>
              <a:buSzPts val="914"/>
              <a:buFont typeface="Lucida Sans"/>
              <a:buChar char="▶"/>
            </a:pPr>
            <a:r>
              <a:rPr lang="en-US" sz="1200" strike="sngStrike" dirty="0">
                <a:solidFill>
                  <a:schemeClr val="dk1"/>
                </a:solidFill>
                <a:latin typeface="Arial"/>
                <a:ea typeface="Arial"/>
                <a:cs typeface="Arial"/>
                <a:sym typeface="Arial"/>
              </a:rPr>
              <a:t>Call to the Unknown</a:t>
            </a:r>
          </a:p>
          <a:p>
            <a:pPr marL="793115" marR="0" lvl="1" indent="-285750" algn="l" rtl="0">
              <a:lnSpc>
                <a:spcPct val="100000"/>
              </a:lnSpc>
              <a:spcBef>
                <a:spcPts val="295"/>
              </a:spcBef>
              <a:spcAft>
                <a:spcPts val="0"/>
              </a:spcAft>
              <a:buClr>
                <a:srgbClr val="3333B2"/>
              </a:buClr>
              <a:buSzPts val="914"/>
              <a:buFont typeface="Lucida Sans"/>
              <a:buChar char="▶"/>
            </a:pPr>
            <a:r>
              <a:rPr lang="en-US" sz="1200" strike="sngStrike" dirty="0">
                <a:solidFill>
                  <a:schemeClr val="dk1"/>
                </a:solidFill>
                <a:latin typeface="Arial"/>
                <a:ea typeface="Arial"/>
                <a:cs typeface="Arial"/>
                <a:sym typeface="Arial"/>
              </a:rPr>
              <a:t>Reentrancy</a:t>
            </a:r>
          </a:p>
          <a:p>
            <a:pPr marL="793115" marR="0" lvl="1" indent="-285750" algn="l" rtl="0">
              <a:lnSpc>
                <a:spcPct val="100000"/>
              </a:lnSpc>
              <a:spcBef>
                <a:spcPts val="295"/>
              </a:spcBef>
              <a:spcAft>
                <a:spcPts val="0"/>
              </a:spcAft>
              <a:buClr>
                <a:srgbClr val="3333B2"/>
              </a:buClr>
              <a:buSzPts val="914"/>
              <a:buFont typeface="Lucida Sans"/>
              <a:buChar char="▶"/>
            </a:pPr>
            <a:r>
              <a:rPr lang="en-US" sz="1200" strike="sngStrike" dirty="0">
                <a:solidFill>
                  <a:schemeClr val="dk1"/>
                </a:solidFill>
                <a:latin typeface="Arial"/>
                <a:ea typeface="Arial"/>
                <a:cs typeface="Arial"/>
                <a:sym typeface="Arial"/>
              </a:rPr>
              <a:t>Exception Disorders</a:t>
            </a:r>
          </a:p>
          <a:p>
            <a:pPr marL="793115" marR="0" lvl="1" indent="-285750" algn="l" rtl="0">
              <a:lnSpc>
                <a:spcPct val="100000"/>
              </a:lnSpc>
              <a:spcBef>
                <a:spcPts val="295"/>
              </a:spcBef>
              <a:spcAft>
                <a:spcPts val="0"/>
              </a:spcAft>
              <a:buClr>
                <a:srgbClr val="3333B2"/>
              </a:buClr>
              <a:buSzPts val="914"/>
              <a:buFont typeface="Lucida Sans"/>
              <a:buChar char="▶"/>
            </a:pPr>
            <a:r>
              <a:rPr lang="en-US" sz="1200" strike="sngStrike" dirty="0">
                <a:solidFill>
                  <a:schemeClr val="dk1"/>
                </a:solidFill>
                <a:latin typeface="Arial"/>
                <a:ea typeface="Arial"/>
                <a:cs typeface="Arial"/>
                <a:sym typeface="Arial"/>
              </a:rPr>
              <a:t>Gasless Send</a:t>
            </a:r>
          </a:p>
          <a:p>
            <a:pPr marL="793115" marR="0" lvl="1" indent="-285750" algn="l" rtl="0">
              <a:lnSpc>
                <a:spcPct val="100000"/>
              </a:lnSpc>
              <a:spcBef>
                <a:spcPts val="295"/>
              </a:spcBef>
              <a:spcAft>
                <a:spcPts val="0"/>
              </a:spcAft>
              <a:buClr>
                <a:srgbClr val="3333B2"/>
              </a:buClr>
              <a:buSzPts val="914"/>
              <a:buFont typeface="Lucida Sans"/>
              <a:buChar char="▶"/>
            </a:pPr>
            <a:r>
              <a:rPr lang="en-US" sz="1200" strike="sngStrike" dirty="0">
                <a:solidFill>
                  <a:schemeClr val="dk1"/>
                </a:solidFill>
                <a:latin typeface="Arial"/>
                <a:ea typeface="Arial"/>
                <a:cs typeface="Arial"/>
                <a:sym typeface="Arial"/>
              </a:rPr>
              <a:t>Type Casts</a:t>
            </a:r>
          </a:p>
          <a:p>
            <a:pPr marL="793115" marR="0" lvl="1" indent="-285750" algn="l" rtl="0">
              <a:lnSpc>
                <a:spcPct val="100000"/>
              </a:lnSpc>
              <a:spcBef>
                <a:spcPts val="295"/>
              </a:spcBef>
              <a:spcAft>
                <a:spcPts val="0"/>
              </a:spcAft>
              <a:buClr>
                <a:srgbClr val="3333B2"/>
              </a:buClr>
              <a:buSzPts val="914"/>
              <a:buFont typeface="Lucida Sans"/>
              <a:buChar char="▶"/>
            </a:pPr>
            <a:r>
              <a:rPr lang="en-US" sz="1200" strike="sngStrike" dirty="0">
                <a:solidFill>
                  <a:schemeClr val="dk1"/>
                </a:solidFill>
                <a:latin typeface="Arial"/>
                <a:ea typeface="Arial"/>
                <a:cs typeface="Arial"/>
                <a:sym typeface="Arial"/>
              </a:rPr>
              <a:t>Keeping Secrets</a:t>
            </a:r>
          </a:p>
          <a:p>
            <a:pPr marL="793115" marR="0" lvl="1" indent="-285750" algn="l" rtl="0">
              <a:lnSpc>
                <a:spcPct val="100000"/>
              </a:lnSpc>
              <a:spcBef>
                <a:spcPts val="295"/>
              </a:spcBef>
              <a:spcAft>
                <a:spcPts val="0"/>
              </a:spcAft>
              <a:buClr>
                <a:srgbClr val="3333B2"/>
              </a:buClr>
              <a:buSzPts val="914"/>
              <a:buFont typeface="Lucida Sans"/>
              <a:buChar char="▶"/>
            </a:pPr>
            <a:r>
              <a:rPr lang="en-US" sz="1200" strike="sngStrike" dirty="0">
                <a:solidFill>
                  <a:schemeClr val="dk1"/>
                </a:solidFill>
                <a:latin typeface="Arial"/>
                <a:ea typeface="Arial"/>
                <a:cs typeface="Arial"/>
                <a:sym typeface="Arial"/>
              </a:rPr>
              <a:t>Stack Size Limit</a:t>
            </a:r>
          </a:p>
          <a:p>
            <a:pPr marL="793115" marR="0" lvl="1" indent="-285750" algn="l" rtl="0">
              <a:lnSpc>
                <a:spcPct val="100000"/>
              </a:lnSpc>
              <a:spcBef>
                <a:spcPts val="295"/>
              </a:spcBef>
              <a:spcAft>
                <a:spcPts val="0"/>
              </a:spcAft>
              <a:buClr>
                <a:srgbClr val="3333B2"/>
              </a:buClr>
              <a:buSzPts val="914"/>
              <a:buFont typeface="Lucida Sans"/>
              <a:buChar char="▶"/>
            </a:pPr>
            <a:r>
              <a:rPr lang="en-US" sz="1200" dirty="0">
                <a:solidFill>
                  <a:schemeClr val="dk1"/>
                </a:solidFill>
                <a:latin typeface="Arial"/>
                <a:ea typeface="Arial"/>
                <a:cs typeface="Arial"/>
                <a:sym typeface="Arial"/>
              </a:rPr>
              <a:t>Unpredictable States</a:t>
            </a:r>
          </a:p>
          <a:p>
            <a:pPr marL="793115" marR="0" lvl="1" indent="-285750" algn="l" rtl="0">
              <a:lnSpc>
                <a:spcPct val="100000"/>
              </a:lnSpc>
              <a:spcBef>
                <a:spcPts val="295"/>
              </a:spcBef>
              <a:spcAft>
                <a:spcPts val="0"/>
              </a:spcAft>
              <a:buClr>
                <a:srgbClr val="3333B2"/>
              </a:buClr>
              <a:buSzPts val="914"/>
              <a:buFont typeface="Lucida Sans"/>
              <a:buChar char="▶"/>
            </a:pPr>
            <a:endParaRPr lang="en-US" dirty="0">
              <a:solidFill>
                <a:schemeClr val="dk1"/>
              </a:solidFill>
              <a:latin typeface="Arial"/>
              <a:ea typeface="Arial"/>
              <a:cs typeface="Arial"/>
              <a:sym typeface="Arial"/>
            </a:endParaRPr>
          </a:p>
          <a:p>
            <a:pPr marL="793115" marR="0" lvl="1" indent="-285750" algn="l" rtl="0">
              <a:lnSpc>
                <a:spcPct val="100000"/>
              </a:lnSpc>
              <a:spcBef>
                <a:spcPts val="295"/>
              </a:spcBef>
              <a:spcAft>
                <a:spcPts val="0"/>
              </a:spcAft>
              <a:buClr>
                <a:srgbClr val="3333B2"/>
              </a:buClr>
              <a:buSzPts val="914"/>
              <a:buFont typeface="Lucida Sans"/>
              <a:buChar char="▶"/>
            </a:pPr>
            <a:endParaRPr lang="en-US" dirty="0">
              <a:solidFill>
                <a:schemeClr val="dk1"/>
              </a:solidFill>
              <a:latin typeface="Arial"/>
              <a:ea typeface="Arial"/>
              <a:cs typeface="Arial"/>
              <a:sym typeface="Arial"/>
            </a:endParaRPr>
          </a:p>
          <a:p>
            <a:pPr marL="793115" marR="0" lvl="1" indent="-285750" algn="l" rtl="0">
              <a:lnSpc>
                <a:spcPct val="100000"/>
              </a:lnSpc>
              <a:spcBef>
                <a:spcPts val="295"/>
              </a:spcBef>
              <a:spcAft>
                <a:spcPts val="0"/>
              </a:spcAft>
              <a:buClr>
                <a:srgbClr val="3333B2"/>
              </a:buClr>
              <a:buSzPts val="914"/>
              <a:buFont typeface="Lucida Sans"/>
              <a:buChar char="▶"/>
            </a:pPr>
            <a:endParaRPr lang="en-US" dirty="0">
              <a:solidFill>
                <a:schemeClr val="dk1"/>
              </a:solidFill>
              <a:latin typeface="Arial"/>
              <a:ea typeface="Arial"/>
              <a:cs typeface="Arial"/>
              <a:sym typeface="Arial"/>
            </a:endParaRPr>
          </a:p>
          <a:p>
            <a:pPr marL="793115" marR="0" lvl="1" indent="-285750" algn="l" rtl="0">
              <a:lnSpc>
                <a:spcPct val="100000"/>
              </a:lnSpc>
              <a:spcBef>
                <a:spcPts val="295"/>
              </a:spcBef>
              <a:spcAft>
                <a:spcPts val="0"/>
              </a:spcAft>
              <a:buClr>
                <a:srgbClr val="3333B2"/>
              </a:buClr>
              <a:buSzPts val="914"/>
              <a:buFont typeface="Lucida Sans"/>
              <a:buChar char="▶"/>
            </a:pPr>
            <a:endParaRPr lang="en-US" sz="1800" b="0" i="0" u="none" strike="noStrike" cap="none" dirty="0">
              <a:solidFill>
                <a:schemeClr val="dk1"/>
              </a:solidFill>
              <a:latin typeface="Arial"/>
              <a:ea typeface="Arial"/>
              <a:cs typeface="Arial"/>
              <a:sym typeface="Arial"/>
            </a:endParaRPr>
          </a:p>
        </p:txBody>
      </p:sp>
      <p:sp>
        <p:nvSpPr>
          <p:cNvPr id="13" name="TextBox 12">
            <a:extLst>
              <a:ext uri="{FF2B5EF4-FFF2-40B4-BE49-F238E27FC236}">
                <a16:creationId xmlns:a16="http://schemas.microsoft.com/office/drawing/2014/main" id="{40E488B8-0046-4041-4845-0F02EE95B5C4}"/>
              </a:ext>
            </a:extLst>
          </p:cNvPr>
          <p:cNvSpPr txBox="1"/>
          <p:nvPr/>
        </p:nvSpPr>
        <p:spPr>
          <a:xfrm>
            <a:off x="1026327" y="1914463"/>
            <a:ext cx="4605556" cy="369332"/>
          </a:xfrm>
          <a:prstGeom prst="rect">
            <a:avLst/>
          </a:prstGeom>
          <a:noFill/>
        </p:spPr>
        <p:txBody>
          <a:bodyPr wrap="square">
            <a:spAutoFit/>
          </a:bodyPr>
          <a:lstStyle/>
          <a:p>
            <a:pPr marL="507365" marR="0" lvl="0" indent="-457200" algn="l" rtl="0">
              <a:lnSpc>
                <a:spcPct val="100000"/>
              </a:lnSpc>
              <a:spcBef>
                <a:spcPts val="0"/>
              </a:spcBef>
              <a:spcAft>
                <a:spcPts val="0"/>
              </a:spcAft>
              <a:buClr>
                <a:srgbClr val="3333B2"/>
              </a:buClr>
              <a:buSzPts val="1600"/>
              <a:buFont typeface="Lucida Sans"/>
              <a:buChar char="▶"/>
            </a:pPr>
            <a:r>
              <a:rPr lang="en-US" sz="1800" b="0" i="0" u="none" strike="noStrike" cap="none" dirty="0">
                <a:solidFill>
                  <a:schemeClr val="dk1"/>
                </a:solidFill>
                <a:latin typeface="Arial"/>
                <a:ea typeface="Arial"/>
                <a:cs typeface="Arial"/>
                <a:sym typeface="Arial"/>
              </a:rPr>
              <a:t>Vulnerabilities Ahead:</a:t>
            </a:r>
            <a:endParaRPr lang="en-US" sz="1050" b="0" i="0" u="none" strike="noStrike" cap="none" dirty="0">
              <a:solidFill>
                <a:srgbClr val="000000"/>
              </a:solidFill>
              <a:latin typeface="Arial"/>
              <a:ea typeface="Arial"/>
              <a:cs typeface="Arial"/>
              <a:sym typeface="Arial"/>
            </a:endParaRPr>
          </a:p>
        </p:txBody>
      </p:sp>
      <p:sp>
        <p:nvSpPr>
          <p:cNvPr id="14" name="TextBox 13">
            <a:extLst>
              <a:ext uri="{FF2B5EF4-FFF2-40B4-BE49-F238E27FC236}">
                <a16:creationId xmlns:a16="http://schemas.microsoft.com/office/drawing/2014/main" id="{FD9BFC02-C4ED-FE07-6C03-4A4DFBB620AE}"/>
              </a:ext>
            </a:extLst>
          </p:cNvPr>
          <p:cNvSpPr txBox="1"/>
          <p:nvPr/>
        </p:nvSpPr>
        <p:spPr>
          <a:xfrm>
            <a:off x="4783939" y="1914463"/>
            <a:ext cx="4605556" cy="369332"/>
          </a:xfrm>
          <a:prstGeom prst="rect">
            <a:avLst/>
          </a:prstGeom>
          <a:noFill/>
        </p:spPr>
        <p:txBody>
          <a:bodyPr wrap="square">
            <a:spAutoFit/>
          </a:bodyPr>
          <a:lstStyle/>
          <a:p>
            <a:pPr marL="507365" marR="0" lvl="0" indent="-457200" algn="l" rtl="0">
              <a:lnSpc>
                <a:spcPct val="100000"/>
              </a:lnSpc>
              <a:spcBef>
                <a:spcPts val="0"/>
              </a:spcBef>
              <a:spcAft>
                <a:spcPts val="0"/>
              </a:spcAft>
              <a:buClr>
                <a:srgbClr val="3333B2"/>
              </a:buClr>
              <a:buSzPts val="1600"/>
              <a:buFont typeface="Lucida Sans"/>
              <a:buChar char="▶"/>
            </a:pPr>
            <a:r>
              <a:rPr lang="en-US" sz="1800" b="0" i="0" u="none" strike="noStrike" cap="none" dirty="0">
                <a:solidFill>
                  <a:schemeClr val="dk1"/>
                </a:solidFill>
                <a:latin typeface="Arial"/>
                <a:ea typeface="Arial"/>
                <a:cs typeface="Arial"/>
                <a:sym typeface="Arial"/>
              </a:rPr>
              <a:t>Attacks Ahead:</a:t>
            </a:r>
            <a:endParaRPr lang="en-US" sz="1050" b="0" i="0" u="none" strike="noStrike" cap="none" dirty="0">
              <a:solidFill>
                <a:srgbClr val="000000"/>
              </a:solidFill>
              <a:latin typeface="Arial"/>
              <a:ea typeface="Arial"/>
              <a:cs typeface="Arial"/>
              <a:sym typeface="Arial"/>
            </a:endParaRPr>
          </a:p>
        </p:txBody>
      </p:sp>
      <p:sp>
        <p:nvSpPr>
          <p:cNvPr id="15" name="TextBox 14">
            <a:extLst>
              <a:ext uri="{FF2B5EF4-FFF2-40B4-BE49-F238E27FC236}">
                <a16:creationId xmlns:a16="http://schemas.microsoft.com/office/drawing/2014/main" id="{8BB93376-2519-FD6A-491C-D51FA0CC124B}"/>
              </a:ext>
            </a:extLst>
          </p:cNvPr>
          <p:cNvSpPr txBox="1"/>
          <p:nvPr/>
        </p:nvSpPr>
        <p:spPr>
          <a:xfrm>
            <a:off x="4783939" y="2356500"/>
            <a:ext cx="3403715" cy="2431435"/>
          </a:xfrm>
          <a:prstGeom prst="rect">
            <a:avLst/>
          </a:prstGeom>
          <a:noFill/>
        </p:spPr>
        <p:txBody>
          <a:bodyPr wrap="square">
            <a:spAutoFit/>
          </a:bodyPr>
          <a:lstStyle/>
          <a:p>
            <a:pPr marL="793115" marR="0" lvl="1" indent="-285750" algn="l" rtl="0">
              <a:lnSpc>
                <a:spcPct val="100000"/>
              </a:lnSpc>
              <a:spcBef>
                <a:spcPts val="295"/>
              </a:spcBef>
              <a:spcAft>
                <a:spcPts val="0"/>
              </a:spcAft>
              <a:buClr>
                <a:srgbClr val="3333B2"/>
              </a:buClr>
              <a:buSzPts val="914"/>
              <a:buFont typeface="Lucida Sans"/>
              <a:buChar char="▶"/>
            </a:pPr>
            <a:r>
              <a:rPr lang="en-US" sz="1200" strike="sngStrike">
                <a:solidFill>
                  <a:schemeClr val="dk1"/>
                </a:solidFill>
                <a:latin typeface="Arial"/>
                <a:ea typeface="Arial"/>
                <a:cs typeface="Arial"/>
                <a:sym typeface="Arial"/>
              </a:rPr>
              <a:t>The DAO attack</a:t>
            </a:r>
          </a:p>
          <a:p>
            <a:pPr marL="793115" marR="0" lvl="1" indent="-285750" algn="l" rtl="0">
              <a:lnSpc>
                <a:spcPct val="100000"/>
              </a:lnSpc>
              <a:spcBef>
                <a:spcPts val="295"/>
              </a:spcBef>
              <a:spcAft>
                <a:spcPts val="0"/>
              </a:spcAft>
              <a:buClr>
                <a:srgbClr val="3333B2"/>
              </a:buClr>
              <a:buSzPts val="914"/>
              <a:buFont typeface="Lucida Sans"/>
              <a:buChar char="▶"/>
            </a:pPr>
            <a:r>
              <a:rPr lang="en-US" sz="1200" strike="sngStrike">
                <a:solidFill>
                  <a:schemeClr val="dk1"/>
                </a:solidFill>
                <a:latin typeface="Arial"/>
                <a:ea typeface="Arial"/>
                <a:cs typeface="Arial"/>
                <a:sym typeface="Arial"/>
              </a:rPr>
              <a:t>The King of The Ether Throne</a:t>
            </a:r>
          </a:p>
          <a:p>
            <a:pPr marL="793115" marR="0" lvl="1" indent="-285750" algn="l" rtl="0">
              <a:lnSpc>
                <a:spcPct val="100000"/>
              </a:lnSpc>
              <a:spcBef>
                <a:spcPts val="295"/>
              </a:spcBef>
              <a:spcAft>
                <a:spcPts val="0"/>
              </a:spcAft>
              <a:buClr>
                <a:srgbClr val="3333B2"/>
              </a:buClr>
              <a:buSzPts val="914"/>
              <a:buFont typeface="Lucida Sans"/>
              <a:buChar char="▶"/>
            </a:pPr>
            <a:r>
              <a:rPr lang="en-US" sz="1200" strike="sngStrike">
                <a:solidFill>
                  <a:schemeClr val="dk1"/>
                </a:solidFill>
                <a:latin typeface="Arial"/>
                <a:ea typeface="Arial"/>
                <a:cs typeface="Arial"/>
                <a:sym typeface="Arial"/>
              </a:rPr>
              <a:t>Multiplayer Games</a:t>
            </a:r>
          </a:p>
          <a:p>
            <a:pPr marL="793115" lvl="1" indent="-285750">
              <a:spcBef>
                <a:spcPts val="295"/>
              </a:spcBef>
              <a:buClr>
                <a:srgbClr val="3333B2"/>
              </a:buClr>
              <a:buSzPts val="914"/>
              <a:buFont typeface="Lucida Sans"/>
              <a:buChar char="▶"/>
            </a:pPr>
            <a:r>
              <a:rPr lang="en-US" sz="1200" strike="sngStrike">
                <a:solidFill>
                  <a:schemeClr val="dk1"/>
                </a:solidFill>
                <a:latin typeface="Arial"/>
                <a:ea typeface="Arial"/>
                <a:cs typeface="Arial"/>
                <a:sym typeface="Arial"/>
              </a:rPr>
              <a:t>The GovernMental</a:t>
            </a:r>
          </a:p>
          <a:p>
            <a:pPr marL="793115" marR="0" lvl="1" indent="-285750" algn="l" rtl="0">
              <a:lnSpc>
                <a:spcPct val="100000"/>
              </a:lnSpc>
              <a:spcBef>
                <a:spcPts val="295"/>
              </a:spcBef>
              <a:spcAft>
                <a:spcPts val="0"/>
              </a:spcAft>
              <a:buClr>
                <a:srgbClr val="3333B2"/>
              </a:buClr>
              <a:buSzPts val="914"/>
              <a:buFont typeface="Lucida Sans"/>
              <a:buChar char="▶"/>
            </a:pPr>
            <a:r>
              <a:rPr lang="en-US" sz="1200">
                <a:solidFill>
                  <a:schemeClr val="dk1"/>
                </a:solidFill>
                <a:latin typeface="Arial"/>
                <a:ea typeface="Arial"/>
                <a:cs typeface="Arial"/>
                <a:sym typeface="Arial"/>
              </a:rPr>
              <a:t>Dynamic Libraries</a:t>
            </a:r>
          </a:p>
          <a:p>
            <a:pPr marL="507365" marR="0" lvl="1" algn="l" rtl="0">
              <a:lnSpc>
                <a:spcPct val="100000"/>
              </a:lnSpc>
              <a:spcBef>
                <a:spcPts val="295"/>
              </a:spcBef>
              <a:spcAft>
                <a:spcPts val="0"/>
              </a:spcAft>
              <a:buClr>
                <a:srgbClr val="3333B2"/>
              </a:buClr>
              <a:buSzPts val="914"/>
            </a:pPr>
            <a:endParaRPr lang="en-US">
              <a:solidFill>
                <a:schemeClr val="dk1"/>
              </a:solidFill>
              <a:latin typeface="Arial"/>
              <a:ea typeface="Arial"/>
              <a:cs typeface="Arial"/>
              <a:sym typeface="Arial"/>
            </a:endParaRPr>
          </a:p>
          <a:p>
            <a:pPr marL="793115" marR="0" lvl="1" indent="-285750" algn="l" rtl="0">
              <a:lnSpc>
                <a:spcPct val="100000"/>
              </a:lnSpc>
              <a:spcBef>
                <a:spcPts val="295"/>
              </a:spcBef>
              <a:spcAft>
                <a:spcPts val="0"/>
              </a:spcAft>
              <a:buClr>
                <a:srgbClr val="3333B2"/>
              </a:buClr>
              <a:buSzPts val="914"/>
              <a:buFont typeface="Lucida Sans"/>
              <a:buChar char="▶"/>
            </a:pPr>
            <a:endParaRPr lang="en-US">
              <a:solidFill>
                <a:schemeClr val="dk1"/>
              </a:solidFill>
              <a:latin typeface="Arial"/>
              <a:ea typeface="Arial"/>
              <a:cs typeface="Arial"/>
              <a:sym typeface="Arial"/>
            </a:endParaRPr>
          </a:p>
          <a:p>
            <a:pPr marL="793115" marR="0" lvl="1" indent="-285750" algn="l" rtl="0">
              <a:lnSpc>
                <a:spcPct val="100000"/>
              </a:lnSpc>
              <a:spcBef>
                <a:spcPts val="295"/>
              </a:spcBef>
              <a:spcAft>
                <a:spcPts val="0"/>
              </a:spcAft>
              <a:buClr>
                <a:srgbClr val="3333B2"/>
              </a:buClr>
              <a:buSzPts val="914"/>
              <a:buFont typeface="Lucida Sans"/>
              <a:buChar char="▶"/>
            </a:pPr>
            <a:endParaRPr lang="en-US">
              <a:solidFill>
                <a:schemeClr val="dk1"/>
              </a:solidFill>
              <a:latin typeface="Arial"/>
              <a:ea typeface="Arial"/>
              <a:cs typeface="Arial"/>
              <a:sym typeface="Arial"/>
            </a:endParaRPr>
          </a:p>
          <a:p>
            <a:pPr marL="793115" marR="0" lvl="1" indent="-285750" algn="l" rtl="0">
              <a:lnSpc>
                <a:spcPct val="100000"/>
              </a:lnSpc>
              <a:spcBef>
                <a:spcPts val="295"/>
              </a:spcBef>
              <a:spcAft>
                <a:spcPts val="0"/>
              </a:spcAft>
              <a:buClr>
                <a:srgbClr val="3333B2"/>
              </a:buClr>
              <a:buSzPts val="914"/>
              <a:buFont typeface="Lucida Sans"/>
              <a:buChar char="▶"/>
            </a:pPr>
            <a:endParaRPr lang="en-US" sz="1800" b="0" i="0" u="none" strike="noStrike" cap="none" dirty="0">
              <a:solidFill>
                <a:schemeClr val="dk1"/>
              </a:solidFill>
              <a:latin typeface="Arial"/>
              <a:ea typeface="Arial"/>
              <a:cs typeface="Arial"/>
              <a:sym typeface="Arial"/>
            </a:endParaRPr>
          </a:p>
        </p:txBody>
      </p:sp>
    </p:spTree>
    <p:extLst>
      <p:ext uri="{BB962C8B-B14F-4D97-AF65-F5344CB8AC3E}">
        <p14:creationId xmlns:p14="http://schemas.microsoft.com/office/powerpoint/2010/main" val="1822917319"/>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Shape 640"/>
        <p:cNvGrpSpPr/>
        <p:nvPr/>
      </p:nvGrpSpPr>
      <p:grpSpPr>
        <a:xfrm>
          <a:off x="0" y="0"/>
          <a:ext cx="0" cy="0"/>
          <a:chOff x="0" y="0"/>
          <a:chExt cx="0" cy="0"/>
        </a:xfrm>
      </p:grpSpPr>
      <p:sp>
        <p:nvSpPr>
          <p:cNvPr id="641" name="Google Shape;641;p70"/>
          <p:cNvSpPr txBox="1">
            <a:spLocks noGrp="1"/>
          </p:cNvSpPr>
          <p:nvPr>
            <p:ph type="title"/>
          </p:nvPr>
        </p:nvSpPr>
        <p:spPr>
          <a:xfrm>
            <a:off x="9" y="-84653"/>
            <a:ext cx="8440500" cy="1088700"/>
          </a:xfrm>
          <a:prstGeom prst="rect">
            <a:avLst/>
          </a:prstGeom>
          <a:noFill/>
          <a:ln>
            <a:noFill/>
          </a:ln>
        </p:spPr>
        <p:txBody>
          <a:bodyPr spcFirstLastPara="1" wrap="square" lIns="91425" tIns="45700" rIns="91425" bIns="45700" anchor="ctr" anchorCtr="0">
            <a:noAutofit/>
          </a:bodyPr>
          <a:lstStyle/>
          <a:p>
            <a:pPr marL="0" lvl="0" indent="0" algn="l" rtl="0">
              <a:lnSpc>
                <a:spcPct val="100000"/>
              </a:lnSpc>
              <a:spcBef>
                <a:spcPts val="0"/>
              </a:spcBef>
              <a:spcAft>
                <a:spcPts val="0"/>
              </a:spcAft>
              <a:buSzPts val="1400"/>
              <a:buNone/>
            </a:pPr>
            <a:r>
              <a:rPr lang="en-US" sz="4400" b="0" i="0" dirty="0">
                <a:solidFill>
                  <a:srgbClr val="D1D5DB"/>
                </a:solidFill>
                <a:latin typeface="Arial"/>
                <a:ea typeface="Arial"/>
                <a:cs typeface="Arial"/>
                <a:sym typeface="Arial"/>
              </a:rPr>
              <a:t>Vulnerabilities in </a:t>
            </a:r>
            <a:r>
              <a:rPr lang="en-US" sz="4400" dirty="0">
                <a:solidFill>
                  <a:srgbClr val="D1D5DB"/>
                </a:solidFill>
                <a:latin typeface="Arial"/>
                <a:ea typeface="Arial"/>
                <a:cs typeface="Arial"/>
                <a:sym typeface="Arial"/>
              </a:rPr>
              <a:t>Blockchain</a:t>
            </a:r>
            <a:endParaRPr sz="4400" dirty="0">
              <a:latin typeface="Arial"/>
              <a:ea typeface="Arial"/>
              <a:cs typeface="Arial"/>
              <a:sym typeface="Arial"/>
            </a:endParaRPr>
          </a:p>
        </p:txBody>
      </p:sp>
      <p:sp>
        <p:nvSpPr>
          <p:cNvPr id="2" name="Google Shape;134;p24">
            <a:extLst>
              <a:ext uri="{FF2B5EF4-FFF2-40B4-BE49-F238E27FC236}">
                <a16:creationId xmlns:a16="http://schemas.microsoft.com/office/drawing/2014/main" id="{D80D066D-D1AD-AF36-80BC-1A53D0EB853F}"/>
              </a:ext>
            </a:extLst>
          </p:cNvPr>
          <p:cNvSpPr txBox="1">
            <a:spLocks/>
          </p:cNvSpPr>
          <p:nvPr/>
        </p:nvSpPr>
        <p:spPr>
          <a:xfrm>
            <a:off x="0" y="0"/>
            <a:ext cx="9144000" cy="1093727"/>
          </a:xfrm>
          <a:prstGeom prst="rect">
            <a:avLst/>
          </a:prstGeom>
          <a:solidFill>
            <a:srgbClr val="A22E2E"/>
          </a:solidFill>
          <a:ln>
            <a:noFill/>
          </a:ln>
        </p:spPr>
        <p:txBody>
          <a:bodyPr spcFirstLastPara="1" vert="horz" wrap="square" lIns="91425" tIns="45700" rIns="91425" bIns="45700" rtlCol="0" anchor="ctr" anchorCtr="0">
            <a:noAutofit/>
          </a:bodyPr>
          <a:lstStyle>
            <a:lvl1pPr lvl="0" algn="l" defTabSz="685800" rtl="0" eaLnBrk="1" latinLnBrk="0" hangingPunct="1">
              <a:lnSpc>
                <a:spcPct val="100000"/>
              </a:lnSpc>
              <a:spcBef>
                <a:spcPts val="0"/>
              </a:spcBef>
              <a:spcAft>
                <a:spcPts val="0"/>
              </a:spcAft>
              <a:buSzPts val="1400"/>
              <a:buNone/>
              <a:defRPr sz="3300" kern="1200">
                <a:solidFill>
                  <a:schemeClr val="tx1"/>
                </a:solidFill>
                <a:latin typeface="+mj-lt"/>
                <a:ea typeface="+mj-ea"/>
                <a:cs typeface="+mj-cs"/>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r>
              <a:rPr lang="en-US" sz="4400" dirty="0">
                <a:solidFill>
                  <a:srgbClr val="D1D5DB"/>
                </a:solidFill>
                <a:latin typeface="Arial"/>
                <a:ea typeface="Arial"/>
                <a:cs typeface="Arial"/>
                <a:sym typeface="Arial"/>
              </a:rPr>
              <a:t>  Unpredictable State</a:t>
            </a:r>
            <a:endParaRPr lang="en-US" sz="4400" dirty="0">
              <a:latin typeface="Arial"/>
              <a:ea typeface="Arial"/>
              <a:cs typeface="Arial"/>
              <a:sym typeface="Arial"/>
            </a:endParaRPr>
          </a:p>
        </p:txBody>
      </p:sp>
      <p:cxnSp>
        <p:nvCxnSpPr>
          <p:cNvPr id="12" name="Straight Arrow Connector 11">
            <a:extLst>
              <a:ext uri="{FF2B5EF4-FFF2-40B4-BE49-F238E27FC236}">
                <a16:creationId xmlns:a16="http://schemas.microsoft.com/office/drawing/2014/main" id="{87AF8879-5B74-8518-118E-A2FE5ED8649B}"/>
              </a:ext>
            </a:extLst>
          </p:cNvPr>
          <p:cNvCxnSpPr>
            <a:cxnSpLocks/>
            <a:stCxn id="4" idx="3"/>
            <a:endCxn id="7" idx="1"/>
          </p:cNvCxnSpPr>
          <p:nvPr/>
        </p:nvCxnSpPr>
        <p:spPr>
          <a:xfrm flipV="1">
            <a:off x="2576595" y="2153840"/>
            <a:ext cx="1784431" cy="11222"/>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21" name="Straight Arrow Connector 20">
            <a:extLst>
              <a:ext uri="{FF2B5EF4-FFF2-40B4-BE49-F238E27FC236}">
                <a16:creationId xmlns:a16="http://schemas.microsoft.com/office/drawing/2014/main" id="{BD653251-A5BC-8DBC-ABA7-FA0D15ED9352}"/>
              </a:ext>
            </a:extLst>
          </p:cNvPr>
          <p:cNvCxnSpPr>
            <a:stCxn id="7" idx="3"/>
            <a:endCxn id="16" idx="1"/>
          </p:cNvCxnSpPr>
          <p:nvPr/>
        </p:nvCxnSpPr>
        <p:spPr>
          <a:xfrm>
            <a:off x="5081033" y="2153840"/>
            <a:ext cx="1594851" cy="2128"/>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26" name="Straight Arrow Connector 25">
            <a:extLst>
              <a:ext uri="{FF2B5EF4-FFF2-40B4-BE49-F238E27FC236}">
                <a16:creationId xmlns:a16="http://schemas.microsoft.com/office/drawing/2014/main" id="{34AE74F5-52DD-48C2-4FA3-546DC1906EDB}"/>
              </a:ext>
            </a:extLst>
          </p:cNvPr>
          <p:cNvCxnSpPr>
            <a:cxnSpLocks/>
            <a:stCxn id="19" idx="2"/>
            <a:endCxn id="33" idx="3"/>
          </p:cNvCxnSpPr>
          <p:nvPr/>
        </p:nvCxnSpPr>
        <p:spPr>
          <a:xfrm flipH="1">
            <a:off x="5336530" y="2805246"/>
            <a:ext cx="1648239" cy="959051"/>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28" name="TextBox 27">
            <a:extLst>
              <a:ext uri="{FF2B5EF4-FFF2-40B4-BE49-F238E27FC236}">
                <a16:creationId xmlns:a16="http://schemas.microsoft.com/office/drawing/2014/main" id="{F39EF57C-5C50-209B-AEC9-CE2DFFE7404E}"/>
              </a:ext>
            </a:extLst>
          </p:cNvPr>
          <p:cNvSpPr txBox="1"/>
          <p:nvPr/>
        </p:nvSpPr>
        <p:spPr>
          <a:xfrm>
            <a:off x="4275437" y="4113078"/>
            <a:ext cx="1251176" cy="369332"/>
          </a:xfrm>
          <a:prstGeom prst="rect">
            <a:avLst/>
          </a:prstGeom>
          <a:noFill/>
        </p:spPr>
        <p:txBody>
          <a:bodyPr wrap="none" rtlCol="0">
            <a:spAutoFit/>
          </a:bodyPr>
          <a:lstStyle/>
          <a:p>
            <a:r>
              <a:rPr lang="en-US" dirty="0"/>
              <a:t>Terminated</a:t>
            </a:r>
            <a:endParaRPr lang="en-IL" dirty="0"/>
          </a:p>
        </p:txBody>
      </p:sp>
      <p:cxnSp>
        <p:nvCxnSpPr>
          <p:cNvPr id="43" name="Straight Arrow Connector 42">
            <a:extLst>
              <a:ext uri="{FF2B5EF4-FFF2-40B4-BE49-F238E27FC236}">
                <a16:creationId xmlns:a16="http://schemas.microsoft.com/office/drawing/2014/main" id="{FAF3D968-229B-20FC-788E-6B37723EC3D7}"/>
              </a:ext>
            </a:extLst>
          </p:cNvPr>
          <p:cNvCxnSpPr>
            <a:stCxn id="33" idx="1"/>
            <a:endCxn id="24" idx="3"/>
          </p:cNvCxnSpPr>
          <p:nvPr/>
        </p:nvCxnSpPr>
        <p:spPr>
          <a:xfrm flipH="1">
            <a:off x="2652662" y="3764297"/>
            <a:ext cx="1647830"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grpSp>
        <p:nvGrpSpPr>
          <p:cNvPr id="49" name="Group 48">
            <a:extLst>
              <a:ext uri="{FF2B5EF4-FFF2-40B4-BE49-F238E27FC236}">
                <a16:creationId xmlns:a16="http://schemas.microsoft.com/office/drawing/2014/main" id="{BB34CF44-53C0-1AD3-5E3E-16B0E0E5C7E1}"/>
              </a:ext>
            </a:extLst>
          </p:cNvPr>
          <p:cNvGrpSpPr/>
          <p:nvPr/>
        </p:nvGrpSpPr>
        <p:grpSpPr>
          <a:xfrm>
            <a:off x="1501455" y="1793836"/>
            <a:ext cx="5864668" cy="2647414"/>
            <a:chOff x="592485" y="2344181"/>
            <a:chExt cx="5864668" cy="2647414"/>
          </a:xfrm>
        </p:grpSpPr>
        <p:pic>
          <p:nvPicPr>
            <p:cNvPr id="4" name="Picture 3" descr="Shape&#10;&#10;Description automatically generated with low confidence">
              <a:extLst>
                <a:ext uri="{FF2B5EF4-FFF2-40B4-BE49-F238E27FC236}">
                  <a16:creationId xmlns:a16="http://schemas.microsoft.com/office/drawing/2014/main" id="{F845B6BB-FCC7-699A-6E1F-303CD3BEFEF0}"/>
                </a:ext>
              </a:extLst>
            </p:cNvPr>
            <p:cNvPicPr>
              <a:picLocks noChangeAspect="1"/>
            </p:cNvPicPr>
            <p:nvPr/>
          </p:nvPicPr>
          <p:blipFill>
            <a:blip r:embed="rId3"/>
            <a:stretch>
              <a:fillRect/>
            </a:stretch>
          </p:blipFill>
          <p:spPr>
            <a:xfrm>
              <a:off x="1104897" y="2434043"/>
              <a:ext cx="562728" cy="562728"/>
            </a:xfrm>
            <a:prstGeom prst="rect">
              <a:avLst/>
            </a:prstGeom>
          </p:spPr>
        </p:pic>
        <p:sp>
          <p:nvSpPr>
            <p:cNvPr id="5" name="TextBox 4">
              <a:extLst>
                <a:ext uri="{FF2B5EF4-FFF2-40B4-BE49-F238E27FC236}">
                  <a16:creationId xmlns:a16="http://schemas.microsoft.com/office/drawing/2014/main" id="{6C7B2F51-1338-F38F-5152-7B0BC969E635}"/>
                </a:ext>
              </a:extLst>
            </p:cNvPr>
            <p:cNvSpPr txBox="1"/>
            <p:nvPr/>
          </p:nvSpPr>
          <p:spPr>
            <a:xfrm>
              <a:off x="894941" y="2950328"/>
              <a:ext cx="982641" cy="369332"/>
            </a:xfrm>
            <a:prstGeom prst="rect">
              <a:avLst/>
            </a:prstGeom>
            <a:noFill/>
          </p:spPr>
          <p:txBody>
            <a:bodyPr wrap="none" rtlCol="0">
              <a:spAutoFit/>
            </a:bodyPr>
            <a:lstStyle/>
            <a:p>
              <a:r>
                <a:rPr lang="en-US" dirty="0"/>
                <a:t>Creation</a:t>
              </a:r>
              <a:endParaRPr lang="en-IL" dirty="0"/>
            </a:p>
          </p:txBody>
        </p:sp>
        <p:pic>
          <p:nvPicPr>
            <p:cNvPr id="7" name="Picture 6" descr="Shape&#10;&#10;Description automatically generated with low confidence">
              <a:extLst>
                <a:ext uri="{FF2B5EF4-FFF2-40B4-BE49-F238E27FC236}">
                  <a16:creationId xmlns:a16="http://schemas.microsoft.com/office/drawing/2014/main" id="{B51E3108-6374-4B3A-6CEF-B43B7A52FE25}"/>
                </a:ext>
              </a:extLst>
            </p:cNvPr>
            <p:cNvPicPr>
              <a:picLocks noChangeAspect="1"/>
            </p:cNvPicPr>
            <p:nvPr/>
          </p:nvPicPr>
          <p:blipFill>
            <a:blip r:embed="rId4"/>
            <a:stretch>
              <a:fillRect/>
            </a:stretch>
          </p:blipFill>
          <p:spPr>
            <a:xfrm>
              <a:off x="3452056" y="2344181"/>
              <a:ext cx="720007" cy="720007"/>
            </a:xfrm>
            <a:prstGeom prst="rect">
              <a:avLst/>
            </a:prstGeom>
          </p:spPr>
        </p:pic>
        <p:sp>
          <p:nvSpPr>
            <p:cNvPr id="8" name="TextBox 7">
              <a:extLst>
                <a:ext uri="{FF2B5EF4-FFF2-40B4-BE49-F238E27FC236}">
                  <a16:creationId xmlns:a16="http://schemas.microsoft.com/office/drawing/2014/main" id="{4448FE28-E4C2-5F95-9866-1AD1FA9A5139}"/>
                </a:ext>
              </a:extLst>
            </p:cNvPr>
            <p:cNvSpPr txBox="1"/>
            <p:nvPr/>
          </p:nvSpPr>
          <p:spPr>
            <a:xfrm>
              <a:off x="3262711" y="2950328"/>
              <a:ext cx="1098699" cy="369332"/>
            </a:xfrm>
            <a:prstGeom prst="rect">
              <a:avLst/>
            </a:prstGeom>
            <a:noFill/>
          </p:spPr>
          <p:txBody>
            <a:bodyPr wrap="none" rtlCol="0">
              <a:spAutoFit/>
            </a:bodyPr>
            <a:lstStyle/>
            <a:p>
              <a:r>
                <a:rPr lang="en-US" dirty="0"/>
                <a:t>Execution</a:t>
              </a:r>
              <a:endParaRPr lang="en-IL" dirty="0"/>
            </a:p>
          </p:txBody>
        </p:sp>
        <p:sp>
          <p:nvSpPr>
            <p:cNvPr id="14" name="TextBox 13">
              <a:extLst>
                <a:ext uri="{FF2B5EF4-FFF2-40B4-BE49-F238E27FC236}">
                  <a16:creationId xmlns:a16="http://schemas.microsoft.com/office/drawing/2014/main" id="{0C066939-DD56-3E1A-BD13-54FCDE158AC8}"/>
                </a:ext>
              </a:extLst>
            </p:cNvPr>
            <p:cNvSpPr txBox="1"/>
            <p:nvPr/>
          </p:nvSpPr>
          <p:spPr>
            <a:xfrm>
              <a:off x="1936568" y="2362700"/>
              <a:ext cx="1262077" cy="369332"/>
            </a:xfrm>
            <a:prstGeom prst="rect">
              <a:avLst/>
            </a:prstGeom>
            <a:noFill/>
          </p:spPr>
          <p:txBody>
            <a:bodyPr wrap="none" rtlCol="0">
              <a:spAutoFit/>
            </a:bodyPr>
            <a:lstStyle/>
            <a:p>
              <a:r>
                <a:rPr lang="en-US" dirty="0"/>
                <a:t>Transaction</a:t>
              </a:r>
              <a:endParaRPr lang="en-IL" dirty="0"/>
            </a:p>
          </p:txBody>
        </p:sp>
        <p:pic>
          <p:nvPicPr>
            <p:cNvPr id="16" name="Picture 15" descr="Shape&#10;&#10;Description automatically generated with low confidence">
              <a:extLst>
                <a:ext uri="{FF2B5EF4-FFF2-40B4-BE49-F238E27FC236}">
                  <a16:creationId xmlns:a16="http://schemas.microsoft.com/office/drawing/2014/main" id="{0141AE59-DC4D-8B25-9CA1-347729B59E2E}"/>
                </a:ext>
              </a:extLst>
            </p:cNvPr>
            <p:cNvPicPr>
              <a:picLocks noChangeAspect="1"/>
            </p:cNvPicPr>
            <p:nvPr/>
          </p:nvPicPr>
          <p:blipFill>
            <a:blip r:embed="rId5"/>
            <a:stretch>
              <a:fillRect/>
            </a:stretch>
          </p:blipFill>
          <p:spPr>
            <a:xfrm>
              <a:off x="5766914" y="2397428"/>
              <a:ext cx="617770" cy="617770"/>
            </a:xfrm>
            <a:prstGeom prst="rect">
              <a:avLst/>
            </a:prstGeom>
          </p:spPr>
        </p:pic>
        <p:sp>
          <p:nvSpPr>
            <p:cNvPr id="19" name="TextBox 18">
              <a:extLst>
                <a:ext uri="{FF2B5EF4-FFF2-40B4-BE49-F238E27FC236}">
                  <a16:creationId xmlns:a16="http://schemas.microsoft.com/office/drawing/2014/main" id="{81A74901-C475-3B95-9DA2-C8F93F1A2F70}"/>
                </a:ext>
              </a:extLst>
            </p:cNvPr>
            <p:cNvSpPr txBox="1"/>
            <p:nvPr/>
          </p:nvSpPr>
          <p:spPr>
            <a:xfrm>
              <a:off x="5694444" y="2986259"/>
              <a:ext cx="762709" cy="369332"/>
            </a:xfrm>
            <a:prstGeom prst="rect">
              <a:avLst/>
            </a:prstGeom>
            <a:noFill/>
          </p:spPr>
          <p:txBody>
            <a:bodyPr wrap="none" rtlCol="0">
              <a:spAutoFit/>
            </a:bodyPr>
            <a:lstStyle/>
            <a:p>
              <a:r>
                <a:rPr lang="en-US" dirty="0"/>
                <a:t>Active</a:t>
              </a:r>
              <a:endParaRPr lang="en-IL" dirty="0"/>
            </a:p>
          </p:txBody>
        </p:sp>
        <p:sp>
          <p:nvSpPr>
            <p:cNvPr id="22" name="TextBox 21">
              <a:extLst>
                <a:ext uri="{FF2B5EF4-FFF2-40B4-BE49-F238E27FC236}">
                  <a16:creationId xmlns:a16="http://schemas.microsoft.com/office/drawing/2014/main" id="{ECB937D6-16CD-C152-28CE-26FD5C724D4E}"/>
                </a:ext>
              </a:extLst>
            </p:cNvPr>
            <p:cNvSpPr txBox="1"/>
            <p:nvPr/>
          </p:nvSpPr>
          <p:spPr>
            <a:xfrm>
              <a:off x="4244533" y="2385971"/>
              <a:ext cx="1226618" cy="369332"/>
            </a:xfrm>
            <a:prstGeom prst="rect">
              <a:avLst/>
            </a:prstGeom>
            <a:noFill/>
          </p:spPr>
          <p:txBody>
            <a:bodyPr wrap="none" rtlCol="0">
              <a:spAutoFit/>
            </a:bodyPr>
            <a:lstStyle/>
            <a:p>
              <a:r>
                <a:rPr lang="en-US" dirty="0"/>
                <a:t>Mine Block</a:t>
              </a:r>
              <a:endParaRPr lang="en-IL" dirty="0"/>
            </a:p>
          </p:txBody>
        </p:sp>
        <p:pic>
          <p:nvPicPr>
            <p:cNvPr id="24" name="Picture 23" descr="Shape&#10;&#10;Description automatically generated with low confidence">
              <a:extLst>
                <a:ext uri="{FF2B5EF4-FFF2-40B4-BE49-F238E27FC236}">
                  <a16:creationId xmlns:a16="http://schemas.microsoft.com/office/drawing/2014/main" id="{6321ECF1-089D-1DEE-5FED-B31B8AB991DE}"/>
                </a:ext>
              </a:extLst>
            </p:cNvPr>
            <p:cNvPicPr>
              <a:picLocks noChangeAspect="1"/>
            </p:cNvPicPr>
            <p:nvPr/>
          </p:nvPicPr>
          <p:blipFill>
            <a:blip r:embed="rId6"/>
            <a:stretch>
              <a:fillRect/>
            </a:stretch>
          </p:blipFill>
          <p:spPr>
            <a:xfrm>
              <a:off x="1039279" y="3962435"/>
              <a:ext cx="704413" cy="704413"/>
            </a:xfrm>
            <a:prstGeom prst="rect">
              <a:avLst/>
            </a:prstGeom>
          </p:spPr>
        </p:pic>
        <p:sp>
          <p:nvSpPr>
            <p:cNvPr id="27" name="TextBox 26">
              <a:extLst>
                <a:ext uri="{FF2B5EF4-FFF2-40B4-BE49-F238E27FC236}">
                  <a16:creationId xmlns:a16="http://schemas.microsoft.com/office/drawing/2014/main" id="{E1451984-7F88-27A3-FF11-FF05708648D8}"/>
                </a:ext>
              </a:extLst>
            </p:cNvPr>
            <p:cNvSpPr txBox="1"/>
            <p:nvPr/>
          </p:nvSpPr>
          <p:spPr>
            <a:xfrm rot="19823364">
              <a:off x="4559940" y="3532590"/>
              <a:ext cx="1251176" cy="369332"/>
            </a:xfrm>
            <a:prstGeom prst="rect">
              <a:avLst/>
            </a:prstGeom>
            <a:noFill/>
          </p:spPr>
          <p:txBody>
            <a:bodyPr wrap="none" rtlCol="0">
              <a:spAutoFit/>
            </a:bodyPr>
            <a:lstStyle/>
            <a:p>
              <a:r>
                <a:rPr lang="en-US" dirty="0"/>
                <a:t>Terminated</a:t>
              </a:r>
              <a:endParaRPr lang="en-IL" dirty="0"/>
            </a:p>
          </p:txBody>
        </p:sp>
        <p:pic>
          <p:nvPicPr>
            <p:cNvPr id="33" name="Picture 32" descr="Shape&#10;&#10;Description automatically generated with low confidence">
              <a:extLst>
                <a:ext uri="{FF2B5EF4-FFF2-40B4-BE49-F238E27FC236}">
                  <a16:creationId xmlns:a16="http://schemas.microsoft.com/office/drawing/2014/main" id="{DFAF9F20-3A4C-19A2-BEE9-31D94E1DEC18}"/>
                </a:ext>
              </a:extLst>
            </p:cNvPr>
            <p:cNvPicPr>
              <a:picLocks noChangeAspect="1"/>
            </p:cNvPicPr>
            <p:nvPr/>
          </p:nvPicPr>
          <p:blipFill>
            <a:blip r:embed="rId7"/>
            <a:stretch>
              <a:fillRect/>
            </a:stretch>
          </p:blipFill>
          <p:spPr>
            <a:xfrm>
              <a:off x="3391522" y="3796623"/>
              <a:ext cx="1036038" cy="1036038"/>
            </a:xfrm>
            <a:prstGeom prst="rect">
              <a:avLst/>
            </a:prstGeom>
          </p:spPr>
        </p:pic>
        <p:sp>
          <p:nvSpPr>
            <p:cNvPr id="44" name="TextBox 43">
              <a:extLst>
                <a:ext uri="{FF2B5EF4-FFF2-40B4-BE49-F238E27FC236}">
                  <a16:creationId xmlns:a16="http://schemas.microsoft.com/office/drawing/2014/main" id="{FEAD0157-45EA-63DD-453F-4D3FD58C1F66}"/>
                </a:ext>
              </a:extLst>
            </p:cNvPr>
            <p:cNvSpPr txBox="1"/>
            <p:nvPr/>
          </p:nvSpPr>
          <p:spPr>
            <a:xfrm>
              <a:off x="592485" y="4622263"/>
              <a:ext cx="1633524" cy="369332"/>
            </a:xfrm>
            <a:prstGeom prst="rect">
              <a:avLst/>
            </a:prstGeom>
            <a:noFill/>
          </p:spPr>
          <p:txBody>
            <a:bodyPr wrap="none" rtlCol="0">
              <a:spAutoFit/>
            </a:bodyPr>
            <a:lstStyle/>
            <a:p>
              <a:r>
                <a:rPr lang="en-US" dirty="0"/>
                <a:t>Self-Destructed</a:t>
              </a:r>
              <a:endParaRPr lang="en-IL" dirty="0"/>
            </a:p>
          </p:txBody>
        </p:sp>
        <p:sp>
          <p:nvSpPr>
            <p:cNvPr id="45" name="TextBox 44">
              <a:extLst>
                <a:ext uri="{FF2B5EF4-FFF2-40B4-BE49-F238E27FC236}">
                  <a16:creationId xmlns:a16="http://schemas.microsoft.com/office/drawing/2014/main" id="{18C9AA8F-4E8B-847B-DB99-05B1B94692EB}"/>
                </a:ext>
              </a:extLst>
            </p:cNvPr>
            <p:cNvSpPr txBox="1"/>
            <p:nvPr/>
          </p:nvSpPr>
          <p:spPr>
            <a:xfrm>
              <a:off x="1969637" y="3979488"/>
              <a:ext cx="1381147" cy="646331"/>
            </a:xfrm>
            <a:prstGeom prst="rect">
              <a:avLst/>
            </a:prstGeom>
            <a:noFill/>
          </p:spPr>
          <p:txBody>
            <a:bodyPr wrap="none" rtlCol="0">
              <a:spAutoFit/>
            </a:bodyPr>
            <a:lstStyle/>
            <a:p>
              <a:r>
                <a:rPr lang="en-US" dirty="0"/>
                <a:t>Self Destruct</a:t>
              </a:r>
            </a:p>
            <a:p>
              <a:r>
                <a:rPr lang="en-US" dirty="0"/>
                <a:t>Command</a:t>
              </a:r>
              <a:endParaRPr lang="en-IL" dirty="0"/>
            </a:p>
          </p:txBody>
        </p:sp>
      </p:grpSp>
      <p:sp>
        <p:nvSpPr>
          <p:cNvPr id="50" name="Google Shape;642;p70">
            <a:extLst>
              <a:ext uri="{FF2B5EF4-FFF2-40B4-BE49-F238E27FC236}">
                <a16:creationId xmlns:a16="http://schemas.microsoft.com/office/drawing/2014/main" id="{C48A16F2-206A-73DF-AA38-84911C08DFF2}"/>
              </a:ext>
            </a:extLst>
          </p:cNvPr>
          <p:cNvSpPr txBox="1"/>
          <p:nvPr/>
        </p:nvSpPr>
        <p:spPr>
          <a:xfrm>
            <a:off x="534859" y="1136620"/>
            <a:ext cx="8688300" cy="657216"/>
          </a:xfrm>
          <a:prstGeom prst="rect">
            <a:avLst/>
          </a:prstGeom>
          <a:noFill/>
          <a:ln>
            <a:noFill/>
          </a:ln>
        </p:spPr>
        <p:txBody>
          <a:bodyPr spcFirstLastPara="1" wrap="square" lIns="0" tIns="37450" rIns="0" bIns="0" anchor="t" anchorCtr="0">
            <a:spAutoFit/>
          </a:bodyPr>
          <a:lstStyle/>
          <a:p>
            <a:pPr marL="507365" marR="0" lvl="0" indent="-457200" algn="l" rtl="0">
              <a:lnSpc>
                <a:spcPct val="115000"/>
              </a:lnSpc>
              <a:spcBef>
                <a:spcPts val="0"/>
              </a:spcBef>
              <a:spcAft>
                <a:spcPts val="0"/>
              </a:spcAft>
              <a:buClr>
                <a:srgbClr val="3333B2"/>
              </a:buClr>
              <a:buSzPts val="1600"/>
              <a:buFont typeface="Lucida Sans"/>
              <a:buChar char="▶"/>
            </a:pPr>
            <a:r>
              <a:rPr lang="en-US" sz="2800" b="0" i="0" u="none" strike="noStrike" cap="none" dirty="0">
                <a:solidFill>
                  <a:schemeClr val="dk1"/>
                </a:solidFill>
                <a:latin typeface="Arial"/>
                <a:ea typeface="Arial"/>
                <a:cs typeface="Arial"/>
                <a:sym typeface="Arial"/>
              </a:rPr>
              <a:t>Contract States</a:t>
            </a:r>
            <a:br>
              <a:rPr lang="en-US" sz="2800" b="0" i="0" u="none" strike="noStrike" cap="none" dirty="0">
                <a:solidFill>
                  <a:schemeClr val="dk1"/>
                </a:solidFill>
                <a:latin typeface="Arial"/>
                <a:ea typeface="Arial"/>
                <a:cs typeface="Arial"/>
                <a:sym typeface="Arial"/>
              </a:rPr>
            </a:br>
            <a:endParaRPr sz="700" b="0" i="0" u="none" strike="noStrike" cap="none" dirty="0">
              <a:solidFill>
                <a:schemeClr val="dk1"/>
              </a:solidFill>
              <a:latin typeface="Arial"/>
              <a:ea typeface="Arial"/>
              <a:cs typeface="Arial"/>
              <a:sym typeface="Arial"/>
            </a:endParaRPr>
          </a:p>
        </p:txBody>
      </p:sp>
      <p:sp>
        <p:nvSpPr>
          <p:cNvPr id="54" name="TextBox 53">
            <a:extLst>
              <a:ext uri="{FF2B5EF4-FFF2-40B4-BE49-F238E27FC236}">
                <a16:creationId xmlns:a16="http://schemas.microsoft.com/office/drawing/2014/main" id="{86FEF8FA-76C6-A306-542C-6C68EFBDDA39}"/>
              </a:ext>
            </a:extLst>
          </p:cNvPr>
          <p:cNvSpPr txBox="1"/>
          <p:nvPr/>
        </p:nvSpPr>
        <p:spPr>
          <a:xfrm>
            <a:off x="613652" y="4992335"/>
            <a:ext cx="7640274" cy="351378"/>
          </a:xfrm>
          <a:prstGeom prst="rect">
            <a:avLst/>
          </a:prstGeom>
          <a:noFill/>
        </p:spPr>
        <p:txBody>
          <a:bodyPr wrap="square">
            <a:spAutoFit/>
          </a:bodyPr>
          <a:lstStyle/>
          <a:p>
            <a:pPr marL="914400" marR="0" lvl="1" indent="-286656" algn="l" rtl="0">
              <a:lnSpc>
                <a:spcPct val="115000"/>
              </a:lnSpc>
              <a:spcBef>
                <a:spcPts val="0"/>
              </a:spcBef>
              <a:spcAft>
                <a:spcPts val="0"/>
              </a:spcAft>
              <a:buClr>
                <a:srgbClr val="3333B2"/>
              </a:buClr>
              <a:buSzPts val="914"/>
              <a:buFont typeface="Lucida Sans"/>
              <a:buChar char="▶"/>
            </a:pPr>
            <a:r>
              <a:rPr lang="en-US" sz="1600" dirty="0">
                <a:solidFill>
                  <a:schemeClr val="dk1"/>
                </a:solidFill>
                <a:latin typeface="Arial"/>
                <a:ea typeface="Arial"/>
                <a:cs typeface="Arial"/>
                <a:sym typeface="Arial"/>
              </a:rPr>
              <a:t>S</a:t>
            </a:r>
            <a:r>
              <a:rPr lang="en-US" sz="1600" b="0" i="0" u="none" strike="noStrike" cap="none" dirty="0">
                <a:solidFill>
                  <a:schemeClr val="dk1"/>
                </a:solidFill>
                <a:latin typeface="Arial"/>
                <a:ea typeface="Arial"/>
                <a:cs typeface="Arial"/>
                <a:sym typeface="Arial"/>
              </a:rPr>
              <a:t>tate is determined by the value of its fields and balance.</a:t>
            </a:r>
          </a:p>
        </p:txBody>
      </p:sp>
      <p:sp>
        <p:nvSpPr>
          <p:cNvPr id="57" name="TextBox 56">
            <a:extLst>
              <a:ext uri="{FF2B5EF4-FFF2-40B4-BE49-F238E27FC236}">
                <a16:creationId xmlns:a16="http://schemas.microsoft.com/office/drawing/2014/main" id="{F0D5D1E2-A730-D759-437C-8D802BAFC6E6}"/>
              </a:ext>
            </a:extLst>
          </p:cNvPr>
          <p:cNvSpPr txBox="1"/>
          <p:nvPr/>
        </p:nvSpPr>
        <p:spPr>
          <a:xfrm>
            <a:off x="641215" y="5400555"/>
            <a:ext cx="7640274" cy="358816"/>
          </a:xfrm>
          <a:prstGeom prst="rect">
            <a:avLst/>
          </a:prstGeom>
          <a:noFill/>
        </p:spPr>
        <p:txBody>
          <a:bodyPr wrap="square">
            <a:spAutoFit/>
          </a:bodyPr>
          <a:lstStyle/>
          <a:p>
            <a:pPr marL="914400" lvl="1" indent="-286656">
              <a:lnSpc>
                <a:spcPct val="115000"/>
              </a:lnSpc>
              <a:buClr>
                <a:srgbClr val="3333B2"/>
              </a:buClr>
              <a:buSzPts val="914"/>
              <a:buFont typeface="Lucida Sans"/>
              <a:buChar char="▶"/>
            </a:pPr>
            <a:r>
              <a:rPr lang="en-US" sz="1600" dirty="0">
                <a:solidFill>
                  <a:schemeClr val="dk1"/>
                </a:solidFill>
                <a:latin typeface="Arial"/>
                <a:cs typeface="Arial"/>
              </a:rPr>
              <a:t>Contract code can’t be altered after got to the blockchain.</a:t>
            </a:r>
          </a:p>
        </p:txBody>
      </p:sp>
      <p:sp>
        <p:nvSpPr>
          <p:cNvPr id="60" name="TextBox 59">
            <a:extLst>
              <a:ext uri="{FF2B5EF4-FFF2-40B4-BE49-F238E27FC236}">
                <a16:creationId xmlns:a16="http://schemas.microsoft.com/office/drawing/2014/main" id="{3D04DFA5-45C6-9AA7-4936-E49FFD8F2B1F}"/>
              </a:ext>
            </a:extLst>
          </p:cNvPr>
          <p:cNvSpPr txBox="1"/>
          <p:nvPr/>
        </p:nvSpPr>
        <p:spPr>
          <a:xfrm>
            <a:off x="641215" y="5744991"/>
            <a:ext cx="7640274" cy="634533"/>
          </a:xfrm>
          <a:prstGeom prst="rect">
            <a:avLst/>
          </a:prstGeom>
          <a:noFill/>
        </p:spPr>
        <p:txBody>
          <a:bodyPr wrap="square">
            <a:spAutoFit/>
          </a:bodyPr>
          <a:lstStyle/>
          <a:p>
            <a:pPr marL="914400" lvl="1" indent="-286656">
              <a:lnSpc>
                <a:spcPct val="115000"/>
              </a:lnSpc>
              <a:buClr>
                <a:srgbClr val="3333B2"/>
              </a:buClr>
              <a:buSzPts val="914"/>
              <a:buFont typeface="Lucida Sans"/>
              <a:buChar char="▶"/>
            </a:pPr>
            <a:r>
              <a:rPr lang="en-US" sz="1600" dirty="0">
                <a:solidFill>
                  <a:schemeClr val="dk1"/>
                </a:solidFill>
                <a:latin typeface="Arial"/>
                <a:cs typeface="Arial"/>
                <a:sym typeface="Arial"/>
              </a:rPr>
              <a:t>When invoking a contract, we cannot be sure the state is as sent</a:t>
            </a:r>
            <a:r>
              <a:rPr lang="en-US" sz="1600" b="0" i="0" u="none" strike="noStrike" cap="none" dirty="0">
                <a:solidFill>
                  <a:schemeClr val="dk1"/>
                </a:solidFill>
                <a:latin typeface="Arial"/>
                <a:ea typeface="Arial"/>
                <a:cs typeface="Arial"/>
                <a:sym typeface="Arial"/>
              </a:rPr>
              <a:t>. </a:t>
            </a:r>
          </a:p>
          <a:p>
            <a:pPr marL="914400" marR="0" lvl="1" indent="-286656" algn="l" rtl="0">
              <a:lnSpc>
                <a:spcPct val="115000"/>
              </a:lnSpc>
              <a:spcBef>
                <a:spcPts val="0"/>
              </a:spcBef>
              <a:spcAft>
                <a:spcPts val="0"/>
              </a:spcAft>
              <a:buClr>
                <a:srgbClr val="3333B2"/>
              </a:buClr>
              <a:buSzPts val="914"/>
              <a:buFont typeface="Lucida Sans"/>
              <a:buChar char="▶"/>
            </a:pPr>
            <a:endParaRPr lang="en-US" sz="1600" b="0" i="0" u="none" strike="noStrike" cap="none" dirty="0">
              <a:solidFill>
                <a:schemeClr val="dk1"/>
              </a:solidFill>
              <a:latin typeface="Arial"/>
              <a:ea typeface="Arial"/>
              <a:cs typeface="Arial"/>
              <a:sym typeface="Arial"/>
            </a:endParaRPr>
          </a:p>
        </p:txBody>
      </p:sp>
    </p:spTree>
    <p:extLst>
      <p:ext uri="{BB962C8B-B14F-4D97-AF65-F5344CB8AC3E}">
        <p14:creationId xmlns:p14="http://schemas.microsoft.com/office/powerpoint/2010/main" val="3540732917"/>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Shape 362"/>
        <p:cNvGrpSpPr/>
        <p:nvPr/>
      </p:nvGrpSpPr>
      <p:grpSpPr>
        <a:xfrm>
          <a:off x="0" y="0"/>
          <a:ext cx="0" cy="0"/>
          <a:chOff x="0" y="0"/>
          <a:chExt cx="0" cy="0"/>
        </a:xfrm>
      </p:grpSpPr>
      <p:sp>
        <p:nvSpPr>
          <p:cNvPr id="363" name="Google Shape;363;p48"/>
          <p:cNvSpPr txBox="1">
            <a:spLocks noGrp="1"/>
          </p:cNvSpPr>
          <p:nvPr>
            <p:ph type="title"/>
          </p:nvPr>
        </p:nvSpPr>
        <p:spPr>
          <a:xfrm>
            <a:off x="178384" y="55622"/>
            <a:ext cx="8440500" cy="1088700"/>
          </a:xfrm>
          <a:prstGeom prst="rect">
            <a:avLst/>
          </a:prstGeom>
          <a:noFill/>
          <a:ln>
            <a:noFill/>
          </a:ln>
        </p:spPr>
        <p:txBody>
          <a:bodyPr spcFirstLastPara="1" wrap="square" lIns="91425" tIns="45700" rIns="91425" bIns="45700" anchor="ctr" anchorCtr="0">
            <a:noAutofit/>
          </a:bodyPr>
          <a:lstStyle/>
          <a:p>
            <a:pPr marL="0" lvl="0" indent="0" algn="l" rtl="0">
              <a:lnSpc>
                <a:spcPct val="100000"/>
              </a:lnSpc>
              <a:spcBef>
                <a:spcPts val="0"/>
              </a:spcBef>
              <a:spcAft>
                <a:spcPts val="0"/>
              </a:spcAft>
              <a:buSzPts val="1400"/>
              <a:buNone/>
            </a:pPr>
            <a:r>
              <a:rPr lang="en-US" sz="4000" dirty="0">
                <a:effectLst/>
                <a:latin typeface="Arial" panose="020B0604020202020204" pitchFamily="34" charset="0"/>
              </a:rPr>
              <a:t>Dynamic Libraries</a:t>
            </a:r>
            <a:endParaRPr sz="4400" dirty="0">
              <a:latin typeface="Arial"/>
              <a:ea typeface="Arial"/>
              <a:cs typeface="Arial"/>
              <a:sym typeface="Arial"/>
            </a:endParaRPr>
          </a:p>
        </p:txBody>
      </p:sp>
      <p:sp>
        <p:nvSpPr>
          <p:cNvPr id="364" name="Google Shape;364;p48"/>
          <p:cNvSpPr txBox="1"/>
          <p:nvPr/>
        </p:nvSpPr>
        <p:spPr>
          <a:xfrm>
            <a:off x="114300" y="1461934"/>
            <a:ext cx="8677950" cy="1322783"/>
          </a:xfrm>
          <a:prstGeom prst="rect">
            <a:avLst/>
          </a:prstGeom>
          <a:noFill/>
          <a:ln>
            <a:noFill/>
          </a:ln>
        </p:spPr>
        <p:txBody>
          <a:bodyPr spcFirstLastPara="1" wrap="square" lIns="0" tIns="37450" rIns="0" bIns="0" anchor="t" anchorCtr="0">
            <a:spAutoFit/>
          </a:bodyPr>
          <a:lstStyle/>
          <a:p>
            <a:pPr marL="507365" marR="0" lvl="0" indent="-457200" algn="l" rtl="0">
              <a:lnSpc>
                <a:spcPct val="100000"/>
              </a:lnSpc>
              <a:spcBef>
                <a:spcPts val="0"/>
              </a:spcBef>
              <a:spcAft>
                <a:spcPts val="0"/>
              </a:spcAft>
              <a:buClr>
                <a:srgbClr val="3333B2"/>
              </a:buClr>
              <a:buSzPts val="1600"/>
              <a:buFont typeface="Lucida Sans"/>
              <a:buChar char="▶"/>
            </a:pPr>
            <a:r>
              <a:rPr lang="en-US" sz="2800" dirty="0">
                <a:solidFill>
                  <a:schemeClr val="dk1"/>
                </a:solidFill>
              </a:rPr>
              <a:t>Dynamic Libraries</a:t>
            </a:r>
            <a:endParaRPr lang="en-US" sz="1400" b="0" i="0" u="none" strike="noStrike" cap="none" dirty="0">
              <a:solidFill>
                <a:srgbClr val="000000"/>
              </a:solidFill>
              <a:latin typeface="Arial"/>
              <a:ea typeface="Arial"/>
              <a:cs typeface="Arial"/>
              <a:sym typeface="Arial"/>
            </a:endParaRPr>
          </a:p>
          <a:p>
            <a:pPr marL="793115" marR="0" lvl="1" indent="-285749" algn="l" rtl="0">
              <a:lnSpc>
                <a:spcPct val="100000"/>
              </a:lnSpc>
              <a:spcBef>
                <a:spcPts val="295"/>
              </a:spcBef>
              <a:spcAft>
                <a:spcPts val="0"/>
              </a:spcAft>
              <a:buClr>
                <a:srgbClr val="3333B2"/>
              </a:buClr>
              <a:buSzPts val="914"/>
              <a:buFont typeface="Lucida Sans"/>
              <a:buChar char="▶"/>
            </a:pPr>
            <a:r>
              <a:rPr lang="en-US" sz="1600" dirty="0">
                <a:solidFill>
                  <a:schemeClr val="dk1"/>
                </a:solidFill>
              </a:rPr>
              <a:t>As discussed, contracts are immutable.</a:t>
            </a:r>
            <a:endParaRPr lang="en-US" dirty="0"/>
          </a:p>
          <a:p>
            <a:pPr marL="793115" marR="0" lvl="1" indent="-285749" algn="l" rtl="0">
              <a:lnSpc>
                <a:spcPct val="100000"/>
              </a:lnSpc>
              <a:spcBef>
                <a:spcPts val="295"/>
              </a:spcBef>
              <a:spcAft>
                <a:spcPts val="0"/>
              </a:spcAft>
              <a:buClr>
                <a:srgbClr val="3333B2"/>
              </a:buClr>
              <a:buSzPts val="914"/>
              <a:buFont typeface="Lucida Sans"/>
              <a:buChar char="▶"/>
            </a:pPr>
            <a:r>
              <a:rPr lang="en-US" sz="1600" b="0" i="0" u="none" strike="noStrike" cap="none" dirty="0">
                <a:solidFill>
                  <a:schemeClr val="dk1"/>
                </a:solidFill>
                <a:latin typeface="Arial"/>
                <a:ea typeface="Arial"/>
                <a:cs typeface="Arial"/>
                <a:sym typeface="Arial"/>
              </a:rPr>
              <a:t>But sometimes a bug occurs which needs to be fixed.</a:t>
            </a:r>
            <a:endParaRPr dirty="0"/>
          </a:p>
          <a:p>
            <a:pPr marL="793115" marR="0" lvl="1" indent="-285749" algn="l" rtl="0">
              <a:lnSpc>
                <a:spcPct val="100000"/>
              </a:lnSpc>
              <a:spcBef>
                <a:spcPts val="295"/>
              </a:spcBef>
              <a:spcAft>
                <a:spcPts val="0"/>
              </a:spcAft>
              <a:buClr>
                <a:srgbClr val="3333B2"/>
              </a:buClr>
              <a:buSzPts val="914"/>
              <a:buFont typeface="Lucida Sans"/>
              <a:buChar char="▶"/>
            </a:pPr>
            <a:r>
              <a:rPr lang="en-US" sz="1600" dirty="0">
                <a:solidFill>
                  <a:schemeClr val="dk1"/>
                </a:solidFill>
              </a:rPr>
              <a:t>Libraries are introduced to handle this issue.</a:t>
            </a:r>
            <a:endParaRPr dirty="0"/>
          </a:p>
        </p:txBody>
      </p:sp>
      <p:pic>
        <p:nvPicPr>
          <p:cNvPr id="3" name="Picture 2">
            <a:extLst>
              <a:ext uri="{FF2B5EF4-FFF2-40B4-BE49-F238E27FC236}">
                <a16:creationId xmlns:a16="http://schemas.microsoft.com/office/drawing/2014/main" id="{A8EB9A93-7A07-C4A1-825B-71A8C5BD4B10}"/>
              </a:ext>
            </a:extLst>
          </p:cNvPr>
          <p:cNvPicPr>
            <a:picLocks noChangeAspect="1"/>
          </p:cNvPicPr>
          <p:nvPr/>
        </p:nvPicPr>
        <p:blipFill>
          <a:blip r:embed="rId3"/>
          <a:stretch>
            <a:fillRect/>
          </a:stretch>
        </p:blipFill>
        <p:spPr>
          <a:xfrm>
            <a:off x="1473200" y="2837590"/>
            <a:ext cx="5327650" cy="2378882"/>
          </a:xfrm>
          <a:prstGeom prst="rect">
            <a:avLst/>
          </a:prstGeom>
        </p:spPr>
      </p:pic>
      <p:sp>
        <p:nvSpPr>
          <p:cNvPr id="4" name="Google Shape;323;p44">
            <a:extLst>
              <a:ext uri="{FF2B5EF4-FFF2-40B4-BE49-F238E27FC236}">
                <a16:creationId xmlns:a16="http://schemas.microsoft.com/office/drawing/2014/main" id="{299E0B48-5F65-F48E-C20D-540819B07991}"/>
              </a:ext>
            </a:extLst>
          </p:cNvPr>
          <p:cNvSpPr/>
          <p:nvPr/>
        </p:nvSpPr>
        <p:spPr>
          <a:xfrm>
            <a:off x="1473200" y="2837589"/>
            <a:ext cx="5232400" cy="2378882"/>
          </a:xfrm>
          <a:prstGeom prst="rect">
            <a:avLst/>
          </a:prstGeom>
          <a:noFill/>
          <a:ln w="9525" cap="flat" cmpd="sng">
            <a:solidFill>
              <a:srgbClr val="4A7DBA"/>
            </a:solidFill>
            <a:prstDash val="solid"/>
            <a:round/>
            <a:headEnd type="none" w="sm" len="sm"/>
            <a:tailEnd type="none" w="sm" len="sm"/>
          </a:ln>
          <a:effectLst>
            <a:outerShdw blurRad="40000" dist="23000" dir="5400000" rotWithShape="0">
              <a:srgbClr val="000000">
                <a:alpha val="34509"/>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ial"/>
              <a:ea typeface="Arial"/>
              <a:cs typeface="Arial"/>
              <a:sym typeface="Arial"/>
            </a:endParaRPr>
          </a:p>
        </p:txBody>
      </p:sp>
      <p:sp>
        <p:nvSpPr>
          <p:cNvPr id="20" name="TextBox 19">
            <a:extLst>
              <a:ext uri="{FF2B5EF4-FFF2-40B4-BE49-F238E27FC236}">
                <a16:creationId xmlns:a16="http://schemas.microsoft.com/office/drawing/2014/main" id="{C0925FAE-58E3-F5D3-496E-8818AEBF44ED}"/>
              </a:ext>
            </a:extLst>
          </p:cNvPr>
          <p:cNvSpPr txBox="1"/>
          <p:nvPr/>
        </p:nvSpPr>
        <p:spPr>
          <a:xfrm>
            <a:off x="160338" y="5396066"/>
            <a:ext cx="7953374" cy="1069524"/>
          </a:xfrm>
          <a:prstGeom prst="rect">
            <a:avLst/>
          </a:prstGeom>
          <a:noFill/>
        </p:spPr>
        <p:txBody>
          <a:bodyPr wrap="square">
            <a:spAutoFit/>
          </a:bodyPr>
          <a:lstStyle/>
          <a:p>
            <a:pPr marL="793115" lvl="1" indent="-285749">
              <a:spcBef>
                <a:spcPts val="295"/>
              </a:spcBef>
              <a:buClr>
                <a:srgbClr val="3333B2"/>
              </a:buClr>
              <a:buSzPts val="914"/>
              <a:buFont typeface="Lucida Sans"/>
              <a:buChar char="▶"/>
            </a:pPr>
            <a:r>
              <a:rPr lang="en-US" sz="1400" dirty="0">
                <a:solidFill>
                  <a:schemeClr val="dk1"/>
                </a:solidFill>
              </a:rPr>
              <a:t>The owner of contract ‘</a:t>
            </a:r>
            <a:r>
              <a:rPr lang="en-US" sz="1400" dirty="0" err="1">
                <a:solidFill>
                  <a:schemeClr val="dk1"/>
                </a:solidFill>
              </a:rPr>
              <a:t>SetProvider</a:t>
            </a:r>
            <a:r>
              <a:rPr lang="en-US" sz="1400" dirty="0">
                <a:solidFill>
                  <a:schemeClr val="dk1"/>
                </a:solidFill>
              </a:rPr>
              <a:t>’ can update the library address with a new one</a:t>
            </a:r>
          </a:p>
          <a:p>
            <a:pPr marL="793115" lvl="1" indent="-285749">
              <a:spcBef>
                <a:spcPts val="295"/>
              </a:spcBef>
              <a:buClr>
                <a:srgbClr val="3333B2"/>
              </a:buClr>
              <a:buSzPts val="914"/>
              <a:buFont typeface="Lucida Sans"/>
              <a:buChar char="▶"/>
            </a:pPr>
            <a:r>
              <a:rPr lang="en-US" sz="1400" dirty="0">
                <a:solidFill>
                  <a:schemeClr val="dk1"/>
                </a:solidFill>
              </a:rPr>
              <a:t>Any user can obtain the address of the lib by the ‘</a:t>
            </a:r>
            <a:r>
              <a:rPr lang="en-US" sz="1400" dirty="0" err="1">
                <a:solidFill>
                  <a:schemeClr val="dk1"/>
                </a:solidFill>
              </a:rPr>
              <a:t>getSet</a:t>
            </a:r>
            <a:r>
              <a:rPr lang="en-US" sz="1400" dirty="0">
                <a:solidFill>
                  <a:schemeClr val="dk1"/>
                </a:solidFill>
              </a:rPr>
              <a:t>’ function.</a:t>
            </a:r>
          </a:p>
          <a:p>
            <a:pPr marL="793115" lvl="1" indent="-285749">
              <a:spcBef>
                <a:spcPts val="295"/>
              </a:spcBef>
              <a:buClr>
                <a:srgbClr val="3333B2"/>
              </a:buClr>
              <a:buSzPts val="914"/>
              <a:buFont typeface="Lucida Sans"/>
              <a:buChar char="▶"/>
            </a:pPr>
            <a:endParaRPr lang="en-IL" sz="1400" dirty="0">
              <a:solidFill>
                <a:schemeClr val="dk1"/>
              </a:solidFill>
            </a:endParaRPr>
          </a:p>
          <a:p>
            <a:pPr marL="793115" marR="0" lvl="1" indent="-285749" algn="l" rtl="0">
              <a:lnSpc>
                <a:spcPct val="100000"/>
              </a:lnSpc>
              <a:spcBef>
                <a:spcPts val="295"/>
              </a:spcBef>
              <a:spcAft>
                <a:spcPts val="0"/>
              </a:spcAft>
              <a:buClr>
                <a:srgbClr val="3333B2"/>
              </a:buClr>
              <a:buSzPts val="914"/>
              <a:buFont typeface="Lucida Sans"/>
              <a:buChar char="▶"/>
            </a:pPr>
            <a:endParaRPr lang="en-US" dirty="0"/>
          </a:p>
        </p:txBody>
      </p:sp>
      <p:cxnSp>
        <p:nvCxnSpPr>
          <p:cNvPr id="27" name="Straight Arrow Connector 26">
            <a:extLst>
              <a:ext uri="{FF2B5EF4-FFF2-40B4-BE49-F238E27FC236}">
                <a16:creationId xmlns:a16="http://schemas.microsoft.com/office/drawing/2014/main" id="{9A7A7DB0-A87A-C620-554D-67E98D1C7046}"/>
              </a:ext>
            </a:extLst>
          </p:cNvPr>
          <p:cNvCxnSpPr/>
          <p:nvPr/>
        </p:nvCxnSpPr>
        <p:spPr>
          <a:xfrm>
            <a:off x="4792133" y="2992967"/>
            <a:ext cx="2726267"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28" name="TextBox 27">
            <a:extLst>
              <a:ext uri="{FF2B5EF4-FFF2-40B4-BE49-F238E27FC236}">
                <a16:creationId xmlns:a16="http://schemas.microsoft.com/office/drawing/2014/main" id="{CCEADF89-8461-1269-AC52-3B0A61EAC028}"/>
              </a:ext>
            </a:extLst>
          </p:cNvPr>
          <p:cNvSpPr txBox="1"/>
          <p:nvPr/>
        </p:nvSpPr>
        <p:spPr>
          <a:xfrm>
            <a:off x="6687940" y="2750343"/>
            <a:ext cx="2449710" cy="276999"/>
          </a:xfrm>
          <a:prstGeom prst="rect">
            <a:avLst/>
          </a:prstGeom>
          <a:noFill/>
        </p:spPr>
        <p:txBody>
          <a:bodyPr wrap="none" rtlCol="0">
            <a:spAutoFit/>
          </a:bodyPr>
          <a:lstStyle/>
          <a:p>
            <a:r>
              <a:rPr lang="en-US" sz="1200" dirty="0"/>
              <a:t>All calls are done via </a:t>
            </a:r>
            <a:r>
              <a:rPr lang="en-US" sz="1200" dirty="0" err="1"/>
              <a:t>delegatecall</a:t>
            </a:r>
            <a:endParaRPr lang="en-IL" sz="1200" dirty="0"/>
          </a:p>
        </p:txBody>
      </p:sp>
      <p:sp>
        <p:nvSpPr>
          <p:cNvPr id="30" name="TextBox 29">
            <a:extLst>
              <a:ext uri="{FF2B5EF4-FFF2-40B4-BE49-F238E27FC236}">
                <a16:creationId xmlns:a16="http://schemas.microsoft.com/office/drawing/2014/main" id="{34F50768-C292-A83E-0753-C2B02D31F2F7}"/>
              </a:ext>
            </a:extLst>
          </p:cNvPr>
          <p:cNvSpPr txBox="1"/>
          <p:nvPr/>
        </p:nvSpPr>
        <p:spPr>
          <a:xfrm>
            <a:off x="6687940" y="3412222"/>
            <a:ext cx="2352041" cy="461665"/>
          </a:xfrm>
          <a:prstGeom prst="rect">
            <a:avLst/>
          </a:prstGeom>
          <a:noFill/>
        </p:spPr>
        <p:txBody>
          <a:bodyPr wrap="square">
            <a:spAutoFit/>
          </a:bodyPr>
          <a:lstStyle/>
          <a:p>
            <a:r>
              <a:rPr lang="en-US" sz="1200" dirty="0"/>
              <a:t>Arguments tagged as storage are passed by reference.</a:t>
            </a:r>
            <a:endParaRPr lang="en-IL" sz="1200" dirty="0"/>
          </a:p>
        </p:txBody>
      </p:sp>
      <p:cxnSp>
        <p:nvCxnSpPr>
          <p:cNvPr id="32" name="Straight Arrow Connector 31">
            <a:extLst>
              <a:ext uri="{FF2B5EF4-FFF2-40B4-BE49-F238E27FC236}">
                <a16:creationId xmlns:a16="http://schemas.microsoft.com/office/drawing/2014/main" id="{55EEDA23-D604-3493-6F97-20F36F99BDE6}"/>
              </a:ext>
            </a:extLst>
          </p:cNvPr>
          <p:cNvCxnSpPr>
            <a:cxnSpLocks/>
          </p:cNvCxnSpPr>
          <p:nvPr/>
        </p:nvCxnSpPr>
        <p:spPr>
          <a:xfrm>
            <a:off x="5473700" y="3860296"/>
            <a:ext cx="1993900"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34" name="Google Shape;134;p24">
            <a:extLst>
              <a:ext uri="{FF2B5EF4-FFF2-40B4-BE49-F238E27FC236}">
                <a16:creationId xmlns:a16="http://schemas.microsoft.com/office/drawing/2014/main" id="{98108C27-576D-5C8F-CDA2-6556129FCD2D}"/>
              </a:ext>
            </a:extLst>
          </p:cNvPr>
          <p:cNvSpPr txBox="1">
            <a:spLocks/>
          </p:cNvSpPr>
          <p:nvPr/>
        </p:nvSpPr>
        <p:spPr>
          <a:xfrm>
            <a:off x="0" y="0"/>
            <a:ext cx="9144000" cy="1093727"/>
          </a:xfrm>
          <a:prstGeom prst="rect">
            <a:avLst/>
          </a:prstGeom>
          <a:solidFill>
            <a:srgbClr val="A22E2E"/>
          </a:solidFill>
          <a:ln>
            <a:noFill/>
          </a:ln>
        </p:spPr>
        <p:txBody>
          <a:bodyPr spcFirstLastPara="1" vert="horz" wrap="square" lIns="91425" tIns="45700" rIns="91425" bIns="45700" rtlCol="0" anchor="ctr" anchorCtr="0">
            <a:noAutofit/>
          </a:bodyPr>
          <a:lstStyle>
            <a:lvl1pPr lvl="0" algn="l" defTabSz="685800" rtl="0" eaLnBrk="1" latinLnBrk="0" hangingPunct="1">
              <a:lnSpc>
                <a:spcPct val="100000"/>
              </a:lnSpc>
              <a:spcBef>
                <a:spcPts val="0"/>
              </a:spcBef>
              <a:spcAft>
                <a:spcPts val="0"/>
              </a:spcAft>
              <a:buSzPts val="1400"/>
              <a:buNone/>
              <a:defRPr sz="3300" kern="1200">
                <a:solidFill>
                  <a:schemeClr val="tx1"/>
                </a:solidFill>
                <a:latin typeface="+mj-lt"/>
                <a:ea typeface="+mj-ea"/>
                <a:cs typeface="+mj-cs"/>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r>
              <a:rPr lang="en-US" sz="4400" dirty="0">
                <a:solidFill>
                  <a:srgbClr val="D1D5DB"/>
                </a:solidFill>
                <a:latin typeface="Arial"/>
                <a:ea typeface="Arial"/>
                <a:cs typeface="Arial"/>
                <a:sym typeface="Arial"/>
              </a:rPr>
              <a:t>  Dynamic Libraries</a:t>
            </a:r>
            <a:endParaRPr lang="en-US" sz="4400" dirty="0">
              <a:latin typeface="Arial"/>
              <a:ea typeface="Arial"/>
              <a:cs typeface="Arial"/>
              <a:sym typeface="Arial"/>
            </a:endParaRPr>
          </a:p>
        </p:txBody>
      </p:sp>
    </p:spTree>
    <p:extLst>
      <p:ext uri="{BB962C8B-B14F-4D97-AF65-F5344CB8AC3E}">
        <p14:creationId xmlns:p14="http://schemas.microsoft.com/office/powerpoint/2010/main" val="3172821302"/>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Shape 362"/>
        <p:cNvGrpSpPr/>
        <p:nvPr/>
      </p:nvGrpSpPr>
      <p:grpSpPr>
        <a:xfrm>
          <a:off x="0" y="0"/>
          <a:ext cx="0" cy="0"/>
          <a:chOff x="0" y="0"/>
          <a:chExt cx="0" cy="0"/>
        </a:xfrm>
      </p:grpSpPr>
      <p:sp>
        <p:nvSpPr>
          <p:cNvPr id="363" name="Google Shape;363;p48"/>
          <p:cNvSpPr txBox="1">
            <a:spLocks noGrp="1"/>
          </p:cNvSpPr>
          <p:nvPr>
            <p:ph type="title"/>
          </p:nvPr>
        </p:nvSpPr>
        <p:spPr>
          <a:xfrm>
            <a:off x="178384" y="55622"/>
            <a:ext cx="8440500" cy="1088700"/>
          </a:xfrm>
          <a:prstGeom prst="rect">
            <a:avLst/>
          </a:prstGeom>
          <a:noFill/>
          <a:ln>
            <a:noFill/>
          </a:ln>
        </p:spPr>
        <p:txBody>
          <a:bodyPr spcFirstLastPara="1" wrap="square" lIns="91425" tIns="45700" rIns="91425" bIns="45700" anchor="ctr" anchorCtr="0">
            <a:noAutofit/>
          </a:bodyPr>
          <a:lstStyle/>
          <a:p>
            <a:pPr marL="0" lvl="0" indent="0" algn="l" rtl="0">
              <a:lnSpc>
                <a:spcPct val="100000"/>
              </a:lnSpc>
              <a:spcBef>
                <a:spcPts val="0"/>
              </a:spcBef>
              <a:spcAft>
                <a:spcPts val="0"/>
              </a:spcAft>
              <a:buSzPts val="1400"/>
              <a:buNone/>
            </a:pPr>
            <a:r>
              <a:rPr lang="en-US" sz="4000" dirty="0">
                <a:effectLst/>
                <a:latin typeface="Arial" panose="020B0604020202020204" pitchFamily="34" charset="0"/>
              </a:rPr>
              <a:t>Dynamic Libraries</a:t>
            </a:r>
            <a:endParaRPr sz="4400" dirty="0">
              <a:latin typeface="Arial"/>
              <a:ea typeface="Arial"/>
              <a:cs typeface="Arial"/>
              <a:sym typeface="Arial"/>
            </a:endParaRPr>
          </a:p>
        </p:txBody>
      </p:sp>
      <p:sp>
        <p:nvSpPr>
          <p:cNvPr id="364" name="Google Shape;364;p48"/>
          <p:cNvSpPr txBox="1"/>
          <p:nvPr/>
        </p:nvSpPr>
        <p:spPr>
          <a:xfrm>
            <a:off x="114300" y="1461934"/>
            <a:ext cx="8677950" cy="468703"/>
          </a:xfrm>
          <a:prstGeom prst="rect">
            <a:avLst/>
          </a:prstGeom>
          <a:noFill/>
          <a:ln>
            <a:noFill/>
          </a:ln>
        </p:spPr>
        <p:txBody>
          <a:bodyPr spcFirstLastPara="1" wrap="square" lIns="0" tIns="37450" rIns="0" bIns="0" anchor="t" anchorCtr="0">
            <a:spAutoFit/>
          </a:bodyPr>
          <a:lstStyle/>
          <a:p>
            <a:pPr marL="507365" marR="0" lvl="0" indent="-457200" algn="l" rtl="0">
              <a:lnSpc>
                <a:spcPct val="100000"/>
              </a:lnSpc>
              <a:spcBef>
                <a:spcPts val="0"/>
              </a:spcBef>
              <a:spcAft>
                <a:spcPts val="0"/>
              </a:spcAft>
              <a:buClr>
                <a:srgbClr val="3333B2"/>
              </a:buClr>
              <a:buSzPts val="1600"/>
              <a:buFont typeface="Lucida Sans"/>
              <a:buChar char="▶"/>
            </a:pPr>
            <a:r>
              <a:rPr lang="en-US" sz="2800" dirty="0">
                <a:solidFill>
                  <a:schemeClr val="dk1"/>
                </a:solidFill>
              </a:rPr>
              <a:t>Dynamic Libraries might be malicious</a:t>
            </a:r>
            <a:endParaRPr lang="en-US" sz="1400" b="0" i="0" u="none" strike="noStrike" cap="none" dirty="0">
              <a:solidFill>
                <a:srgbClr val="000000"/>
              </a:solidFill>
              <a:latin typeface="Arial"/>
              <a:ea typeface="Arial"/>
              <a:cs typeface="Arial"/>
              <a:sym typeface="Arial"/>
            </a:endParaRPr>
          </a:p>
        </p:txBody>
      </p:sp>
      <p:sp>
        <p:nvSpPr>
          <p:cNvPr id="4" name="Google Shape;323;p44">
            <a:extLst>
              <a:ext uri="{FF2B5EF4-FFF2-40B4-BE49-F238E27FC236}">
                <a16:creationId xmlns:a16="http://schemas.microsoft.com/office/drawing/2014/main" id="{299E0B48-5F65-F48E-C20D-540819B07991}"/>
              </a:ext>
            </a:extLst>
          </p:cNvPr>
          <p:cNvSpPr/>
          <p:nvPr/>
        </p:nvSpPr>
        <p:spPr>
          <a:xfrm>
            <a:off x="1397000" y="2138579"/>
            <a:ext cx="4837112" cy="1413414"/>
          </a:xfrm>
          <a:prstGeom prst="rect">
            <a:avLst/>
          </a:prstGeom>
          <a:noFill/>
          <a:ln w="9525" cap="flat" cmpd="sng">
            <a:solidFill>
              <a:srgbClr val="4A7DBA"/>
            </a:solidFill>
            <a:prstDash val="solid"/>
            <a:round/>
            <a:headEnd type="none" w="sm" len="sm"/>
            <a:tailEnd type="none" w="sm" len="sm"/>
          </a:ln>
          <a:effectLst>
            <a:outerShdw blurRad="40000" dist="23000" dir="5400000" rotWithShape="0">
              <a:srgbClr val="000000">
                <a:alpha val="34509"/>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ial"/>
              <a:ea typeface="Arial"/>
              <a:cs typeface="Arial"/>
              <a:sym typeface="Arial"/>
            </a:endParaRPr>
          </a:p>
        </p:txBody>
      </p:sp>
      <p:pic>
        <p:nvPicPr>
          <p:cNvPr id="5" name="Picture 4">
            <a:extLst>
              <a:ext uri="{FF2B5EF4-FFF2-40B4-BE49-F238E27FC236}">
                <a16:creationId xmlns:a16="http://schemas.microsoft.com/office/drawing/2014/main" id="{FA052989-E0D7-6147-544C-749139151605}"/>
              </a:ext>
            </a:extLst>
          </p:cNvPr>
          <p:cNvPicPr>
            <a:picLocks noChangeAspect="1"/>
          </p:cNvPicPr>
          <p:nvPr/>
        </p:nvPicPr>
        <p:blipFill>
          <a:blip r:embed="rId3"/>
          <a:stretch>
            <a:fillRect/>
          </a:stretch>
        </p:blipFill>
        <p:spPr>
          <a:xfrm>
            <a:off x="1431924" y="2182202"/>
            <a:ext cx="4767263" cy="1326168"/>
          </a:xfrm>
          <a:prstGeom prst="rect">
            <a:avLst/>
          </a:prstGeom>
        </p:spPr>
      </p:pic>
      <p:sp>
        <p:nvSpPr>
          <p:cNvPr id="6" name="TextBox 5">
            <a:extLst>
              <a:ext uri="{FF2B5EF4-FFF2-40B4-BE49-F238E27FC236}">
                <a16:creationId xmlns:a16="http://schemas.microsoft.com/office/drawing/2014/main" id="{30937D59-C4B5-5F5E-AC4F-550172C8D4FD}"/>
              </a:ext>
            </a:extLst>
          </p:cNvPr>
          <p:cNvSpPr txBox="1"/>
          <p:nvPr/>
        </p:nvSpPr>
        <p:spPr>
          <a:xfrm>
            <a:off x="114300" y="3759935"/>
            <a:ext cx="7953374" cy="1069524"/>
          </a:xfrm>
          <a:prstGeom prst="rect">
            <a:avLst/>
          </a:prstGeom>
          <a:noFill/>
        </p:spPr>
        <p:txBody>
          <a:bodyPr wrap="square">
            <a:spAutoFit/>
          </a:bodyPr>
          <a:lstStyle/>
          <a:p>
            <a:pPr marL="793115" lvl="1" indent="-285749">
              <a:spcBef>
                <a:spcPts val="295"/>
              </a:spcBef>
              <a:buClr>
                <a:srgbClr val="3333B2"/>
              </a:buClr>
              <a:buSzPts val="914"/>
              <a:buFont typeface="Lucida Sans"/>
              <a:buChar char="▶"/>
            </a:pPr>
            <a:r>
              <a:rPr lang="en-US" sz="1400" dirty="0">
                <a:solidFill>
                  <a:schemeClr val="dk1"/>
                </a:solidFill>
              </a:rPr>
              <a:t>Assume that Bob is an honest contract, it is using the library and checks the version of it.</a:t>
            </a:r>
          </a:p>
          <a:p>
            <a:pPr marL="793115" lvl="1" indent="-285749">
              <a:spcBef>
                <a:spcPts val="295"/>
              </a:spcBef>
              <a:buClr>
                <a:srgbClr val="3333B2"/>
              </a:buClr>
              <a:buSzPts val="914"/>
              <a:buFont typeface="Lucida Sans"/>
              <a:buChar char="▶"/>
            </a:pPr>
            <a:r>
              <a:rPr lang="en-US" sz="1400" dirty="0">
                <a:solidFill>
                  <a:schemeClr val="dk1"/>
                </a:solidFill>
              </a:rPr>
              <a:t>The owner might public the library to a malicious one.</a:t>
            </a:r>
          </a:p>
          <a:p>
            <a:pPr marL="793115" lvl="1" indent="-285749">
              <a:spcBef>
                <a:spcPts val="295"/>
              </a:spcBef>
              <a:buClr>
                <a:srgbClr val="3333B2"/>
              </a:buClr>
              <a:buSzPts val="914"/>
              <a:buFont typeface="Lucida Sans"/>
              <a:buChar char="▶"/>
            </a:pPr>
            <a:endParaRPr lang="en-IL" sz="1400" dirty="0">
              <a:solidFill>
                <a:schemeClr val="dk1"/>
              </a:solidFill>
            </a:endParaRPr>
          </a:p>
          <a:p>
            <a:pPr marL="793115" marR="0" lvl="1" indent="-285749" algn="l" rtl="0">
              <a:lnSpc>
                <a:spcPct val="100000"/>
              </a:lnSpc>
              <a:spcBef>
                <a:spcPts val="295"/>
              </a:spcBef>
              <a:spcAft>
                <a:spcPts val="0"/>
              </a:spcAft>
              <a:buClr>
                <a:srgbClr val="3333B2"/>
              </a:buClr>
              <a:buSzPts val="914"/>
              <a:buFont typeface="Lucida Sans"/>
              <a:buChar char="▶"/>
            </a:pPr>
            <a:endParaRPr lang="en-US" dirty="0"/>
          </a:p>
        </p:txBody>
      </p:sp>
      <p:pic>
        <p:nvPicPr>
          <p:cNvPr id="8" name="Picture 7">
            <a:extLst>
              <a:ext uri="{FF2B5EF4-FFF2-40B4-BE49-F238E27FC236}">
                <a16:creationId xmlns:a16="http://schemas.microsoft.com/office/drawing/2014/main" id="{A1F5DEA1-A3A9-FDB9-87F5-50BE3D4E48A0}"/>
              </a:ext>
            </a:extLst>
          </p:cNvPr>
          <p:cNvPicPr>
            <a:picLocks noChangeAspect="1"/>
          </p:cNvPicPr>
          <p:nvPr/>
        </p:nvPicPr>
        <p:blipFill>
          <a:blip r:embed="rId4"/>
          <a:stretch>
            <a:fillRect/>
          </a:stretch>
        </p:blipFill>
        <p:spPr>
          <a:xfrm>
            <a:off x="508000" y="4688858"/>
            <a:ext cx="3208337" cy="1067353"/>
          </a:xfrm>
          <a:prstGeom prst="rect">
            <a:avLst/>
          </a:prstGeom>
        </p:spPr>
      </p:pic>
      <p:sp>
        <p:nvSpPr>
          <p:cNvPr id="9" name="Google Shape;323;p44">
            <a:extLst>
              <a:ext uri="{FF2B5EF4-FFF2-40B4-BE49-F238E27FC236}">
                <a16:creationId xmlns:a16="http://schemas.microsoft.com/office/drawing/2014/main" id="{A8B37B59-4475-A7F9-E21D-CC38FEBA5580}"/>
              </a:ext>
            </a:extLst>
          </p:cNvPr>
          <p:cNvSpPr/>
          <p:nvPr/>
        </p:nvSpPr>
        <p:spPr>
          <a:xfrm>
            <a:off x="419100" y="4610100"/>
            <a:ext cx="3297237" cy="1231900"/>
          </a:xfrm>
          <a:prstGeom prst="rect">
            <a:avLst/>
          </a:prstGeom>
          <a:noFill/>
          <a:ln w="9525" cap="flat" cmpd="sng">
            <a:solidFill>
              <a:srgbClr val="4A7DBA"/>
            </a:solidFill>
            <a:prstDash val="solid"/>
            <a:round/>
            <a:headEnd type="none" w="sm" len="sm"/>
            <a:tailEnd type="none" w="sm" len="sm"/>
          </a:ln>
          <a:effectLst>
            <a:outerShdw blurRad="40000" dist="23000" dir="5400000" rotWithShape="0">
              <a:srgbClr val="000000">
                <a:alpha val="34509"/>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ial"/>
              <a:ea typeface="Arial"/>
              <a:cs typeface="Arial"/>
              <a:sym typeface="Arial"/>
            </a:endParaRPr>
          </a:p>
        </p:txBody>
      </p:sp>
      <p:sp>
        <p:nvSpPr>
          <p:cNvPr id="10" name="TextBox 9">
            <a:extLst>
              <a:ext uri="{FF2B5EF4-FFF2-40B4-BE49-F238E27FC236}">
                <a16:creationId xmlns:a16="http://schemas.microsoft.com/office/drawing/2014/main" id="{3BC66AFA-2EB8-35B5-55C4-385177B4F00C}"/>
              </a:ext>
            </a:extLst>
          </p:cNvPr>
          <p:cNvSpPr txBox="1"/>
          <p:nvPr/>
        </p:nvSpPr>
        <p:spPr>
          <a:xfrm>
            <a:off x="3365500" y="4537008"/>
            <a:ext cx="6645274" cy="1069524"/>
          </a:xfrm>
          <a:prstGeom prst="rect">
            <a:avLst/>
          </a:prstGeom>
          <a:noFill/>
        </p:spPr>
        <p:txBody>
          <a:bodyPr wrap="square">
            <a:spAutoFit/>
          </a:bodyPr>
          <a:lstStyle/>
          <a:p>
            <a:pPr marL="793115" lvl="1" indent="-285749">
              <a:spcBef>
                <a:spcPts val="295"/>
              </a:spcBef>
              <a:buClr>
                <a:srgbClr val="3333B2"/>
              </a:buClr>
              <a:buSzPts val="914"/>
              <a:buFont typeface="Lucida Sans"/>
              <a:buChar char="▶"/>
            </a:pPr>
            <a:endParaRPr lang="en-IL" sz="1400" dirty="0">
              <a:solidFill>
                <a:schemeClr val="dk1"/>
              </a:solidFill>
            </a:endParaRPr>
          </a:p>
          <a:p>
            <a:pPr marL="793115" marR="0" lvl="1" indent="-285749" algn="l" rtl="0">
              <a:lnSpc>
                <a:spcPct val="100000"/>
              </a:lnSpc>
              <a:spcBef>
                <a:spcPts val="295"/>
              </a:spcBef>
              <a:spcAft>
                <a:spcPts val="0"/>
              </a:spcAft>
              <a:buClr>
                <a:srgbClr val="3333B2"/>
              </a:buClr>
              <a:buSzPts val="914"/>
              <a:buFont typeface="Lucida Sans"/>
              <a:buChar char="▶"/>
            </a:pPr>
            <a:r>
              <a:rPr lang="en-US" dirty="0"/>
              <a:t>Bob prompts the library for the version.</a:t>
            </a:r>
          </a:p>
          <a:p>
            <a:pPr marL="793115" marR="0" lvl="1" indent="-285749" algn="l" rtl="0">
              <a:lnSpc>
                <a:spcPct val="100000"/>
              </a:lnSpc>
              <a:spcBef>
                <a:spcPts val="295"/>
              </a:spcBef>
              <a:spcAft>
                <a:spcPts val="0"/>
              </a:spcAft>
              <a:buClr>
                <a:srgbClr val="3333B2"/>
              </a:buClr>
              <a:buSzPts val="914"/>
              <a:buFont typeface="Lucida Sans"/>
              <a:buChar char="▶"/>
            </a:pPr>
            <a:r>
              <a:rPr lang="en-US" dirty="0"/>
              <a:t>Resulting in a send function invocation.</a:t>
            </a:r>
          </a:p>
          <a:p>
            <a:pPr marL="793115" marR="0" lvl="1" indent="-285749" algn="l" rtl="0">
              <a:lnSpc>
                <a:spcPct val="100000"/>
              </a:lnSpc>
              <a:spcBef>
                <a:spcPts val="295"/>
              </a:spcBef>
              <a:spcAft>
                <a:spcPts val="0"/>
              </a:spcAft>
              <a:buClr>
                <a:srgbClr val="3333B2"/>
              </a:buClr>
              <a:buSzPts val="914"/>
              <a:buFont typeface="Lucida Sans"/>
              <a:buChar char="▶"/>
            </a:pPr>
            <a:r>
              <a:rPr lang="en-US" dirty="0"/>
              <a:t>But, every invocation inside the library is delegated. </a:t>
            </a:r>
          </a:p>
        </p:txBody>
      </p:sp>
      <p:sp>
        <p:nvSpPr>
          <p:cNvPr id="12" name="TextBox 11">
            <a:extLst>
              <a:ext uri="{FF2B5EF4-FFF2-40B4-BE49-F238E27FC236}">
                <a16:creationId xmlns:a16="http://schemas.microsoft.com/office/drawing/2014/main" id="{E94839C1-C62F-9451-321D-11B4DEC16F9F}"/>
              </a:ext>
            </a:extLst>
          </p:cNvPr>
          <p:cNvSpPr txBox="1"/>
          <p:nvPr/>
        </p:nvSpPr>
        <p:spPr>
          <a:xfrm>
            <a:off x="2247900" y="6075828"/>
            <a:ext cx="5006974" cy="307777"/>
          </a:xfrm>
          <a:prstGeom prst="rect">
            <a:avLst/>
          </a:prstGeom>
          <a:noFill/>
        </p:spPr>
        <p:txBody>
          <a:bodyPr wrap="square">
            <a:spAutoFit/>
          </a:bodyPr>
          <a:lstStyle/>
          <a:p>
            <a:pPr marL="793115" marR="0" lvl="1" indent="-285749" algn="l" rtl="0">
              <a:lnSpc>
                <a:spcPct val="100000"/>
              </a:lnSpc>
              <a:spcBef>
                <a:spcPts val="295"/>
              </a:spcBef>
              <a:spcAft>
                <a:spcPts val="0"/>
              </a:spcAft>
              <a:buClr>
                <a:srgbClr val="3333B2"/>
              </a:buClr>
              <a:buSzPts val="914"/>
              <a:buFont typeface="Lucida Sans"/>
              <a:buChar char="▶"/>
            </a:pPr>
            <a:r>
              <a:rPr lang="en-US" dirty="0"/>
              <a:t>Bob loses all his money.</a:t>
            </a:r>
          </a:p>
        </p:txBody>
      </p:sp>
      <p:sp>
        <p:nvSpPr>
          <p:cNvPr id="13" name="Google Shape;134;p24">
            <a:extLst>
              <a:ext uri="{FF2B5EF4-FFF2-40B4-BE49-F238E27FC236}">
                <a16:creationId xmlns:a16="http://schemas.microsoft.com/office/drawing/2014/main" id="{96984531-A055-8F90-D64B-4F865C9C121C}"/>
              </a:ext>
            </a:extLst>
          </p:cNvPr>
          <p:cNvSpPr txBox="1">
            <a:spLocks/>
          </p:cNvSpPr>
          <p:nvPr/>
        </p:nvSpPr>
        <p:spPr>
          <a:xfrm>
            <a:off x="0" y="0"/>
            <a:ext cx="9144000" cy="1093727"/>
          </a:xfrm>
          <a:prstGeom prst="rect">
            <a:avLst/>
          </a:prstGeom>
          <a:solidFill>
            <a:srgbClr val="A22E2E"/>
          </a:solidFill>
          <a:ln>
            <a:noFill/>
          </a:ln>
        </p:spPr>
        <p:txBody>
          <a:bodyPr spcFirstLastPara="1" vert="horz" wrap="square" lIns="91425" tIns="45700" rIns="91425" bIns="45700" rtlCol="0" anchor="ctr" anchorCtr="0">
            <a:noAutofit/>
          </a:bodyPr>
          <a:lstStyle>
            <a:lvl1pPr lvl="0" algn="l" defTabSz="685800" rtl="0" eaLnBrk="1" latinLnBrk="0" hangingPunct="1">
              <a:lnSpc>
                <a:spcPct val="100000"/>
              </a:lnSpc>
              <a:spcBef>
                <a:spcPts val="0"/>
              </a:spcBef>
              <a:spcAft>
                <a:spcPts val="0"/>
              </a:spcAft>
              <a:buSzPts val="1400"/>
              <a:buNone/>
              <a:defRPr sz="3300" kern="1200">
                <a:solidFill>
                  <a:schemeClr val="tx1"/>
                </a:solidFill>
                <a:latin typeface="+mj-lt"/>
                <a:ea typeface="+mj-ea"/>
                <a:cs typeface="+mj-cs"/>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r>
              <a:rPr lang="en-US" sz="4400" dirty="0">
                <a:solidFill>
                  <a:srgbClr val="D1D5DB"/>
                </a:solidFill>
                <a:latin typeface="Arial"/>
                <a:ea typeface="Arial"/>
                <a:cs typeface="Arial"/>
                <a:sym typeface="Arial"/>
              </a:rPr>
              <a:t>  Dynamic Libraries</a:t>
            </a:r>
            <a:endParaRPr lang="en-US" sz="4400" dirty="0">
              <a:latin typeface="Arial"/>
              <a:ea typeface="Arial"/>
              <a:cs typeface="Arial"/>
              <a:sym typeface="Arial"/>
            </a:endParaRPr>
          </a:p>
        </p:txBody>
      </p:sp>
    </p:spTree>
    <p:extLst>
      <p:ext uri="{BB962C8B-B14F-4D97-AF65-F5344CB8AC3E}">
        <p14:creationId xmlns:p14="http://schemas.microsoft.com/office/powerpoint/2010/main" val="2111167246"/>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show="0">
  <p:cSld>
    <p:spTree>
      <p:nvGrpSpPr>
        <p:cNvPr id="1" name="Shape 622"/>
        <p:cNvGrpSpPr/>
        <p:nvPr/>
      </p:nvGrpSpPr>
      <p:grpSpPr>
        <a:xfrm>
          <a:off x="0" y="0"/>
          <a:ext cx="0" cy="0"/>
          <a:chOff x="0" y="0"/>
          <a:chExt cx="0" cy="0"/>
        </a:xfrm>
      </p:grpSpPr>
      <p:sp>
        <p:nvSpPr>
          <p:cNvPr id="623" name="Google Shape;623;p67"/>
          <p:cNvSpPr txBox="1">
            <a:spLocks noGrp="1"/>
          </p:cNvSpPr>
          <p:nvPr>
            <p:ph type="title"/>
          </p:nvPr>
        </p:nvSpPr>
        <p:spPr>
          <a:xfrm>
            <a:off x="9" y="-84653"/>
            <a:ext cx="8440500" cy="1088700"/>
          </a:xfrm>
          <a:prstGeom prst="rect">
            <a:avLst/>
          </a:prstGeom>
          <a:noFill/>
          <a:ln>
            <a:noFill/>
          </a:ln>
        </p:spPr>
        <p:txBody>
          <a:bodyPr spcFirstLastPara="1" wrap="square" lIns="91425" tIns="45700" rIns="91425" bIns="45700" anchor="ctr" anchorCtr="0">
            <a:noAutofit/>
          </a:bodyPr>
          <a:lstStyle/>
          <a:p>
            <a:pPr marL="0" lvl="0" indent="0" algn="l" rtl="0">
              <a:lnSpc>
                <a:spcPct val="100000"/>
              </a:lnSpc>
              <a:spcBef>
                <a:spcPts val="0"/>
              </a:spcBef>
              <a:spcAft>
                <a:spcPts val="0"/>
              </a:spcAft>
              <a:buSzPts val="1400"/>
              <a:buNone/>
            </a:pPr>
            <a:r>
              <a:rPr lang="en-US" sz="4400" b="0" i="0" dirty="0">
                <a:solidFill>
                  <a:srgbClr val="D1D5DB"/>
                </a:solidFill>
                <a:latin typeface="Arial"/>
                <a:ea typeface="Arial"/>
                <a:cs typeface="Arial"/>
                <a:sym typeface="Arial"/>
              </a:rPr>
              <a:t>Immutable Bugs</a:t>
            </a:r>
            <a:endParaRPr sz="4400" dirty="0">
              <a:latin typeface="Arial"/>
              <a:ea typeface="Arial"/>
              <a:cs typeface="Arial"/>
              <a:sym typeface="Arial"/>
            </a:endParaRPr>
          </a:p>
        </p:txBody>
      </p:sp>
      <p:sp>
        <p:nvSpPr>
          <p:cNvPr id="624" name="Google Shape;624;p67"/>
          <p:cNvSpPr txBox="1"/>
          <p:nvPr/>
        </p:nvSpPr>
        <p:spPr>
          <a:xfrm>
            <a:off x="351700" y="1401475"/>
            <a:ext cx="8595000" cy="4535700"/>
          </a:xfrm>
          <a:prstGeom prst="rect">
            <a:avLst/>
          </a:prstGeom>
          <a:noFill/>
          <a:ln>
            <a:noFill/>
          </a:ln>
        </p:spPr>
        <p:txBody>
          <a:bodyPr spcFirstLastPara="1" wrap="square" lIns="0" tIns="37450" rIns="0" bIns="0" anchor="t" anchorCtr="0">
            <a:spAutoFit/>
          </a:bodyPr>
          <a:lstStyle/>
          <a:p>
            <a:pPr marL="507365" marR="0" lvl="0" indent="-457200" algn="l" rtl="0">
              <a:lnSpc>
                <a:spcPct val="100000"/>
              </a:lnSpc>
              <a:spcBef>
                <a:spcPts val="0"/>
              </a:spcBef>
              <a:spcAft>
                <a:spcPts val="0"/>
              </a:spcAft>
              <a:buClr>
                <a:srgbClr val="3333B2"/>
              </a:buClr>
              <a:buSzPts val="1600"/>
              <a:buFont typeface="Lucida Sans"/>
              <a:buChar char="▶"/>
            </a:pPr>
            <a:r>
              <a:rPr lang="en-US" sz="2800" b="0" i="0" u="none" strike="noStrike" cap="none" dirty="0">
                <a:solidFill>
                  <a:schemeClr val="dk1"/>
                </a:solidFill>
                <a:latin typeface="Arial"/>
                <a:ea typeface="Arial"/>
                <a:cs typeface="Arial"/>
                <a:sym typeface="Arial"/>
              </a:rPr>
              <a:t>Immutable bugs</a:t>
            </a:r>
            <a:br>
              <a:rPr lang="en-US" sz="2800" b="0" i="0" u="none" strike="noStrike" cap="none" dirty="0">
                <a:solidFill>
                  <a:schemeClr val="dk1"/>
                </a:solidFill>
                <a:latin typeface="Arial"/>
                <a:ea typeface="Arial"/>
                <a:cs typeface="Arial"/>
                <a:sym typeface="Arial"/>
              </a:rPr>
            </a:br>
            <a:endParaRPr sz="700" b="0" i="0" u="none" strike="noStrike" cap="none" dirty="0">
              <a:solidFill>
                <a:schemeClr val="dk1"/>
              </a:solidFill>
              <a:latin typeface="Arial"/>
              <a:ea typeface="Arial"/>
              <a:cs typeface="Arial"/>
              <a:sym typeface="Arial"/>
            </a:endParaRPr>
          </a:p>
          <a:p>
            <a:pPr marL="914400" marR="0" lvl="1" indent="-286656" algn="l" rtl="0">
              <a:lnSpc>
                <a:spcPct val="100000"/>
              </a:lnSpc>
              <a:spcBef>
                <a:spcPts val="0"/>
              </a:spcBef>
              <a:spcAft>
                <a:spcPts val="0"/>
              </a:spcAft>
              <a:buClr>
                <a:srgbClr val="3333B2"/>
              </a:buClr>
              <a:buSzPts val="914"/>
              <a:buFont typeface="Lucida Sans"/>
              <a:buChar char="▶"/>
            </a:pPr>
            <a:r>
              <a:rPr lang="en-US" sz="1600" b="0" i="0" u="none" strike="noStrike" cap="none" dirty="0">
                <a:solidFill>
                  <a:schemeClr val="dk1"/>
                </a:solidFill>
                <a:latin typeface="Arial"/>
                <a:ea typeface="Arial"/>
                <a:cs typeface="Arial"/>
                <a:sym typeface="Arial"/>
              </a:rPr>
              <a:t>Once a contract is published on the blockchain, it can no longer be altered.</a:t>
            </a:r>
            <a:br>
              <a:rPr lang="en-US" sz="1600" b="0" i="0" u="none" strike="noStrike" cap="none" dirty="0">
                <a:solidFill>
                  <a:schemeClr val="dk1"/>
                </a:solidFill>
                <a:latin typeface="Arial"/>
                <a:ea typeface="Arial"/>
                <a:cs typeface="Arial"/>
                <a:sym typeface="Arial"/>
              </a:rPr>
            </a:br>
            <a:endParaRPr sz="1600" b="0" i="0" u="none" strike="noStrike" cap="none" dirty="0">
              <a:solidFill>
                <a:schemeClr val="dk1"/>
              </a:solidFill>
              <a:latin typeface="Arial"/>
              <a:ea typeface="Arial"/>
              <a:cs typeface="Arial"/>
              <a:sym typeface="Arial"/>
            </a:endParaRPr>
          </a:p>
          <a:p>
            <a:pPr marL="914400" marR="0" lvl="1" indent="-285750" algn="l" rtl="0">
              <a:lnSpc>
                <a:spcPct val="100000"/>
              </a:lnSpc>
              <a:spcBef>
                <a:spcPts val="295"/>
              </a:spcBef>
              <a:spcAft>
                <a:spcPts val="0"/>
              </a:spcAft>
              <a:buClr>
                <a:schemeClr val="dk2"/>
              </a:buClr>
              <a:buSzPts val="900"/>
              <a:buFont typeface="Arial"/>
              <a:buChar char="▶"/>
            </a:pPr>
            <a:r>
              <a:rPr lang="en-US" sz="1600" b="0" i="0" u="none" strike="noStrike" cap="none" dirty="0">
                <a:solidFill>
                  <a:schemeClr val="dk1"/>
                </a:solidFill>
                <a:latin typeface="Arial"/>
                <a:ea typeface="Arial"/>
                <a:cs typeface="Arial"/>
                <a:sym typeface="Arial"/>
              </a:rPr>
              <a:t> if a contract contains a bug, there is no direct way to patch it</a:t>
            </a:r>
            <a:br>
              <a:rPr lang="en-US" sz="1600" b="0" i="0" u="none" strike="noStrike" cap="none" dirty="0">
                <a:solidFill>
                  <a:schemeClr val="dk1"/>
                </a:solidFill>
                <a:latin typeface="Arial"/>
                <a:ea typeface="Arial"/>
                <a:cs typeface="Arial"/>
                <a:sym typeface="Arial"/>
              </a:rPr>
            </a:br>
            <a:endParaRPr sz="1600" b="0" i="0" u="none" strike="noStrike" cap="none" dirty="0">
              <a:solidFill>
                <a:schemeClr val="dk1"/>
              </a:solidFill>
              <a:latin typeface="Arial"/>
              <a:ea typeface="Arial"/>
              <a:cs typeface="Arial"/>
              <a:sym typeface="Arial"/>
            </a:endParaRPr>
          </a:p>
          <a:p>
            <a:pPr marL="914400" marR="0" lvl="1" indent="-285750" algn="l" rtl="0">
              <a:lnSpc>
                <a:spcPct val="100000"/>
              </a:lnSpc>
              <a:spcBef>
                <a:spcPts val="295"/>
              </a:spcBef>
              <a:spcAft>
                <a:spcPts val="0"/>
              </a:spcAft>
              <a:buClr>
                <a:schemeClr val="dk2"/>
              </a:buClr>
              <a:buSzPts val="900"/>
              <a:buFont typeface="Arial"/>
              <a:buChar char="▶"/>
            </a:pPr>
            <a:r>
              <a:rPr lang="en-US" sz="1600" b="0" i="0" u="none" strike="noStrike" cap="none" dirty="0">
                <a:solidFill>
                  <a:schemeClr val="dk1"/>
                </a:solidFill>
                <a:latin typeface="Arial"/>
                <a:ea typeface="Arial"/>
                <a:cs typeface="Arial"/>
                <a:sym typeface="Arial"/>
              </a:rPr>
              <a:t> So, programmers have to anticipate ways to alter or terminate a contract in its implementation</a:t>
            </a:r>
            <a:br>
              <a:rPr lang="en-US" sz="1600" b="0" i="0" u="none" strike="noStrike" cap="none" dirty="0">
                <a:solidFill>
                  <a:schemeClr val="dk1"/>
                </a:solidFill>
                <a:latin typeface="Arial"/>
                <a:ea typeface="Arial"/>
                <a:cs typeface="Arial"/>
                <a:sym typeface="Arial"/>
              </a:rPr>
            </a:br>
            <a:endParaRPr sz="1600" b="0" i="0" u="none" strike="noStrike" cap="none" dirty="0">
              <a:solidFill>
                <a:schemeClr val="dk1"/>
              </a:solidFill>
              <a:latin typeface="Arial"/>
              <a:ea typeface="Arial"/>
              <a:cs typeface="Arial"/>
              <a:sym typeface="Arial"/>
            </a:endParaRPr>
          </a:p>
          <a:p>
            <a:pPr marL="914400" marR="0" lvl="1" indent="-285750" algn="l" rtl="0">
              <a:lnSpc>
                <a:spcPct val="100000"/>
              </a:lnSpc>
              <a:spcBef>
                <a:spcPts val="295"/>
              </a:spcBef>
              <a:spcAft>
                <a:spcPts val="0"/>
              </a:spcAft>
              <a:buClr>
                <a:schemeClr val="dk2"/>
              </a:buClr>
              <a:buSzPts val="900"/>
              <a:buFont typeface="Arial"/>
              <a:buChar char="▶"/>
            </a:pPr>
            <a:r>
              <a:rPr lang="en-US" sz="1600" b="0" i="0" u="none" strike="noStrike" cap="none" dirty="0">
                <a:solidFill>
                  <a:schemeClr val="dk1"/>
                </a:solidFill>
                <a:latin typeface="Arial"/>
                <a:ea typeface="Arial"/>
                <a:cs typeface="Arial"/>
                <a:sym typeface="Arial"/>
              </a:rPr>
              <a:t>The immutability of bugs has been exploited in various attacks:</a:t>
            </a:r>
            <a:endParaRPr sz="1600" b="0" i="0" u="none" strike="noStrike" cap="none" dirty="0">
              <a:solidFill>
                <a:schemeClr val="dk1"/>
              </a:solidFill>
              <a:latin typeface="Arial"/>
              <a:ea typeface="Arial"/>
              <a:cs typeface="Arial"/>
              <a:sym typeface="Arial"/>
            </a:endParaRPr>
          </a:p>
          <a:p>
            <a:pPr marL="1371600" marR="0" lvl="2" indent="-330200" algn="l" rtl="0">
              <a:lnSpc>
                <a:spcPct val="100000"/>
              </a:lnSpc>
              <a:spcBef>
                <a:spcPts val="295"/>
              </a:spcBef>
              <a:spcAft>
                <a:spcPts val="0"/>
              </a:spcAft>
              <a:buClr>
                <a:schemeClr val="dk2"/>
              </a:buClr>
              <a:buSzPts val="1600"/>
              <a:buFont typeface="Arial"/>
              <a:buChar char="■"/>
            </a:pPr>
            <a:r>
              <a:rPr lang="en-US" sz="1600" b="0" i="0" u="none" strike="noStrike" cap="none" dirty="0">
                <a:solidFill>
                  <a:schemeClr val="dk1"/>
                </a:solidFill>
                <a:latin typeface="Arial"/>
                <a:ea typeface="Arial"/>
                <a:cs typeface="Arial"/>
                <a:sym typeface="Arial"/>
              </a:rPr>
              <a:t>steal ether</a:t>
            </a:r>
            <a:endParaRPr sz="1600" b="0" i="0" u="none" strike="noStrike" cap="none" dirty="0">
              <a:solidFill>
                <a:schemeClr val="dk1"/>
              </a:solidFill>
              <a:latin typeface="Arial"/>
              <a:ea typeface="Arial"/>
              <a:cs typeface="Arial"/>
              <a:sym typeface="Arial"/>
            </a:endParaRPr>
          </a:p>
          <a:p>
            <a:pPr marL="1371600" marR="0" lvl="2" indent="-330200" algn="l" rtl="0">
              <a:lnSpc>
                <a:spcPct val="100000"/>
              </a:lnSpc>
              <a:spcBef>
                <a:spcPts val="295"/>
              </a:spcBef>
              <a:spcAft>
                <a:spcPts val="0"/>
              </a:spcAft>
              <a:buClr>
                <a:schemeClr val="dk2"/>
              </a:buClr>
              <a:buSzPts val="1600"/>
              <a:buFont typeface="Arial"/>
              <a:buChar char="■"/>
            </a:pPr>
            <a:r>
              <a:rPr lang="en-US" sz="1600" b="0" i="0" u="none" strike="noStrike" cap="none" dirty="0">
                <a:solidFill>
                  <a:schemeClr val="dk1"/>
                </a:solidFill>
                <a:latin typeface="Arial"/>
                <a:ea typeface="Arial"/>
                <a:cs typeface="Arial"/>
                <a:sym typeface="Arial"/>
              </a:rPr>
              <a:t>make it unredeemable by any user</a:t>
            </a:r>
            <a:br>
              <a:rPr lang="en-US" sz="1600" b="0" i="0" u="none" strike="noStrike" cap="none" dirty="0">
                <a:solidFill>
                  <a:schemeClr val="dk1"/>
                </a:solidFill>
                <a:latin typeface="Arial"/>
                <a:ea typeface="Arial"/>
                <a:cs typeface="Arial"/>
                <a:sym typeface="Arial"/>
              </a:rPr>
            </a:br>
            <a:endParaRPr sz="1600" b="0" i="0" u="none" strike="noStrike" cap="none" dirty="0">
              <a:solidFill>
                <a:schemeClr val="dk1"/>
              </a:solidFill>
              <a:latin typeface="Arial"/>
              <a:ea typeface="Arial"/>
              <a:cs typeface="Arial"/>
              <a:sym typeface="Arial"/>
            </a:endParaRPr>
          </a:p>
          <a:p>
            <a:pPr marL="914400" marR="0" lvl="1" indent="-285750" algn="l" rtl="0">
              <a:lnSpc>
                <a:spcPct val="100000"/>
              </a:lnSpc>
              <a:spcBef>
                <a:spcPts val="295"/>
              </a:spcBef>
              <a:spcAft>
                <a:spcPts val="0"/>
              </a:spcAft>
              <a:buClr>
                <a:schemeClr val="dk2"/>
              </a:buClr>
              <a:buSzPts val="900"/>
              <a:buFont typeface="Arial"/>
              <a:buChar char="▶"/>
            </a:pPr>
            <a:r>
              <a:rPr lang="en-US" sz="1600" b="0" i="0" u="none" strike="noStrike" cap="none" dirty="0">
                <a:solidFill>
                  <a:schemeClr val="dk1"/>
                </a:solidFill>
                <a:latin typeface="Arial"/>
                <a:ea typeface="Arial"/>
                <a:cs typeface="Arial"/>
                <a:sym typeface="Arial"/>
              </a:rPr>
              <a:t>the only time that was a recovery was in the “DAO attack” </a:t>
            </a:r>
            <a:br>
              <a:rPr lang="en-US" sz="1600" b="0" i="0" u="none" strike="noStrike" cap="none" dirty="0">
                <a:solidFill>
                  <a:schemeClr val="dk1"/>
                </a:solidFill>
                <a:latin typeface="Arial"/>
                <a:ea typeface="Arial"/>
                <a:cs typeface="Arial"/>
                <a:sym typeface="Arial"/>
              </a:rPr>
            </a:br>
            <a:endParaRPr sz="1600" b="0" i="0" u="none" strike="noStrike" cap="none" dirty="0">
              <a:solidFill>
                <a:schemeClr val="dk1"/>
              </a:solidFill>
              <a:latin typeface="Arial"/>
              <a:ea typeface="Arial"/>
              <a:cs typeface="Arial"/>
              <a:sym typeface="Arial"/>
            </a:endParaRPr>
          </a:p>
          <a:p>
            <a:pPr marL="914400" marR="0" lvl="1" indent="-285750" algn="l" rtl="0">
              <a:lnSpc>
                <a:spcPct val="100000"/>
              </a:lnSpc>
              <a:spcBef>
                <a:spcPts val="295"/>
              </a:spcBef>
              <a:spcAft>
                <a:spcPts val="0"/>
              </a:spcAft>
              <a:buClr>
                <a:schemeClr val="dk2"/>
              </a:buClr>
              <a:buSzPts val="900"/>
              <a:buFont typeface="Arial"/>
              <a:buChar char="▶"/>
            </a:pPr>
            <a:r>
              <a:rPr lang="en-US" sz="1600" b="0" i="0" u="none" strike="noStrike" cap="none" dirty="0">
                <a:solidFill>
                  <a:schemeClr val="dk1"/>
                </a:solidFill>
                <a:latin typeface="Arial"/>
                <a:ea typeface="Arial"/>
                <a:cs typeface="Arial"/>
                <a:sym typeface="Arial"/>
              </a:rPr>
              <a:t>eventually there was a consequence part of the miners refused to fork on the block with the </a:t>
            </a:r>
            <a:r>
              <a:rPr lang="en-US" sz="1600" b="0" i="0" u="none" strike="noStrike" cap="none" dirty="0" err="1">
                <a:solidFill>
                  <a:schemeClr val="dk1"/>
                </a:solidFill>
                <a:latin typeface="Arial"/>
                <a:ea typeface="Arial"/>
                <a:cs typeface="Arial"/>
                <a:sym typeface="Arial"/>
              </a:rPr>
              <a:t>dao</a:t>
            </a:r>
            <a:r>
              <a:rPr lang="en-US" sz="1600" b="0" i="0" u="none" strike="noStrike" cap="none" dirty="0">
                <a:solidFill>
                  <a:schemeClr val="dk1"/>
                </a:solidFill>
                <a:latin typeface="Arial"/>
                <a:ea typeface="Arial"/>
                <a:cs typeface="Arial"/>
                <a:sym typeface="Arial"/>
              </a:rPr>
              <a:t> attack, and created an alternative blockchain </a:t>
            </a:r>
            <a:endParaRPr sz="1600" b="0" i="0" u="none" strike="noStrike" cap="none" dirty="0">
              <a:solidFill>
                <a:schemeClr val="dk1"/>
              </a:solidFill>
              <a:latin typeface="Arial"/>
              <a:ea typeface="Arial"/>
              <a:cs typeface="Arial"/>
              <a:sym typeface="Arial"/>
            </a:endParaRP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show="0">
  <p:cSld>
    <p:spTree>
      <p:nvGrpSpPr>
        <p:cNvPr id="1" name="Shape 628"/>
        <p:cNvGrpSpPr/>
        <p:nvPr/>
      </p:nvGrpSpPr>
      <p:grpSpPr>
        <a:xfrm>
          <a:off x="0" y="0"/>
          <a:ext cx="0" cy="0"/>
          <a:chOff x="0" y="0"/>
          <a:chExt cx="0" cy="0"/>
        </a:xfrm>
      </p:grpSpPr>
      <p:sp>
        <p:nvSpPr>
          <p:cNvPr id="629" name="Google Shape;629;p68"/>
          <p:cNvSpPr txBox="1">
            <a:spLocks noGrp="1"/>
          </p:cNvSpPr>
          <p:nvPr>
            <p:ph type="title"/>
          </p:nvPr>
        </p:nvSpPr>
        <p:spPr>
          <a:xfrm>
            <a:off x="9" y="-84653"/>
            <a:ext cx="8440500" cy="1088700"/>
          </a:xfrm>
          <a:prstGeom prst="rect">
            <a:avLst/>
          </a:prstGeom>
          <a:noFill/>
          <a:ln>
            <a:noFill/>
          </a:ln>
        </p:spPr>
        <p:txBody>
          <a:bodyPr spcFirstLastPara="1" wrap="square" lIns="91425" tIns="45700" rIns="91425" bIns="45700" anchor="ctr" anchorCtr="0">
            <a:noAutofit/>
          </a:bodyPr>
          <a:lstStyle/>
          <a:p>
            <a:pPr marL="0" lvl="0" indent="0" algn="l" rtl="0">
              <a:lnSpc>
                <a:spcPct val="100000"/>
              </a:lnSpc>
              <a:spcBef>
                <a:spcPts val="0"/>
              </a:spcBef>
              <a:spcAft>
                <a:spcPts val="0"/>
              </a:spcAft>
              <a:buSzPts val="1400"/>
              <a:buNone/>
            </a:pPr>
            <a:r>
              <a:rPr lang="en-US" sz="4400" b="0" i="0">
                <a:solidFill>
                  <a:srgbClr val="D1D5DB"/>
                </a:solidFill>
                <a:latin typeface="Arial"/>
                <a:ea typeface="Arial"/>
                <a:cs typeface="Arial"/>
                <a:sym typeface="Arial"/>
              </a:rPr>
              <a:t>Vulnerabilities in </a:t>
            </a:r>
            <a:r>
              <a:rPr lang="en-US" sz="4400">
                <a:solidFill>
                  <a:srgbClr val="D1D5DB"/>
                </a:solidFill>
                <a:latin typeface="Arial"/>
                <a:ea typeface="Arial"/>
                <a:cs typeface="Arial"/>
                <a:sym typeface="Arial"/>
              </a:rPr>
              <a:t>EVM</a:t>
            </a:r>
            <a:endParaRPr sz="4400">
              <a:latin typeface="Arial"/>
              <a:ea typeface="Arial"/>
              <a:cs typeface="Arial"/>
              <a:sym typeface="Arial"/>
            </a:endParaRPr>
          </a:p>
        </p:txBody>
      </p:sp>
      <p:sp>
        <p:nvSpPr>
          <p:cNvPr id="630" name="Google Shape;630;p68"/>
          <p:cNvSpPr txBox="1"/>
          <p:nvPr/>
        </p:nvSpPr>
        <p:spPr>
          <a:xfrm>
            <a:off x="351700" y="1401475"/>
            <a:ext cx="8595000" cy="3266400"/>
          </a:xfrm>
          <a:prstGeom prst="rect">
            <a:avLst/>
          </a:prstGeom>
          <a:noFill/>
          <a:ln>
            <a:noFill/>
          </a:ln>
        </p:spPr>
        <p:txBody>
          <a:bodyPr spcFirstLastPara="1" wrap="square" lIns="0" tIns="37450" rIns="0" bIns="0" anchor="t" anchorCtr="0">
            <a:spAutoFit/>
          </a:bodyPr>
          <a:lstStyle/>
          <a:p>
            <a:pPr marL="507365" marR="0" lvl="0" indent="-457200" algn="l" rtl="0">
              <a:lnSpc>
                <a:spcPct val="100000"/>
              </a:lnSpc>
              <a:spcBef>
                <a:spcPts val="0"/>
              </a:spcBef>
              <a:spcAft>
                <a:spcPts val="0"/>
              </a:spcAft>
              <a:buClr>
                <a:srgbClr val="3333B2"/>
              </a:buClr>
              <a:buSzPts val="1600"/>
              <a:buFont typeface="Lucida Sans"/>
              <a:buChar char="▶"/>
            </a:pPr>
            <a:r>
              <a:rPr lang="en-US" sz="2800" b="0" i="0" u="none" strike="noStrike" cap="none">
                <a:solidFill>
                  <a:schemeClr val="dk1"/>
                </a:solidFill>
                <a:latin typeface="Arial"/>
                <a:ea typeface="Arial"/>
                <a:cs typeface="Arial"/>
                <a:sym typeface="Arial"/>
              </a:rPr>
              <a:t>Ether lost in transfer</a:t>
            </a:r>
            <a:br>
              <a:rPr lang="en-US" sz="2800" b="0" i="0" u="none" strike="noStrike" cap="none">
                <a:solidFill>
                  <a:schemeClr val="dk1"/>
                </a:solidFill>
                <a:latin typeface="Arial"/>
                <a:ea typeface="Arial"/>
                <a:cs typeface="Arial"/>
                <a:sym typeface="Arial"/>
              </a:rPr>
            </a:br>
            <a:endParaRPr sz="700" b="0" i="0" u="none" strike="noStrike" cap="none">
              <a:solidFill>
                <a:schemeClr val="dk1"/>
              </a:solidFill>
              <a:latin typeface="Arial"/>
              <a:ea typeface="Arial"/>
              <a:cs typeface="Arial"/>
              <a:sym typeface="Arial"/>
            </a:endParaRPr>
          </a:p>
          <a:p>
            <a:pPr marL="914400" marR="0" lvl="1" indent="-286656" algn="l" rtl="0">
              <a:lnSpc>
                <a:spcPct val="100000"/>
              </a:lnSpc>
              <a:spcBef>
                <a:spcPts val="0"/>
              </a:spcBef>
              <a:spcAft>
                <a:spcPts val="0"/>
              </a:spcAft>
              <a:buClr>
                <a:srgbClr val="3333B2"/>
              </a:buClr>
              <a:buSzPts val="914"/>
              <a:buFont typeface="Lucida Sans"/>
              <a:buChar char="▶"/>
            </a:pPr>
            <a:r>
              <a:rPr lang="en-US" sz="1600" b="0" i="0" u="none" strike="noStrike" cap="none">
                <a:solidFill>
                  <a:schemeClr val="dk1"/>
                </a:solidFill>
                <a:latin typeface="Arial"/>
                <a:ea typeface="Arial"/>
                <a:cs typeface="Arial"/>
                <a:sym typeface="Arial"/>
              </a:rPr>
              <a:t>when sending ether we need to specify the recipient address, which a sequence of 160 bits.</a:t>
            </a:r>
            <a:br>
              <a:rPr lang="en-US" sz="1600" b="0" i="0" u="none" strike="noStrike" cap="none">
                <a:solidFill>
                  <a:schemeClr val="dk1"/>
                </a:solidFill>
                <a:latin typeface="Arial"/>
                <a:ea typeface="Arial"/>
                <a:cs typeface="Arial"/>
                <a:sym typeface="Arial"/>
              </a:rPr>
            </a:br>
            <a:endParaRPr sz="1600" b="0" i="0" u="none" strike="noStrike" cap="none">
              <a:solidFill>
                <a:schemeClr val="dk1"/>
              </a:solidFill>
              <a:latin typeface="Arial"/>
              <a:ea typeface="Arial"/>
              <a:cs typeface="Arial"/>
              <a:sym typeface="Arial"/>
            </a:endParaRPr>
          </a:p>
          <a:p>
            <a:pPr marL="914400" marR="0" lvl="1" indent="-285750" algn="l" rtl="0">
              <a:lnSpc>
                <a:spcPct val="100000"/>
              </a:lnSpc>
              <a:spcBef>
                <a:spcPts val="295"/>
              </a:spcBef>
              <a:spcAft>
                <a:spcPts val="0"/>
              </a:spcAft>
              <a:buClr>
                <a:schemeClr val="dk2"/>
              </a:buClr>
              <a:buSzPts val="900"/>
              <a:buFont typeface="Arial"/>
              <a:buChar char="▶"/>
            </a:pPr>
            <a:r>
              <a:rPr lang="en-US" sz="1600" b="0" i="0" u="none" strike="noStrike" cap="none">
                <a:solidFill>
                  <a:schemeClr val="dk1"/>
                </a:solidFill>
                <a:latin typeface="Arial"/>
                <a:ea typeface="Arial"/>
                <a:cs typeface="Arial"/>
                <a:sym typeface="Arial"/>
              </a:rPr>
              <a:t> However, many of these addresses are orphan</a:t>
            </a:r>
            <a:endParaRPr sz="1600" b="0" i="0" u="none" strike="noStrike" cap="none">
              <a:solidFill>
                <a:schemeClr val="dk1"/>
              </a:solidFill>
              <a:latin typeface="Arial"/>
              <a:ea typeface="Arial"/>
              <a:cs typeface="Arial"/>
              <a:sym typeface="Arial"/>
            </a:endParaRPr>
          </a:p>
          <a:p>
            <a:pPr marL="1371600" marR="0" lvl="2" indent="-330200" algn="l" rtl="0">
              <a:lnSpc>
                <a:spcPct val="100000"/>
              </a:lnSpc>
              <a:spcBef>
                <a:spcPts val="295"/>
              </a:spcBef>
              <a:spcAft>
                <a:spcPts val="0"/>
              </a:spcAft>
              <a:buClr>
                <a:schemeClr val="dk2"/>
              </a:buClr>
              <a:buSzPts val="1600"/>
              <a:buFont typeface="Arial"/>
              <a:buChar char="■"/>
            </a:pPr>
            <a:r>
              <a:rPr lang="en-US" sz="1600" b="0" i="0" u="none" strike="noStrike" cap="none">
                <a:solidFill>
                  <a:schemeClr val="dk1"/>
                </a:solidFill>
                <a:latin typeface="Arial"/>
                <a:ea typeface="Arial"/>
                <a:cs typeface="Arial"/>
                <a:sym typeface="Arial"/>
              </a:rPr>
              <a:t>, i.e. they are not associated to any user or contract.</a:t>
            </a:r>
            <a:endParaRPr sz="1600" b="0" i="0" u="none" strike="noStrike" cap="none">
              <a:solidFill>
                <a:schemeClr val="dk1"/>
              </a:solidFill>
              <a:latin typeface="Arial"/>
              <a:ea typeface="Arial"/>
              <a:cs typeface="Arial"/>
              <a:sym typeface="Arial"/>
            </a:endParaRPr>
          </a:p>
          <a:p>
            <a:pPr marL="0" marR="0" lvl="0" indent="0" algn="l" rtl="0">
              <a:lnSpc>
                <a:spcPct val="100000"/>
              </a:lnSpc>
              <a:spcBef>
                <a:spcPts val="295"/>
              </a:spcBef>
              <a:spcAft>
                <a:spcPts val="0"/>
              </a:spcAft>
              <a:buClr>
                <a:srgbClr val="000000"/>
              </a:buClr>
              <a:buSzPts val="1600"/>
              <a:buFont typeface="Arial"/>
              <a:buNone/>
            </a:pPr>
            <a:endParaRPr sz="1600" b="0" i="0" u="none" strike="noStrike" cap="none">
              <a:solidFill>
                <a:schemeClr val="dk1"/>
              </a:solidFill>
              <a:latin typeface="Arial"/>
              <a:ea typeface="Arial"/>
              <a:cs typeface="Arial"/>
              <a:sym typeface="Arial"/>
            </a:endParaRPr>
          </a:p>
          <a:p>
            <a:pPr marL="914400" marR="0" lvl="1" indent="-285750" algn="l" rtl="0">
              <a:lnSpc>
                <a:spcPct val="100000"/>
              </a:lnSpc>
              <a:spcBef>
                <a:spcPts val="295"/>
              </a:spcBef>
              <a:spcAft>
                <a:spcPts val="0"/>
              </a:spcAft>
              <a:buClr>
                <a:schemeClr val="dk2"/>
              </a:buClr>
              <a:buSzPts val="900"/>
              <a:buFont typeface="Arial"/>
              <a:buChar char="▶"/>
            </a:pPr>
            <a:r>
              <a:rPr lang="en-US" sz="1600" b="0" i="0" u="none" strike="noStrike" cap="none">
                <a:solidFill>
                  <a:schemeClr val="dk1"/>
                </a:solidFill>
                <a:latin typeface="Arial"/>
                <a:ea typeface="Arial"/>
                <a:cs typeface="Arial"/>
                <a:sym typeface="Arial"/>
              </a:rPr>
              <a:t>If some ether is sent to an orphan address, it is lost forever</a:t>
            </a:r>
            <a:endParaRPr sz="1600" b="0" i="0" u="none" strike="noStrike" cap="none">
              <a:solidFill>
                <a:schemeClr val="dk1"/>
              </a:solidFill>
              <a:latin typeface="Arial"/>
              <a:ea typeface="Arial"/>
              <a:cs typeface="Arial"/>
              <a:sym typeface="Arial"/>
            </a:endParaRPr>
          </a:p>
          <a:p>
            <a:pPr marL="1371600" marR="0" lvl="2" indent="-330200" algn="l" rtl="0">
              <a:lnSpc>
                <a:spcPct val="100000"/>
              </a:lnSpc>
              <a:spcBef>
                <a:spcPts val="295"/>
              </a:spcBef>
              <a:spcAft>
                <a:spcPts val="0"/>
              </a:spcAft>
              <a:buClr>
                <a:schemeClr val="dk2"/>
              </a:buClr>
              <a:buSzPts val="1600"/>
              <a:buFont typeface="Arial"/>
              <a:buChar char="■"/>
            </a:pPr>
            <a:r>
              <a:rPr lang="en-US" sz="1600" b="0" i="0" u="none" strike="noStrike" cap="none">
                <a:solidFill>
                  <a:schemeClr val="dk1"/>
                </a:solidFill>
                <a:latin typeface="Arial"/>
                <a:ea typeface="Arial"/>
                <a:cs typeface="Arial"/>
                <a:sym typeface="Arial"/>
              </a:rPr>
              <a:t>there is no way to detect whether an address is orphan</a:t>
            </a:r>
            <a:br>
              <a:rPr lang="en-US" sz="1600" b="0" i="0" u="none" strike="noStrike" cap="none">
                <a:solidFill>
                  <a:schemeClr val="dk1"/>
                </a:solidFill>
                <a:latin typeface="Arial"/>
                <a:ea typeface="Arial"/>
                <a:cs typeface="Arial"/>
                <a:sym typeface="Arial"/>
              </a:rPr>
            </a:br>
            <a:endParaRPr sz="1600" b="0" i="0" u="none" strike="noStrike" cap="none">
              <a:solidFill>
                <a:schemeClr val="dk1"/>
              </a:solidFill>
              <a:latin typeface="Arial"/>
              <a:ea typeface="Arial"/>
              <a:cs typeface="Arial"/>
              <a:sym typeface="Arial"/>
            </a:endParaRPr>
          </a:p>
          <a:p>
            <a:pPr marL="914400" marR="0" lvl="1" indent="-285750" algn="l" rtl="0">
              <a:lnSpc>
                <a:spcPct val="100000"/>
              </a:lnSpc>
              <a:spcBef>
                <a:spcPts val="295"/>
              </a:spcBef>
              <a:spcAft>
                <a:spcPts val="0"/>
              </a:spcAft>
              <a:buClr>
                <a:schemeClr val="dk2"/>
              </a:buClr>
              <a:buSzPts val="900"/>
              <a:buFont typeface="Arial"/>
              <a:buChar char="▶"/>
            </a:pPr>
            <a:r>
              <a:rPr lang="en-US" sz="1600" b="0" i="0" u="none" strike="noStrike" cap="none">
                <a:solidFill>
                  <a:schemeClr val="dk1"/>
                </a:solidFill>
                <a:latin typeface="Arial"/>
                <a:ea typeface="Arial"/>
                <a:cs typeface="Arial"/>
                <a:sym typeface="Arial"/>
              </a:rPr>
              <a:t>programmers have to manually ensure the correctness of the recipient addresses.</a:t>
            </a:r>
            <a:endParaRPr sz="1600" b="0" i="0" u="none" strike="noStrike" cap="none">
              <a:solidFill>
                <a:schemeClr val="dk1"/>
              </a:solidFill>
              <a:latin typeface="Arial"/>
              <a:ea typeface="Arial"/>
              <a:cs typeface="Arial"/>
              <a:sym typeface="Arial"/>
            </a:endParaRP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show="0">
  <p:cSld>
    <p:spTree>
      <p:nvGrpSpPr>
        <p:cNvPr id="1" name="Shape 646"/>
        <p:cNvGrpSpPr/>
        <p:nvPr/>
      </p:nvGrpSpPr>
      <p:grpSpPr>
        <a:xfrm>
          <a:off x="0" y="0"/>
          <a:ext cx="0" cy="0"/>
          <a:chOff x="0" y="0"/>
          <a:chExt cx="0" cy="0"/>
        </a:xfrm>
      </p:grpSpPr>
      <p:sp>
        <p:nvSpPr>
          <p:cNvPr id="647" name="Google Shape;647;p71"/>
          <p:cNvSpPr txBox="1">
            <a:spLocks noGrp="1"/>
          </p:cNvSpPr>
          <p:nvPr>
            <p:ph type="title"/>
          </p:nvPr>
        </p:nvSpPr>
        <p:spPr>
          <a:xfrm>
            <a:off x="9" y="-84653"/>
            <a:ext cx="8440500" cy="1088700"/>
          </a:xfrm>
          <a:prstGeom prst="rect">
            <a:avLst/>
          </a:prstGeom>
          <a:noFill/>
          <a:ln>
            <a:noFill/>
          </a:ln>
        </p:spPr>
        <p:txBody>
          <a:bodyPr spcFirstLastPara="1" wrap="square" lIns="91425" tIns="45700" rIns="91425" bIns="45700" anchor="ctr" anchorCtr="0">
            <a:noAutofit/>
          </a:bodyPr>
          <a:lstStyle/>
          <a:p>
            <a:pPr marL="0" lvl="0" indent="0" algn="l" rtl="0">
              <a:lnSpc>
                <a:spcPct val="100000"/>
              </a:lnSpc>
              <a:spcBef>
                <a:spcPts val="0"/>
              </a:spcBef>
              <a:spcAft>
                <a:spcPts val="0"/>
              </a:spcAft>
              <a:buSzPts val="1400"/>
              <a:buNone/>
            </a:pPr>
            <a:r>
              <a:rPr lang="en-US" sz="4400" b="0" i="0">
                <a:solidFill>
                  <a:srgbClr val="D1D5DB"/>
                </a:solidFill>
                <a:latin typeface="Arial"/>
                <a:ea typeface="Arial"/>
                <a:cs typeface="Arial"/>
                <a:sym typeface="Arial"/>
              </a:rPr>
              <a:t>Vulnerabilities in </a:t>
            </a:r>
            <a:r>
              <a:rPr lang="en-US" sz="4400">
                <a:solidFill>
                  <a:srgbClr val="D1D5DB"/>
                </a:solidFill>
                <a:latin typeface="Arial"/>
                <a:ea typeface="Arial"/>
                <a:cs typeface="Arial"/>
                <a:sym typeface="Arial"/>
              </a:rPr>
              <a:t>Blockchain</a:t>
            </a:r>
            <a:endParaRPr sz="4400">
              <a:latin typeface="Arial"/>
              <a:ea typeface="Arial"/>
              <a:cs typeface="Arial"/>
              <a:sym typeface="Arial"/>
            </a:endParaRPr>
          </a:p>
        </p:txBody>
      </p:sp>
      <p:sp>
        <p:nvSpPr>
          <p:cNvPr id="648" name="Google Shape;648;p71"/>
          <p:cNvSpPr txBox="1"/>
          <p:nvPr/>
        </p:nvSpPr>
        <p:spPr>
          <a:xfrm>
            <a:off x="351700" y="1401475"/>
            <a:ext cx="8688300" cy="5737800"/>
          </a:xfrm>
          <a:prstGeom prst="rect">
            <a:avLst/>
          </a:prstGeom>
          <a:noFill/>
          <a:ln>
            <a:noFill/>
          </a:ln>
        </p:spPr>
        <p:txBody>
          <a:bodyPr spcFirstLastPara="1" wrap="square" lIns="0" tIns="37450" rIns="0" bIns="0" anchor="t" anchorCtr="0">
            <a:spAutoFit/>
          </a:bodyPr>
          <a:lstStyle/>
          <a:p>
            <a:pPr marL="507365" marR="0" lvl="0" indent="-457200" algn="l" rtl="0">
              <a:lnSpc>
                <a:spcPct val="115000"/>
              </a:lnSpc>
              <a:spcBef>
                <a:spcPts val="0"/>
              </a:spcBef>
              <a:spcAft>
                <a:spcPts val="0"/>
              </a:spcAft>
              <a:buClr>
                <a:srgbClr val="3333B2"/>
              </a:buClr>
              <a:buSzPts val="1600"/>
              <a:buFont typeface="Lucida Sans"/>
              <a:buChar char="▶"/>
            </a:pPr>
            <a:r>
              <a:rPr lang="en-US" sz="2800" b="0" i="0" u="none" strike="noStrike" cap="none">
                <a:solidFill>
                  <a:schemeClr val="dk1"/>
                </a:solidFill>
                <a:latin typeface="Arial"/>
                <a:ea typeface="Arial"/>
                <a:cs typeface="Arial"/>
                <a:sym typeface="Arial"/>
              </a:rPr>
              <a:t>Generating randomness</a:t>
            </a:r>
            <a:br>
              <a:rPr lang="en-US" sz="2800" b="0" i="0" u="none" strike="noStrike" cap="none">
                <a:solidFill>
                  <a:schemeClr val="dk1"/>
                </a:solidFill>
                <a:latin typeface="Arial"/>
                <a:ea typeface="Arial"/>
                <a:cs typeface="Arial"/>
                <a:sym typeface="Arial"/>
              </a:rPr>
            </a:br>
            <a:endParaRPr sz="700" b="0" i="0" u="none" strike="noStrike" cap="none">
              <a:solidFill>
                <a:schemeClr val="dk1"/>
              </a:solidFill>
              <a:latin typeface="Arial"/>
              <a:ea typeface="Arial"/>
              <a:cs typeface="Arial"/>
              <a:sym typeface="Arial"/>
            </a:endParaRPr>
          </a:p>
          <a:p>
            <a:pPr marL="914400" marR="0" lvl="1" indent="-286656" algn="l" rtl="0">
              <a:lnSpc>
                <a:spcPct val="115000"/>
              </a:lnSpc>
              <a:spcBef>
                <a:spcPts val="0"/>
              </a:spcBef>
              <a:spcAft>
                <a:spcPts val="0"/>
              </a:spcAft>
              <a:buClr>
                <a:srgbClr val="3333B2"/>
              </a:buClr>
              <a:buSzPts val="914"/>
              <a:buFont typeface="Lucida Sans"/>
              <a:buChar char="▶"/>
            </a:pPr>
            <a:r>
              <a:rPr lang="en-US" sz="1600">
                <a:solidFill>
                  <a:schemeClr val="dk1"/>
                </a:solidFill>
              </a:rPr>
              <a:t>The execution of EVM bytecode is deterministic.</a:t>
            </a:r>
            <a:endParaRPr sz="1600" b="0" i="0" u="none" strike="noStrike" cap="none">
              <a:solidFill>
                <a:schemeClr val="dk1"/>
              </a:solidFill>
              <a:latin typeface="Arial"/>
              <a:ea typeface="Arial"/>
              <a:cs typeface="Arial"/>
              <a:sym typeface="Arial"/>
            </a:endParaRPr>
          </a:p>
          <a:p>
            <a:pPr marL="914400" marR="0" lvl="1" indent="-286655" algn="l" rtl="0">
              <a:lnSpc>
                <a:spcPct val="115000"/>
              </a:lnSpc>
              <a:spcBef>
                <a:spcPts val="0"/>
              </a:spcBef>
              <a:spcAft>
                <a:spcPts val="0"/>
              </a:spcAft>
              <a:buClr>
                <a:srgbClr val="3333B2"/>
              </a:buClr>
              <a:buSzPts val="914"/>
              <a:buFont typeface="Lucida Sans"/>
              <a:buChar char="▶"/>
            </a:pPr>
            <a:r>
              <a:rPr lang="en-US" sz="1600">
                <a:solidFill>
                  <a:schemeClr val="dk1"/>
                </a:solidFill>
              </a:rPr>
              <a:t>Hence, to simulate non-deterministic choices we use pseudo-random numbers.</a:t>
            </a:r>
            <a:endParaRPr sz="1600">
              <a:solidFill>
                <a:schemeClr val="dk1"/>
              </a:solidFill>
            </a:endParaRPr>
          </a:p>
          <a:p>
            <a:pPr marL="1371600" marR="0" lvl="2" indent="-330200" algn="l" rtl="0">
              <a:lnSpc>
                <a:spcPct val="115000"/>
              </a:lnSpc>
              <a:spcBef>
                <a:spcPts val="0"/>
              </a:spcBef>
              <a:spcAft>
                <a:spcPts val="0"/>
              </a:spcAft>
              <a:buClr>
                <a:schemeClr val="dk2"/>
              </a:buClr>
              <a:buSzPts val="1600"/>
              <a:buChar char="■"/>
            </a:pPr>
            <a:r>
              <a:rPr lang="en-US" sz="1600">
                <a:solidFill>
                  <a:schemeClr val="dk1"/>
                </a:solidFill>
              </a:rPr>
              <a:t>e.g. for games lotteries</a:t>
            </a:r>
            <a:endParaRPr sz="1600">
              <a:solidFill>
                <a:schemeClr val="dk2"/>
              </a:solidFill>
            </a:endParaRPr>
          </a:p>
          <a:p>
            <a:pPr marL="914400" marR="0" lvl="1" indent="-285767" algn="l" rtl="0">
              <a:lnSpc>
                <a:spcPct val="115000"/>
              </a:lnSpc>
              <a:spcBef>
                <a:spcPts val="0"/>
              </a:spcBef>
              <a:spcAft>
                <a:spcPts val="0"/>
              </a:spcAft>
              <a:buClr>
                <a:schemeClr val="dk2"/>
              </a:buClr>
              <a:buSzPts val="900"/>
              <a:buChar char="▶"/>
            </a:pPr>
            <a:r>
              <a:rPr lang="en-US" sz="1600">
                <a:solidFill>
                  <a:schemeClr val="dk2"/>
                </a:solidFill>
              </a:rPr>
              <a:t> </a:t>
            </a:r>
            <a:r>
              <a:rPr lang="en-US" sz="1600">
                <a:solidFill>
                  <a:schemeClr val="dk1"/>
                </a:solidFill>
              </a:rPr>
              <a:t>the initialization seed is chosen uniquely for all miners.</a:t>
            </a:r>
            <a:endParaRPr sz="1600">
              <a:solidFill>
                <a:schemeClr val="dk1"/>
              </a:solidFill>
            </a:endParaRPr>
          </a:p>
          <a:p>
            <a:pPr marL="914400" marR="0" lvl="1" indent="-285750" algn="l" rtl="0">
              <a:lnSpc>
                <a:spcPct val="115000"/>
              </a:lnSpc>
              <a:spcBef>
                <a:spcPts val="295"/>
              </a:spcBef>
              <a:spcAft>
                <a:spcPts val="0"/>
              </a:spcAft>
              <a:buClr>
                <a:schemeClr val="dk2"/>
              </a:buClr>
              <a:buSzPts val="900"/>
              <a:buFont typeface="Arial"/>
              <a:buChar char="▶"/>
            </a:pPr>
            <a:r>
              <a:rPr lang="en-US" sz="1600">
                <a:solidFill>
                  <a:schemeClr val="dk1"/>
                </a:solidFill>
              </a:rPr>
              <a:t>common choice for this seed is the hash or the timestamp of a block that will  appear at the blockchain in the future.</a:t>
            </a:r>
            <a:endParaRPr sz="1600" b="0" i="0" u="none" strike="noStrike" cap="none">
              <a:solidFill>
                <a:schemeClr val="dk1"/>
              </a:solidFill>
              <a:latin typeface="Arial"/>
              <a:ea typeface="Arial"/>
              <a:cs typeface="Arial"/>
              <a:sym typeface="Arial"/>
            </a:endParaRPr>
          </a:p>
          <a:p>
            <a:pPr marL="914400" marR="0" lvl="1" indent="-285750" algn="l" rtl="0">
              <a:lnSpc>
                <a:spcPct val="115000"/>
              </a:lnSpc>
              <a:spcBef>
                <a:spcPts val="295"/>
              </a:spcBef>
              <a:spcAft>
                <a:spcPts val="0"/>
              </a:spcAft>
              <a:buClr>
                <a:schemeClr val="dk2"/>
              </a:buClr>
              <a:buSzPts val="900"/>
              <a:buFont typeface="Arial"/>
              <a:buChar char="▶"/>
            </a:pPr>
            <a:r>
              <a:rPr lang="en-US" sz="1600">
                <a:solidFill>
                  <a:schemeClr val="dk1"/>
                </a:solidFill>
              </a:rPr>
              <a:t>at run-time this value will be the same for everyone.</a:t>
            </a:r>
            <a:endParaRPr sz="1600" b="0" i="0" u="none" strike="noStrike" cap="none">
              <a:solidFill>
                <a:schemeClr val="dk1"/>
              </a:solidFill>
              <a:latin typeface="Arial"/>
              <a:ea typeface="Arial"/>
              <a:cs typeface="Arial"/>
              <a:sym typeface="Arial"/>
            </a:endParaRPr>
          </a:p>
          <a:p>
            <a:pPr marL="914400" marR="0" lvl="1" indent="-285750" algn="l" rtl="0">
              <a:lnSpc>
                <a:spcPct val="115000"/>
              </a:lnSpc>
              <a:spcBef>
                <a:spcPts val="295"/>
              </a:spcBef>
              <a:spcAft>
                <a:spcPts val="0"/>
              </a:spcAft>
              <a:buClr>
                <a:schemeClr val="dk2"/>
              </a:buClr>
              <a:buSzPts val="900"/>
              <a:buFont typeface="Arial"/>
              <a:buChar char="▶"/>
            </a:pPr>
            <a:r>
              <a:rPr lang="en-US" sz="1600">
                <a:solidFill>
                  <a:schemeClr val="dk1"/>
                </a:solidFill>
              </a:rPr>
              <a:t>this thought to be a safe way to generate random number, future block are considered to be unpredictable. </a:t>
            </a:r>
            <a:endParaRPr sz="1600" b="0" i="0" u="none" strike="noStrike" cap="none">
              <a:solidFill>
                <a:schemeClr val="dk1"/>
              </a:solidFill>
              <a:latin typeface="Arial"/>
              <a:ea typeface="Arial"/>
              <a:cs typeface="Arial"/>
              <a:sym typeface="Arial"/>
            </a:endParaRPr>
          </a:p>
          <a:p>
            <a:pPr marL="914400" marR="0" lvl="1" indent="-285750" algn="l" rtl="0">
              <a:lnSpc>
                <a:spcPct val="115000"/>
              </a:lnSpc>
              <a:spcBef>
                <a:spcPts val="295"/>
              </a:spcBef>
              <a:spcAft>
                <a:spcPts val="0"/>
              </a:spcAft>
              <a:buClr>
                <a:schemeClr val="dk2"/>
              </a:buClr>
              <a:buSzPts val="900"/>
              <a:buFont typeface="Arial"/>
              <a:buChar char="▶"/>
            </a:pPr>
            <a:r>
              <a:rPr lang="en-US" sz="1600">
                <a:solidFill>
                  <a:schemeClr val="dk1"/>
                </a:solidFill>
              </a:rPr>
              <a:t>malicious miner could attempt to craft his block to bias the pseudo-random generator</a:t>
            </a:r>
            <a:r>
              <a:rPr lang="en-US" sz="1600" b="0" i="0" u="none" strike="noStrike" cap="none">
                <a:solidFill>
                  <a:schemeClr val="dk1"/>
                </a:solidFill>
                <a:latin typeface="Arial"/>
                <a:ea typeface="Arial"/>
                <a:cs typeface="Arial"/>
                <a:sym typeface="Arial"/>
              </a:rPr>
              <a:t>.</a:t>
            </a:r>
            <a:endParaRPr sz="1600" b="0" i="0" u="none" strike="noStrike" cap="none">
              <a:solidFill>
                <a:schemeClr val="dk1"/>
              </a:solidFill>
              <a:latin typeface="Arial"/>
              <a:ea typeface="Arial"/>
              <a:cs typeface="Arial"/>
              <a:sym typeface="Arial"/>
            </a:endParaRPr>
          </a:p>
          <a:p>
            <a:pPr marL="914400" marR="0" lvl="1" indent="-285750" algn="l" rtl="0">
              <a:lnSpc>
                <a:spcPct val="115000"/>
              </a:lnSpc>
              <a:spcBef>
                <a:spcPts val="295"/>
              </a:spcBef>
              <a:spcAft>
                <a:spcPts val="0"/>
              </a:spcAft>
              <a:buClr>
                <a:schemeClr val="dk2"/>
              </a:buClr>
              <a:buSzPts val="900"/>
              <a:buFont typeface="Arial"/>
              <a:buChar char="▶"/>
            </a:pPr>
            <a:r>
              <a:rPr lang="en-US" sz="1600" b="0" i="0" u="none" strike="noStrike" cap="none">
                <a:solidFill>
                  <a:schemeClr val="dk1"/>
                </a:solidFill>
                <a:latin typeface="Arial"/>
                <a:ea typeface="Arial"/>
                <a:cs typeface="Arial"/>
                <a:sym typeface="Arial"/>
              </a:rPr>
              <a:t> </a:t>
            </a:r>
            <a:r>
              <a:rPr lang="en-US" sz="1600">
                <a:solidFill>
                  <a:schemeClr val="dk1"/>
                </a:solidFill>
              </a:rPr>
              <a:t>analysis in randomness of the Bitcoin blockchain show that 50 bitcoins can significantly bias the outcome.</a:t>
            </a:r>
            <a:endParaRPr sz="1600" b="0" i="0" u="none" strike="noStrike" cap="none">
              <a:solidFill>
                <a:schemeClr val="dk1"/>
              </a:solidFill>
              <a:latin typeface="Arial"/>
              <a:ea typeface="Arial"/>
              <a:cs typeface="Arial"/>
              <a:sym typeface="Arial"/>
            </a:endParaRPr>
          </a:p>
          <a:p>
            <a:pPr marL="914400" marR="0" lvl="1" indent="-285750" algn="l" rtl="0">
              <a:lnSpc>
                <a:spcPct val="115000"/>
              </a:lnSpc>
              <a:spcBef>
                <a:spcPts val="295"/>
              </a:spcBef>
              <a:spcAft>
                <a:spcPts val="0"/>
              </a:spcAft>
              <a:buClr>
                <a:schemeClr val="dk2"/>
              </a:buClr>
              <a:buSzPts val="900"/>
              <a:buFont typeface="Arial"/>
              <a:buChar char="▶"/>
            </a:pPr>
            <a:r>
              <a:rPr lang="en-US" sz="1600">
                <a:solidFill>
                  <a:schemeClr val="dk1"/>
                </a:solidFill>
              </a:rPr>
              <a:t>Alternative solutions to this based on timed commitment protocols</a:t>
            </a:r>
            <a:endParaRPr sz="1600">
              <a:solidFill>
                <a:schemeClr val="dk1"/>
              </a:solidFill>
            </a:endParaRPr>
          </a:p>
          <a:p>
            <a:pPr marL="914400" marR="0" lvl="1" indent="-285750" algn="l" rtl="0">
              <a:lnSpc>
                <a:spcPct val="115000"/>
              </a:lnSpc>
              <a:spcBef>
                <a:spcPts val="295"/>
              </a:spcBef>
              <a:spcAft>
                <a:spcPts val="0"/>
              </a:spcAft>
              <a:buClr>
                <a:schemeClr val="dk2"/>
              </a:buClr>
              <a:buSzPts val="900"/>
              <a:buFont typeface="Arial"/>
              <a:buChar char="▶"/>
            </a:pPr>
            <a:r>
              <a:rPr lang="en-US" sz="1600">
                <a:solidFill>
                  <a:schemeClr val="dk1"/>
                </a:solidFill>
              </a:rPr>
              <a:t>each participant chooses a secret, and then communicates to the others a digest of it, paying a deposit as a guarantee</a:t>
            </a:r>
            <a:endParaRPr sz="1600">
              <a:solidFill>
                <a:schemeClr val="dk1"/>
              </a:solidFill>
            </a:endParaRPr>
          </a:p>
          <a:p>
            <a:pPr marL="914400" marR="0" lvl="1" indent="-285750" algn="l" rtl="0">
              <a:lnSpc>
                <a:spcPct val="115000"/>
              </a:lnSpc>
              <a:spcBef>
                <a:spcPts val="295"/>
              </a:spcBef>
              <a:spcAft>
                <a:spcPts val="0"/>
              </a:spcAft>
              <a:buClr>
                <a:schemeClr val="dk2"/>
              </a:buClr>
              <a:buSzPts val="900"/>
              <a:buFont typeface="Arial"/>
              <a:buChar char="▶"/>
            </a:pPr>
            <a:r>
              <a:rPr lang="en-US" sz="1600">
                <a:solidFill>
                  <a:schemeClr val="dk1"/>
                </a:solidFill>
              </a:rPr>
              <a:t>participants must either reveal their secrets, or lose their deposits.</a:t>
            </a:r>
            <a:br>
              <a:rPr lang="en-US" sz="1600" b="0" i="0" u="none" strike="noStrike" cap="none">
                <a:solidFill>
                  <a:schemeClr val="dk1"/>
                </a:solidFill>
                <a:latin typeface="Arial"/>
                <a:ea typeface="Arial"/>
                <a:cs typeface="Arial"/>
                <a:sym typeface="Arial"/>
              </a:rPr>
            </a:br>
            <a:endParaRPr sz="1600" b="0" i="0" u="none" strike="noStrike" cap="none">
              <a:solidFill>
                <a:schemeClr val="dk1"/>
              </a:solidFill>
              <a:latin typeface="Arial"/>
              <a:ea typeface="Arial"/>
              <a:cs typeface="Arial"/>
              <a:sym typeface="Arial"/>
            </a:endParaRP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show="0">
  <p:cSld>
    <p:spTree>
      <p:nvGrpSpPr>
        <p:cNvPr id="1" name="Shape 652"/>
        <p:cNvGrpSpPr/>
        <p:nvPr/>
      </p:nvGrpSpPr>
      <p:grpSpPr>
        <a:xfrm>
          <a:off x="0" y="0"/>
          <a:ext cx="0" cy="0"/>
          <a:chOff x="0" y="0"/>
          <a:chExt cx="0" cy="0"/>
        </a:xfrm>
      </p:grpSpPr>
      <p:sp>
        <p:nvSpPr>
          <p:cNvPr id="653" name="Google Shape;653;p72"/>
          <p:cNvSpPr txBox="1">
            <a:spLocks noGrp="1"/>
          </p:cNvSpPr>
          <p:nvPr>
            <p:ph type="title"/>
          </p:nvPr>
        </p:nvSpPr>
        <p:spPr>
          <a:xfrm>
            <a:off x="9" y="-84653"/>
            <a:ext cx="8440500" cy="1088700"/>
          </a:xfrm>
          <a:prstGeom prst="rect">
            <a:avLst/>
          </a:prstGeom>
          <a:noFill/>
          <a:ln>
            <a:noFill/>
          </a:ln>
        </p:spPr>
        <p:txBody>
          <a:bodyPr spcFirstLastPara="1" wrap="square" lIns="91425" tIns="45700" rIns="91425" bIns="45700" anchor="ctr" anchorCtr="0">
            <a:noAutofit/>
          </a:bodyPr>
          <a:lstStyle/>
          <a:p>
            <a:pPr marL="0" lvl="0" indent="0" algn="l" rtl="0">
              <a:lnSpc>
                <a:spcPct val="100000"/>
              </a:lnSpc>
              <a:spcBef>
                <a:spcPts val="0"/>
              </a:spcBef>
              <a:spcAft>
                <a:spcPts val="0"/>
              </a:spcAft>
              <a:buSzPts val="1400"/>
              <a:buNone/>
            </a:pPr>
            <a:r>
              <a:rPr lang="en-US" sz="4400" b="0" i="0">
                <a:solidFill>
                  <a:srgbClr val="D1D5DB"/>
                </a:solidFill>
                <a:latin typeface="Arial"/>
                <a:ea typeface="Arial"/>
                <a:cs typeface="Arial"/>
                <a:sym typeface="Arial"/>
              </a:rPr>
              <a:t>Vulnerabilities in </a:t>
            </a:r>
            <a:r>
              <a:rPr lang="en-US" sz="4400">
                <a:solidFill>
                  <a:srgbClr val="D1D5DB"/>
                </a:solidFill>
                <a:latin typeface="Arial"/>
                <a:ea typeface="Arial"/>
                <a:cs typeface="Arial"/>
                <a:sym typeface="Arial"/>
              </a:rPr>
              <a:t>Blockchain</a:t>
            </a:r>
            <a:endParaRPr sz="4400">
              <a:latin typeface="Arial"/>
              <a:ea typeface="Arial"/>
              <a:cs typeface="Arial"/>
              <a:sym typeface="Arial"/>
            </a:endParaRPr>
          </a:p>
        </p:txBody>
      </p:sp>
      <p:sp>
        <p:nvSpPr>
          <p:cNvPr id="654" name="Google Shape;654;p72"/>
          <p:cNvSpPr txBox="1"/>
          <p:nvPr/>
        </p:nvSpPr>
        <p:spPr>
          <a:xfrm>
            <a:off x="0" y="1339125"/>
            <a:ext cx="8688300" cy="1133700"/>
          </a:xfrm>
          <a:prstGeom prst="rect">
            <a:avLst/>
          </a:prstGeom>
          <a:noFill/>
          <a:ln>
            <a:noFill/>
          </a:ln>
        </p:spPr>
        <p:txBody>
          <a:bodyPr spcFirstLastPara="1" wrap="square" lIns="0" tIns="37450" rIns="0" bIns="0" anchor="t" anchorCtr="0">
            <a:spAutoFit/>
          </a:bodyPr>
          <a:lstStyle/>
          <a:p>
            <a:pPr marL="914400" marR="0" lvl="1" indent="-286655" algn="l" rtl="0">
              <a:lnSpc>
                <a:spcPct val="115000"/>
              </a:lnSpc>
              <a:spcBef>
                <a:spcPts val="0"/>
              </a:spcBef>
              <a:spcAft>
                <a:spcPts val="0"/>
              </a:spcAft>
              <a:buClr>
                <a:srgbClr val="3333B2"/>
              </a:buClr>
              <a:buSzPts val="914"/>
              <a:buFont typeface="Lucida Sans"/>
              <a:buChar char="▶"/>
            </a:pPr>
            <a:r>
              <a:rPr lang="en-US" sz="1600">
                <a:solidFill>
                  <a:schemeClr val="dk1"/>
                </a:solidFill>
              </a:rPr>
              <a:t>The pseudo-random number computed by combining the secrets.</a:t>
            </a:r>
            <a:endParaRPr sz="1600" b="0" i="0" u="none" strike="noStrike" cap="none">
              <a:solidFill>
                <a:schemeClr val="dk1"/>
              </a:solidFill>
              <a:latin typeface="Arial"/>
              <a:ea typeface="Arial"/>
              <a:cs typeface="Arial"/>
              <a:sym typeface="Arial"/>
            </a:endParaRPr>
          </a:p>
          <a:p>
            <a:pPr marL="914400" marR="0" lvl="1" indent="-286655" algn="l" rtl="0">
              <a:lnSpc>
                <a:spcPct val="115000"/>
              </a:lnSpc>
              <a:spcBef>
                <a:spcPts val="0"/>
              </a:spcBef>
              <a:spcAft>
                <a:spcPts val="0"/>
              </a:spcAft>
              <a:buClr>
                <a:srgbClr val="3333B2"/>
              </a:buClr>
              <a:buSzPts val="914"/>
              <a:buFont typeface="Lucida Sans"/>
              <a:buChar char="▶"/>
            </a:pPr>
            <a:r>
              <a:rPr lang="en-US" sz="1600">
                <a:solidFill>
                  <a:schemeClr val="dk1"/>
                </a:solidFill>
              </a:rPr>
              <a:t>adversary could bias the outcome by not revealing her secret</a:t>
            </a:r>
            <a:endParaRPr sz="1600">
              <a:solidFill>
                <a:schemeClr val="dk2"/>
              </a:solidFill>
            </a:endParaRPr>
          </a:p>
          <a:p>
            <a:pPr marL="914400" marR="0" lvl="1" indent="-285766" algn="l" rtl="0">
              <a:lnSpc>
                <a:spcPct val="115000"/>
              </a:lnSpc>
              <a:spcBef>
                <a:spcPts val="0"/>
              </a:spcBef>
              <a:spcAft>
                <a:spcPts val="0"/>
              </a:spcAft>
              <a:buClr>
                <a:schemeClr val="dk2"/>
              </a:buClr>
              <a:buSzPts val="900"/>
              <a:buChar char="▶"/>
            </a:pPr>
            <a:r>
              <a:rPr lang="en-US" sz="1600">
                <a:solidFill>
                  <a:schemeClr val="dk2"/>
                </a:solidFill>
              </a:rPr>
              <a:t> </a:t>
            </a:r>
            <a:r>
              <a:rPr lang="en-US" sz="1600">
                <a:solidFill>
                  <a:schemeClr val="dk1"/>
                </a:solidFill>
              </a:rPr>
              <a:t>doing so would result in losing her deposit.</a:t>
            </a:r>
            <a:endParaRPr sz="1600">
              <a:solidFill>
                <a:schemeClr val="dk1"/>
              </a:solidFill>
            </a:endParaRPr>
          </a:p>
          <a:p>
            <a:pPr marL="914400" marR="0" lvl="1" indent="-285766" algn="l" rtl="0">
              <a:lnSpc>
                <a:spcPct val="115000"/>
              </a:lnSpc>
              <a:spcBef>
                <a:spcPts val="0"/>
              </a:spcBef>
              <a:spcAft>
                <a:spcPts val="0"/>
              </a:spcAft>
              <a:buClr>
                <a:schemeClr val="dk2"/>
              </a:buClr>
              <a:buSzPts val="900"/>
              <a:buChar char="▶"/>
            </a:pPr>
            <a:r>
              <a:rPr lang="en-US" sz="1600">
                <a:solidFill>
                  <a:schemeClr val="dk1"/>
                </a:solidFill>
              </a:rPr>
              <a:t>The protocol set the deposit making not revealing the secret an irrational strategy.</a:t>
            </a:r>
            <a:endParaRPr sz="1600">
              <a:solidFill>
                <a:schemeClr val="dk1"/>
              </a:solidFill>
            </a:endParaRP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show="0">
  <p:cSld>
    <p:spTree>
      <p:nvGrpSpPr>
        <p:cNvPr id="1" name="Shape 658"/>
        <p:cNvGrpSpPr/>
        <p:nvPr/>
      </p:nvGrpSpPr>
      <p:grpSpPr>
        <a:xfrm>
          <a:off x="0" y="0"/>
          <a:ext cx="0" cy="0"/>
          <a:chOff x="0" y="0"/>
          <a:chExt cx="0" cy="0"/>
        </a:xfrm>
      </p:grpSpPr>
      <p:sp>
        <p:nvSpPr>
          <p:cNvPr id="659" name="Google Shape;659;p73"/>
          <p:cNvSpPr txBox="1">
            <a:spLocks noGrp="1"/>
          </p:cNvSpPr>
          <p:nvPr>
            <p:ph type="title"/>
          </p:nvPr>
        </p:nvSpPr>
        <p:spPr>
          <a:xfrm>
            <a:off x="9" y="-84653"/>
            <a:ext cx="8440500" cy="1088700"/>
          </a:xfrm>
          <a:prstGeom prst="rect">
            <a:avLst/>
          </a:prstGeom>
          <a:noFill/>
          <a:ln>
            <a:noFill/>
          </a:ln>
        </p:spPr>
        <p:txBody>
          <a:bodyPr spcFirstLastPara="1" wrap="square" lIns="91425" tIns="45700" rIns="91425" bIns="45700" anchor="ctr" anchorCtr="0">
            <a:noAutofit/>
          </a:bodyPr>
          <a:lstStyle/>
          <a:p>
            <a:pPr marL="0" lvl="0" indent="0" algn="l" rtl="0">
              <a:lnSpc>
                <a:spcPct val="100000"/>
              </a:lnSpc>
              <a:spcBef>
                <a:spcPts val="0"/>
              </a:spcBef>
              <a:spcAft>
                <a:spcPts val="0"/>
              </a:spcAft>
              <a:buSzPts val="1400"/>
              <a:buNone/>
            </a:pPr>
            <a:r>
              <a:rPr lang="en-US" sz="4400" b="0" i="0" dirty="0">
                <a:solidFill>
                  <a:srgbClr val="D1D5DB"/>
                </a:solidFill>
                <a:latin typeface="Arial"/>
                <a:ea typeface="Arial"/>
                <a:cs typeface="Arial"/>
                <a:sym typeface="Arial"/>
              </a:rPr>
              <a:t>Vulnerabilities in </a:t>
            </a:r>
            <a:r>
              <a:rPr lang="en-US" sz="4400" dirty="0">
                <a:solidFill>
                  <a:srgbClr val="D1D5DB"/>
                </a:solidFill>
                <a:latin typeface="Arial"/>
                <a:ea typeface="Arial"/>
                <a:cs typeface="Arial"/>
                <a:sym typeface="Arial"/>
              </a:rPr>
              <a:t>Blockchain</a:t>
            </a:r>
            <a:endParaRPr sz="4400" dirty="0">
              <a:latin typeface="Arial"/>
              <a:ea typeface="Arial"/>
              <a:cs typeface="Arial"/>
              <a:sym typeface="Arial"/>
            </a:endParaRPr>
          </a:p>
        </p:txBody>
      </p:sp>
      <p:sp>
        <p:nvSpPr>
          <p:cNvPr id="660" name="Google Shape;660;p73"/>
          <p:cNvSpPr txBox="1"/>
          <p:nvPr/>
        </p:nvSpPr>
        <p:spPr>
          <a:xfrm>
            <a:off x="351700" y="1401475"/>
            <a:ext cx="8688300" cy="4246200"/>
          </a:xfrm>
          <a:prstGeom prst="rect">
            <a:avLst/>
          </a:prstGeom>
          <a:noFill/>
          <a:ln>
            <a:noFill/>
          </a:ln>
        </p:spPr>
        <p:txBody>
          <a:bodyPr spcFirstLastPara="1" wrap="square" lIns="0" tIns="37450" rIns="0" bIns="0" anchor="t" anchorCtr="0">
            <a:spAutoFit/>
          </a:bodyPr>
          <a:lstStyle/>
          <a:p>
            <a:pPr marL="507365" marR="0" lvl="0" indent="-457200" algn="l" rtl="0">
              <a:lnSpc>
                <a:spcPct val="115000"/>
              </a:lnSpc>
              <a:spcBef>
                <a:spcPts val="0"/>
              </a:spcBef>
              <a:spcAft>
                <a:spcPts val="0"/>
              </a:spcAft>
              <a:buClr>
                <a:srgbClr val="3333B2"/>
              </a:buClr>
              <a:buSzPts val="1600"/>
              <a:buFont typeface="Lucida Sans"/>
              <a:buChar char="▶"/>
            </a:pPr>
            <a:r>
              <a:rPr lang="en-US" sz="2800" b="0" i="0" u="none" strike="noStrike" cap="none">
                <a:solidFill>
                  <a:schemeClr val="dk1"/>
                </a:solidFill>
                <a:latin typeface="Arial"/>
                <a:ea typeface="Arial"/>
                <a:cs typeface="Arial"/>
                <a:sym typeface="Arial"/>
              </a:rPr>
              <a:t>Time constraints</a:t>
            </a:r>
            <a:br>
              <a:rPr lang="en-US" sz="2800" b="0" i="0" u="none" strike="noStrike" cap="none">
                <a:solidFill>
                  <a:schemeClr val="dk1"/>
                </a:solidFill>
                <a:latin typeface="Arial"/>
                <a:ea typeface="Arial"/>
                <a:cs typeface="Arial"/>
                <a:sym typeface="Arial"/>
              </a:rPr>
            </a:br>
            <a:endParaRPr sz="700" b="0" i="0" u="none" strike="noStrike" cap="none">
              <a:solidFill>
                <a:schemeClr val="dk1"/>
              </a:solidFill>
              <a:latin typeface="Arial"/>
              <a:ea typeface="Arial"/>
              <a:cs typeface="Arial"/>
              <a:sym typeface="Arial"/>
            </a:endParaRPr>
          </a:p>
          <a:p>
            <a:pPr marL="914400" marR="0" lvl="1" indent="-286656" algn="l" rtl="0">
              <a:lnSpc>
                <a:spcPct val="115000"/>
              </a:lnSpc>
              <a:spcBef>
                <a:spcPts val="0"/>
              </a:spcBef>
              <a:spcAft>
                <a:spcPts val="0"/>
              </a:spcAft>
              <a:buClr>
                <a:srgbClr val="3333B2"/>
              </a:buClr>
              <a:buSzPts val="914"/>
              <a:buFont typeface="Lucida Sans"/>
              <a:buChar char="▶"/>
            </a:pPr>
            <a:r>
              <a:rPr lang="en-US" sz="1600" b="0" i="0" u="none" strike="noStrike" cap="none">
                <a:solidFill>
                  <a:schemeClr val="dk1"/>
                </a:solidFill>
                <a:latin typeface="Arial"/>
                <a:ea typeface="Arial"/>
                <a:cs typeface="Arial"/>
                <a:sym typeface="Arial"/>
              </a:rPr>
              <a:t>A wide range of applications use time constraints in order to determine which actions are permitted in the current state.</a:t>
            </a:r>
            <a:endParaRPr sz="1600" b="0" i="0" u="none" strike="noStrike" cap="none">
              <a:solidFill>
                <a:schemeClr val="dk1"/>
              </a:solidFill>
              <a:latin typeface="Arial"/>
              <a:ea typeface="Arial"/>
              <a:cs typeface="Arial"/>
              <a:sym typeface="Arial"/>
            </a:endParaRPr>
          </a:p>
          <a:p>
            <a:pPr marL="914400" marR="0" lvl="1" indent="-286656" algn="l" rtl="0">
              <a:lnSpc>
                <a:spcPct val="115000"/>
              </a:lnSpc>
              <a:spcBef>
                <a:spcPts val="0"/>
              </a:spcBef>
              <a:spcAft>
                <a:spcPts val="0"/>
              </a:spcAft>
              <a:buClr>
                <a:srgbClr val="3333B2"/>
              </a:buClr>
              <a:buSzPts val="914"/>
              <a:buFont typeface="Lucida Sans"/>
              <a:buChar char="▶"/>
            </a:pPr>
            <a:r>
              <a:rPr lang="en-US" sz="1600" b="0" i="0" u="none" strike="noStrike" cap="none">
                <a:solidFill>
                  <a:schemeClr val="dk1"/>
                </a:solidFill>
                <a:latin typeface="Arial"/>
                <a:ea typeface="Arial"/>
                <a:cs typeface="Arial"/>
                <a:sym typeface="Arial"/>
              </a:rPr>
              <a:t>Typically, time constraints are implemented by using block timestamps, which are agreed upon by all the miners..</a:t>
            </a:r>
            <a:endParaRPr sz="1600" b="0" i="0" u="none" strike="noStrike" cap="none">
              <a:solidFill>
                <a:schemeClr val="dk1"/>
              </a:solidFill>
              <a:latin typeface="Arial"/>
              <a:ea typeface="Arial"/>
              <a:cs typeface="Arial"/>
              <a:sym typeface="Arial"/>
            </a:endParaRPr>
          </a:p>
          <a:p>
            <a:pPr marL="914400" marR="0" lvl="1" indent="-285750" algn="l" rtl="0">
              <a:lnSpc>
                <a:spcPct val="115000"/>
              </a:lnSpc>
              <a:spcBef>
                <a:spcPts val="295"/>
              </a:spcBef>
              <a:spcAft>
                <a:spcPts val="0"/>
              </a:spcAft>
              <a:buClr>
                <a:schemeClr val="dk2"/>
              </a:buClr>
              <a:buSzPts val="900"/>
              <a:buFont typeface="Arial"/>
              <a:buChar char="▶"/>
            </a:pPr>
            <a:r>
              <a:rPr lang="en-US" sz="1600" b="0" i="0" u="none" strike="noStrike" cap="none">
                <a:solidFill>
                  <a:schemeClr val="dk1"/>
                </a:solidFill>
                <a:latin typeface="Arial"/>
                <a:ea typeface="Arial"/>
                <a:cs typeface="Arial"/>
                <a:sym typeface="Arial"/>
              </a:rPr>
              <a:t> Contracts can retrieve the timestamp in which the block was mined.</a:t>
            </a:r>
            <a:endParaRPr sz="1600" b="0" i="0" u="none" strike="noStrike" cap="none">
              <a:solidFill>
                <a:schemeClr val="dk1"/>
              </a:solidFill>
              <a:latin typeface="Arial"/>
              <a:ea typeface="Arial"/>
              <a:cs typeface="Arial"/>
              <a:sym typeface="Arial"/>
            </a:endParaRPr>
          </a:p>
          <a:p>
            <a:pPr marL="914400" marR="0" lvl="1" indent="-285750" algn="l" rtl="0">
              <a:lnSpc>
                <a:spcPct val="115000"/>
              </a:lnSpc>
              <a:spcBef>
                <a:spcPts val="295"/>
              </a:spcBef>
              <a:spcAft>
                <a:spcPts val="0"/>
              </a:spcAft>
              <a:buClr>
                <a:schemeClr val="dk2"/>
              </a:buClr>
              <a:buSzPts val="900"/>
              <a:buFont typeface="Arial"/>
              <a:buChar char="▶"/>
            </a:pPr>
            <a:r>
              <a:rPr lang="en-US" sz="1600" b="0" i="0" u="none" strike="noStrike" cap="none">
                <a:solidFill>
                  <a:schemeClr val="dk1"/>
                </a:solidFill>
                <a:latin typeface="Arial"/>
                <a:ea typeface="Arial"/>
                <a:cs typeface="Arial"/>
                <a:sym typeface="Arial"/>
              </a:rPr>
              <a:t>all the transactions within a block share the same timestamp.</a:t>
            </a:r>
            <a:endParaRPr sz="1600" b="0" i="0" u="none" strike="noStrike" cap="none">
              <a:solidFill>
                <a:schemeClr val="dk1"/>
              </a:solidFill>
              <a:latin typeface="Arial"/>
              <a:ea typeface="Arial"/>
              <a:cs typeface="Arial"/>
              <a:sym typeface="Arial"/>
            </a:endParaRPr>
          </a:p>
          <a:p>
            <a:pPr marL="914400" marR="0" lvl="1" indent="-285750" algn="l" rtl="0">
              <a:lnSpc>
                <a:spcPct val="115000"/>
              </a:lnSpc>
              <a:spcBef>
                <a:spcPts val="295"/>
              </a:spcBef>
              <a:spcAft>
                <a:spcPts val="0"/>
              </a:spcAft>
              <a:buClr>
                <a:schemeClr val="dk2"/>
              </a:buClr>
              <a:buSzPts val="900"/>
              <a:buFont typeface="Arial"/>
              <a:buChar char="▶"/>
            </a:pPr>
            <a:r>
              <a:rPr lang="en-US" sz="1600" b="0" i="0" u="none" strike="noStrike" cap="none">
                <a:solidFill>
                  <a:schemeClr val="dk1"/>
                </a:solidFill>
                <a:latin typeface="Arial"/>
                <a:ea typeface="Arial"/>
                <a:cs typeface="Arial"/>
                <a:sym typeface="Arial"/>
              </a:rPr>
              <a:t>it may expose a contract to attacks.</a:t>
            </a:r>
            <a:endParaRPr sz="1600" b="0" i="0" u="none" strike="noStrike" cap="none">
              <a:solidFill>
                <a:schemeClr val="dk1"/>
              </a:solidFill>
              <a:latin typeface="Arial"/>
              <a:ea typeface="Arial"/>
              <a:cs typeface="Arial"/>
              <a:sym typeface="Arial"/>
            </a:endParaRPr>
          </a:p>
          <a:p>
            <a:pPr marL="914400" marR="0" lvl="1" indent="-285750" algn="l" rtl="0">
              <a:lnSpc>
                <a:spcPct val="115000"/>
              </a:lnSpc>
              <a:spcBef>
                <a:spcPts val="295"/>
              </a:spcBef>
              <a:spcAft>
                <a:spcPts val="0"/>
              </a:spcAft>
              <a:buClr>
                <a:schemeClr val="dk2"/>
              </a:buClr>
              <a:buSzPts val="900"/>
              <a:buFont typeface="Arial"/>
              <a:buChar char="▶"/>
            </a:pPr>
            <a:r>
              <a:rPr lang="en-US" sz="1600" b="0" i="0" u="none" strike="noStrike" cap="none">
                <a:solidFill>
                  <a:schemeClr val="dk1"/>
                </a:solidFill>
                <a:latin typeface="Arial"/>
                <a:ea typeface="Arial"/>
                <a:cs typeface="Arial"/>
                <a:sym typeface="Arial"/>
              </a:rPr>
              <a:t> since the miner who creates the new block can choose the timestamp with a certain degree of arbitrariness.</a:t>
            </a:r>
            <a:endParaRPr sz="1600" b="0" i="0" u="none" strike="noStrike" cap="none">
              <a:solidFill>
                <a:schemeClr val="dk1"/>
              </a:solidFill>
              <a:latin typeface="Arial"/>
              <a:ea typeface="Arial"/>
              <a:cs typeface="Arial"/>
              <a:sym typeface="Arial"/>
            </a:endParaRPr>
          </a:p>
          <a:p>
            <a:pPr marL="914400" marR="0" lvl="1" indent="-285750" algn="l" rtl="0">
              <a:lnSpc>
                <a:spcPct val="115000"/>
              </a:lnSpc>
              <a:spcBef>
                <a:spcPts val="295"/>
              </a:spcBef>
              <a:spcAft>
                <a:spcPts val="0"/>
              </a:spcAft>
              <a:buClr>
                <a:schemeClr val="dk2"/>
              </a:buClr>
              <a:buSzPts val="900"/>
              <a:buFont typeface="Arial"/>
              <a:buChar char="▶"/>
            </a:pPr>
            <a:r>
              <a:rPr lang="en-US" sz="1600" b="0" i="0" u="none" strike="noStrike" cap="none">
                <a:solidFill>
                  <a:schemeClr val="dk1"/>
                </a:solidFill>
                <a:latin typeface="Arial"/>
                <a:ea typeface="Arial"/>
                <a:cs typeface="Arial"/>
                <a:sym typeface="Arial"/>
              </a:rPr>
              <a:t> If a miner holds a stake on a contract, he could gain an advantage by choosing a suitable timestamp for a block he is mining.</a:t>
            </a:r>
            <a:endParaRPr sz="1600" b="0" i="0" u="none" strike="noStrike" cap="none">
              <a:solidFill>
                <a:schemeClr val="dk1"/>
              </a:solidFill>
              <a:latin typeface="Arial"/>
              <a:ea typeface="Arial"/>
              <a:cs typeface="Arial"/>
              <a:sym typeface="Arial"/>
            </a:endParaRPr>
          </a:p>
          <a:p>
            <a:pPr marL="0" marR="0" lvl="0" indent="0" algn="l" rtl="0">
              <a:lnSpc>
                <a:spcPct val="115000"/>
              </a:lnSpc>
              <a:spcBef>
                <a:spcPts val="295"/>
              </a:spcBef>
              <a:spcAft>
                <a:spcPts val="0"/>
              </a:spcAft>
              <a:buClr>
                <a:srgbClr val="000000"/>
              </a:buClr>
              <a:buSzPts val="1600"/>
              <a:buFont typeface="Arial"/>
              <a:buNone/>
            </a:pPr>
            <a:endParaRPr sz="1600" b="0" i="0" u="none" strike="noStrike" cap="none">
              <a:solidFill>
                <a:schemeClr val="dk1"/>
              </a:solidFill>
              <a:latin typeface="Arial"/>
              <a:ea typeface="Arial"/>
              <a:cs typeface="Arial"/>
              <a:sym typeface="Arial"/>
            </a:endParaRP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1049</TotalTime>
  <Words>4418</Words>
  <Application>Microsoft Office PowerPoint</Application>
  <PresentationFormat>On-screen Show (4:3)</PresentationFormat>
  <Paragraphs>618</Paragraphs>
  <Slides>61</Slides>
  <Notes>61</Notes>
  <HiddenSlides>5</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61</vt:i4>
      </vt:variant>
    </vt:vector>
  </HeadingPairs>
  <TitlesOfParts>
    <vt:vector size="68" baseType="lpstr">
      <vt:lpstr>Arial</vt:lpstr>
      <vt:lpstr>Calibri</vt:lpstr>
      <vt:lpstr>Calibri Light</vt:lpstr>
      <vt:lpstr>Cambria Math</vt:lpstr>
      <vt:lpstr>Lucida Sans</vt:lpstr>
      <vt:lpstr>Times New Roman</vt:lpstr>
      <vt:lpstr>Office Theme</vt:lpstr>
      <vt:lpstr>PowerPoint Presentation</vt:lpstr>
      <vt:lpstr>  Basics of Ethereum - Recap</vt:lpstr>
      <vt:lpstr>Ethereum value over the years</vt:lpstr>
      <vt:lpstr>Top Smart Contracts</vt:lpstr>
      <vt:lpstr>Basics of Ethereum - Recap</vt:lpstr>
      <vt:lpstr>Ethereum Stack</vt:lpstr>
      <vt:lpstr>Ethereum Smart Contracts</vt:lpstr>
      <vt:lpstr>Ethereum Smart Contracts</vt:lpstr>
      <vt:lpstr>Smart Contract deployment</vt:lpstr>
      <vt:lpstr>Ethereum Smart Contracts</vt:lpstr>
      <vt:lpstr>Ethereum Smart Contracts</vt:lpstr>
      <vt:lpstr>Ethereum Smart Contracts</vt:lpstr>
      <vt:lpstr>How Smart Contract Works</vt:lpstr>
      <vt:lpstr>Solidity</vt:lpstr>
      <vt:lpstr>Solidity</vt:lpstr>
      <vt:lpstr>Solidity</vt:lpstr>
      <vt:lpstr>Vulnerabilities chart</vt:lpstr>
      <vt:lpstr>Basics of Ethereum - Recap</vt:lpstr>
      <vt:lpstr>Call to the unknown</vt:lpstr>
      <vt:lpstr>Call to the unknown</vt:lpstr>
      <vt:lpstr>Call to the unknown</vt:lpstr>
      <vt:lpstr>Call to the unknown</vt:lpstr>
      <vt:lpstr>The DAO attack</vt:lpstr>
      <vt:lpstr>The DAO attack</vt:lpstr>
      <vt:lpstr>The DAO attack</vt:lpstr>
      <vt:lpstr>Fork of DAO attack</vt:lpstr>
      <vt:lpstr>Fork of DAO attack</vt:lpstr>
      <vt:lpstr>Basics of Ethereum - Recap</vt:lpstr>
      <vt:lpstr>Reentrancy</vt:lpstr>
      <vt:lpstr>Reentrancy</vt:lpstr>
      <vt:lpstr>The DAO attack</vt:lpstr>
      <vt:lpstr>The DAO attack</vt:lpstr>
      <vt:lpstr>Basics of Ethereum - Recap</vt:lpstr>
      <vt:lpstr>Exception Disorders</vt:lpstr>
      <vt:lpstr>Exception Disorders</vt:lpstr>
      <vt:lpstr>Exception Disorders</vt:lpstr>
      <vt:lpstr>Gasless Send</vt:lpstr>
      <vt:lpstr>King Of The Ether Throne</vt:lpstr>
      <vt:lpstr>King Of The Ether Throne</vt:lpstr>
      <vt:lpstr>King Of The Ether Throne</vt:lpstr>
      <vt:lpstr>King Of The Ether Throne</vt:lpstr>
      <vt:lpstr>Basics of Ethereum - Recap</vt:lpstr>
      <vt:lpstr>Type Casts</vt:lpstr>
      <vt:lpstr>Type Casts</vt:lpstr>
      <vt:lpstr>Keeping Secrets</vt:lpstr>
      <vt:lpstr>Multiplayer Games</vt:lpstr>
      <vt:lpstr>Multiplayer Games</vt:lpstr>
      <vt:lpstr>Basics of Ethereum - Recap</vt:lpstr>
      <vt:lpstr>Stack Size Limit</vt:lpstr>
      <vt:lpstr>The GovernMental</vt:lpstr>
      <vt:lpstr>The GovernMental</vt:lpstr>
      <vt:lpstr>The GovernMental</vt:lpstr>
      <vt:lpstr>Basics of Ethereum - Recap</vt:lpstr>
      <vt:lpstr>Vulnerabilities in Blockchain</vt:lpstr>
      <vt:lpstr>Dynamic Libraries</vt:lpstr>
      <vt:lpstr>Dynamic Libraries</vt:lpstr>
      <vt:lpstr>Immutable Bugs</vt:lpstr>
      <vt:lpstr>Vulnerabilities in EVM</vt:lpstr>
      <vt:lpstr>Vulnerabilities in Blockchain</vt:lpstr>
      <vt:lpstr>Vulnerabilities in Blockchain</vt:lpstr>
      <vt:lpstr>Vulnerabilities in Blockchain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Etai Etelis</dc:creator>
  <cp:lastModifiedBy>Itay Etelis</cp:lastModifiedBy>
  <cp:revision>16</cp:revision>
  <dcterms:modified xsi:type="dcterms:W3CDTF">2023-03-25T20:38:38Z</dcterms:modified>
</cp:coreProperties>
</file>