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ink/ink1.xml" ContentType="application/inkml+xml"/>
  <Override PartName="/ppt/ink/ink2.xml" ContentType="application/inkml+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9"/>
  </p:notesMasterIdLst>
  <p:handoutMasterIdLst>
    <p:handoutMasterId r:id="rId170"/>
  </p:handoutMasterIdLst>
  <p:sldIdLst>
    <p:sldId id="256" r:id="rId5"/>
    <p:sldId id="292" r:id="rId6"/>
    <p:sldId id="293" r:id="rId7"/>
    <p:sldId id="294" r:id="rId8"/>
    <p:sldId id="295" r:id="rId9"/>
    <p:sldId id="296" r:id="rId10"/>
    <p:sldId id="297" r:id="rId11"/>
    <p:sldId id="382" r:id="rId12"/>
    <p:sldId id="383" r:id="rId13"/>
    <p:sldId id="257" r:id="rId14"/>
    <p:sldId id="278" r:id="rId15"/>
    <p:sldId id="258" r:id="rId16"/>
    <p:sldId id="286" r:id="rId17"/>
    <p:sldId id="287" r:id="rId18"/>
    <p:sldId id="301" r:id="rId19"/>
    <p:sldId id="302" r:id="rId20"/>
    <p:sldId id="303" r:id="rId21"/>
    <p:sldId id="304" r:id="rId22"/>
    <p:sldId id="305" r:id="rId23"/>
    <p:sldId id="381" r:id="rId24"/>
    <p:sldId id="290" r:id="rId25"/>
    <p:sldId id="291" r:id="rId26"/>
    <p:sldId id="306" r:id="rId27"/>
    <p:sldId id="360" r:id="rId28"/>
    <p:sldId id="307" r:id="rId29"/>
    <p:sldId id="308" r:id="rId30"/>
    <p:sldId id="314" r:id="rId31"/>
    <p:sldId id="384" r:id="rId32"/>
    <p:sldId id="309" r:id="rId33"/>
    <p:sldId id="310" r:id="rId34"/>
    <p:sldId id="311" r:id="rId35"/>
    <p:sldId id="313" r:id="rId36"/>
    <p:sldId id="315" r:id="rId37"/>
    <p:sldId id="316" r:id="rId38"/>
    <p:sldId id="317" r:id="rId39"/>
    <p:sldId id="318" r:id="rId40"/>
    <p:sldId id="319" r:id="rId41"/>
    <p:sldId id="320" r:id="rId42"/>
    <p:sldId id="321" r:id="rId43"/>
    <p:sldId id="322" r:id="rId44"/>
    <p:sldId id="323" r:id="rId45"/>
    <p:sldId id="324" r:id="rId46"/>
    <p:sldId id="326" r:id="rId47"/>
    <p:sldId id="328" r:id="rId48"/>
    <p:sldId id="327" r:id="rId49"/>
    <p:sldId id="361" r:id="rId50"/>
    <p:sldId id="362" r:id="rId51"/>
    <p:sldId id="363" r:id="rId52"/>
    <p:sldId id="369" r:id="rId53"/>
    <p:sldId id="385" r:id="rId54"/>
    <p:sldId id="370" r:id="rId55"/>
    <p:sldId id="330" r:id="rId56"/>
    <p:sldId id="457" r:id="rId57"/>
    <p:sldId id="456" r:id="rId58"/>
    <p:sldId id="458" r:id="rId59"/>
    <p:sldId id="459" r:id="rId60"/>
    <p:sldId id="460" r:id="rId61"/>
    <p:sldId id="461" r:id="rId62"/>
    <p:sldId id="462" r:id="rId63"/>
    <p:sldId id="463" r:id="rId64"/>
    <p:sldId id="464" r:id="rId65"/>
    <p:sldId id="465" r:id="rId66"/>
    <p:sldId id="466" r:id="rId67"/>
    <p:sldId id="467" r:id="rId68"/>
    <p:sldId id="468" r:id="rId69"/>
    <p:sldId id="469" r:id="rId70"/>
    <p:sldId id="470" r:id="rId71"/>
    <p:sldId id="471" r:id="rId72"/>
    <p:sldId id="472" r:id="rId73"/>
    <p:sldId id="473" r:id="rId74"/>
    <p:sldId id="474" r:id="rId75"/>
    <p:sldId id="475" r:id="rId76"/>
    <p:sldId id="476" r:id="rId77"/>
    <p:sldId id="477" r:id="rId78"/>
    <p:sldId id="478" r:id="rId79"/>
    <p:sldId id="479" r:id="rId80"/>
    <p:sldId id="480" r:id="rId81"/>
    <p:sldId id="433" r:id="rId82"/>
    <p:sldId id="481" r:id="rId83"/>
    <p:sldId id="434" r:id="rId84"/>
    <p:sldId id="482" r:id="rId85"/>
    <p:sldId id="483" r:id="rId86"/>
    <p:sldId id="484" r:id="rId87"/>
    <p:sldId id="485" r:id="rId88"/>
    <p:sldId id="486" r:id="rId89"/>
    <p:sldId id="487" r:id="rId90"/>
    <p:sldId id="488" r:id="rId91"/>
    <p:sldId id="489" r:id="rId92"/>
    <p:sldId id="490" r:id="rId93"/>
    <p:sldId id="491" r:id="rId94"/>
    <p:sldId id="492" r:id="rId95"/>
    <p:sldId id="493" r:id="rId96"/>
    <p:sldId id="494" r:id="rId97"/>
    <p:sldId id="495" r:id="rId98"/>
    <p:sldId id="496" r:id="rId99"/>
    <p:sldId id="497" r:id="rId100"/>
    <p:sldId id="498" r:id="rId101"/>
    <p:sldId id="499" r:id="rId102"/>
    <p:sldId id="500" r:id="rId103"/>
    <p:sldId id="395" r:id="rId104"/>
    <p:sldId id="396" r:id="rId105"/>
    <p:sldId id="397" r:id="rId106"/>
    <p:sldId id="398" r:id="rId107"/>
    <p:sldId id="399" r:id="rId108"/>
    <p:sldId id="400" r:id="rId109"/>
    <p:sldId id="401" r:id="rId110"/>
    <p:sldId id="406" r:id="rId111"/>
    <p:sldId id="402" r:id="rId112"/>
    <p:sldId id="403" r:id="rId113"/>
    <p:sldId id="404" r:id="rId114"/>
    <p:sldId id="405" r:id="rId115"/>
    <p:sldId id="407" r:id="rId116"/>
    <p:sldId id="408" r:id="rId117"/>
    <p:sldId id="409" r:id="rId118"/>
    <p:sldId id="410" r:id="rId119"/>
    <p:sldId id="411" r:id="rId120"/>
    <p:sldId id="412" r:id="rId121"/>
    <p:sldId id="413" r:id="rId122"/>
    <p:sldId id="414" r:id="rId123"/>
    <p:sldId id="415" r:id="rId124"/>
    <p:sldId id="416" r:id="rId125"/>
    <p:sldId id="417" r:id="rId126"/>
    <p:sldId id="418" r:id="rId127"/>
    <p:sldId id="419" r:id="rId128"/>
    <p:sldId id="420" r:id="rId129"/>
    <p:sldId id="421" r:id="rId130"/>
    <p:sldId id="422" r:id="rId131"/>
    <p:sldId id="423" r:id="rId132"/>
    <p:sldId id="424" r:id="rId133"/>
    <p:sldId id="425" r:id="rId134"/>
    <p:sldId id="426" r:id="rId135"/>
    <p:sldId id="427" r:id="rId136"/>
    <p:sldId id="428" r:id="rId137"/>
    <p:sldId id="429" r:id="rId138"/>
    <p:sldId id="430" r:id="rId139"/>
    <p:sldId id="431" r:id="rId140"/>
    <p:sldId id="501" r:id="rId141"/>
    <p:sldId id="432" r:id="rId142"/>
    <p:sldId id="435" r:id="rId143"/>
    <p:sldId id="436" r:id="rId144"/>
    <p:sldId id="438" r:id="rId145"/>
    <p:sldId id="439" r:id="rId146"/>
    <p:sldId id="502" r:id="rId147"/>
    <p:sldId id="440" r:id="rId148"/>
    <p:sldId id="442" r:id="rId149"/>
    <p:sldId id="443" r:id="rId150"/>
    <p:sldId id="444" r:id="rId151"/>
    <p:sldId id="445" r:id="rId152"/>
    <p:sldId id="503" r:id="rId153"/>
    <p:sldId id="446" r:id="rId154"/>
    <p:sldId id="504" r:id="rId155"/>
    <p:sldId id="447" r:id="rId156"/>
    <p:sldId id="448" r:id="rId157"/>
    <p:sldId id="449" r:id="rId158"/>
    <p:sldId id="450" r:id="rId159"/>
    <p:sldId id="451" r:id="rId160"/>
    <p:sldId id="452" r:id="rId161"/>
    <p:sldId id="453" r:id="rId162"/>
    <p:sldId id="505" r:id="rId163"/>
    <p:sldId id="454" r:id="rId164"/>
    <p:sldId id="455" r:id="rId165"/>
    <p:sldId id="506" r:id="rId166"/>
    <p:sldId id="394" r:id="rId167"/>
    <p:sldId id="271" r:id="rId1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50" autoAdjust="0"/>
    <p:restoredTop sz="97082" autoAdjust="0"/>
  </p:normalViewPr>
  <p:slideViewPr>
    <p:cSldViewPr snapToGrid="0">
      <p:cViewPr varScale="1">
        <p:scale>
          <a:sx n="156" d="100"/>
          <a:sy n="156" d="100"/>
        </p:scale>
        <p:origin x="764" y="100"/>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03" y="29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handoutMaster" Target="handoutMasters/handoutMaster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presProps" Target="pres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2" Type="http://schemas.openxmlformats.org/officeDocument/2006/relationships/viewProps" Target="viewProp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26/05/24</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2T15:21:58.128"/>
    </inkml:context>
    <inkml:brush xml:id="br0">
      <inkml:brushProperty name="width" value="0.5" units="cm"/>
      <inkml:brushProperty name="height" value="1" units="cm"/>
      <inkml:brushProperty name="color" value="#C5C9F3"/>
      <inkml:brushProperty name="tip" value="rectangle"/>
      <inkml:brushProperty name="rasterOp" value="maskPen"/>
      <inkml:brushProperty name="ignorePressure" value="1"/>
    </inkml:brush>
  </inkml:definitions>
  <inkml:trace contextRef="#ctx0" brushRef="#br0">0 2,'91'-1,"99"2,-124 4,61 2,29 3,106-6,-148-6,-6 1,115 3,-119 9,-94-10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22T15:22:16.940"/>
    </inkml:context>
    <inkml:brush xml:id="br0">
      <inkml:brushProperty name="width" value="0.5" units="cm"/>
      <inkml:brushProperty name="height" value="1" units="cm"/>
      <inkml:brushProperty name="color" value="#C5C9F3"/>
      <inkml:brushProperty name="tip" value="rectangle"/>
      <inkml:brushProperty name="rasterOp" value="maskPen"/>
      <inkml:brushProperty name="ignorePressure" value="1"/>
    </inkml:brush>
  </inkml:definitions>
  <inkml:trace contextRef="#ctx0" brushRef="#br0">0 37,'6'0,"695"-20,-573 17,-12 1,-66-3,-26 2,29 0,43 3,-85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26/05/24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dirty="0"/>
          </a:p>
        </p:txBody>
      </p:sp>
    </p:spTree>
    <p:extLst>
      <p:ext uri="{BB962C8B-B14F-4D97-AF65-F5344CB8AC3E}">
        <p14:creationId xmlns:p14="http://schemas.microsoft.com/office/powerpoint/2010/main" val="2100738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a:t>
            </a:r>
            <a:r>
              <a:rPr lang="en-IL" dirty="0"/>
              <a:t>sk the crowd</a:t>
            </a:r>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192040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10</a:t>
            </a:fld>
            <a:endParaRPr lang="en-US" dirty="0"/>
          </a:p>
        </p:txBody>
      </p:sp>
    </p:spTree>
    <p:extLst>
      <p:ext uri="{BB962C8B-B14F-4D97-AF65-F5344CB8AC3E}">
        <p14:creationId xmlns:p14="http://schemas.microsoft.com/office/powerpoint/2010/main" val="4040438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11</a:t>
            </a:fld>
            <a:endParaRPr lang="en-US" dirty="0"/>
          </a:p>
        </p:txBody>
      </p:sp>
    </p:spTree>
    <p:extLst>
      <p:ext uri="{BB962C8B-B14F-4D97-AF65-F5344CB8AC3E}">
        <p14:creationId xmlns:p14="http://schemas.microsoft.com/office/powerpoint/2010/main" val="2182522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12</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13</a:t>
            </a:fld>
            <a:endParaRPr lang="en-US" dirty="0"/>
          </a:p>
        </p:txBody>
      </p:sp>
    </p:spTree>
    <p:extLst>
      <p:ext uri="{BB962C8B-B14F-4D97-AF65-F5344CB8AC3E}">
        <p14:creationId xmlns:p14="http://schemas.microsoft.com/office/powerpoint/2010/main" val="4142901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14</a:t>
            </a:fld>
            <a:endParaRPr lang="en-US" dirty="0"/>
          </a:p>
        </p:txBody>
      </p:sp>
    </p:spTree>
    <p:extLst>
      <p:ext uri="{BB962C8B-B14F-4D97-AF65-F5344CB8AC3E}">
        <p14:creationId xmlns:p14="http://schemas.microsoft.com/office/powerpoint/2010/main" val="2205835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15</a:t>
            </a:fld>
            <a:endParaRPr lang="en-US" dirty="0"/>
          </a:p>
        </p:txBody>
      </p:sp>
    </p:spTree>
    <p:extLst>
      <p:ext uri="{BB962C8B-B14F-4D97-AF65-F5344CB8AC3E}">
        <p14:creationId xmlns:p14="http://schemas.microsoft.com/office/powerpoint/2010/main" val="4119353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16</a:t>
            </a:fld>
            <a:endParaRPr lang="en-US" dirty="0"/>
          </a:p>
        </p:txBody>
      </p:sp>
    </p:spTree>
    <p:extLst>
      <p:ext uri="{BB962C8B-B14F-4D97-AF65-F5344CB8AC3E}">
        <p14:creationId xmlns:p14="http://schemas.microsoft.com/office/powerpoint/2010/main" val="3557434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17</a:t>
            </a:fld>
            <a:endParaRPr lang="en-US" dirty="0"/>
          </a:p>
        </p:txBody>
      </p:sp>
    </p:spTree>
    <p:extLst>
      <p:ext uri="{BB962C8B-B14F-4D97-AF65-F5344CB8AC3E}">
        <p14:creationId xmlns:p14="http://schemas.microsoft.com/office/powerpoint/2010/main" val="1418177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18</a:t>
            </a:fld>
            <a:endParaRPr lang="en-US" dirty="0"/>
          </a:p>
        </p:txBody>
      </p:sp>
    </p:spTree>
    <p:extLst>
      <p:ext uri="{BB962C8B-B14F-4D97-AF65-F5344CB8AC3E}">
        <p14:creationId xmlns:p14="http://schemas.microsoft.com/office/powerpoint/2010/main" val="1134563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19</a:t>
            </a:fld>
            <a:endParaRPr lang="en-US" dirty="0"/>
          </a:p>
        </p:txBody>
      </p:sp>
    </p:spTree>
    <p:extLst>
      <p:ext uri="{BB962C8B-B14F-4D97-AF65-F5344CB8AC3E}">
        <p14:creationId xmlns:p14="http://schemas.microsoft.com/office/powerpoint/2010/main" val="2242995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20</a:t>
            </a:fld>
            <a:endParaRPr lang="en-US" dirty="0"/>
          </a:p>
        </p:txBody>
      </p:sp>
    </p:spTree>
    <p:extLst>
      <p:ext uri="{BB962C8B-B14F-4D97-AF65-F5344CB8AC3E}">
        <p14:creationId xmlns:p14="http://schemas.microsoft.com/office/powerpoint/2010/main" val="2007293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21</a:t>
            </a:fld>
            <a:endParaRPr lang="en-US" dirty="0"/>
          </a:p>
        </p:txBody>
      </p:sp>
    </p:spTree>
    <p:extLst>
      <p:ext uri="{BB962C8B-B14F-4D97-AF65-F5344CB8AC3E}">
        <p14:creationId xmlns:p14="http://schemas.microsoft.com/office/powerpoint/2010/main" val="3398521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far, we have considered the syntax of PL. The semantics of a logic provides its meaning. What exactly is meaning? [make a joke in real life, which we know it is 42. Then in PL] In PL, meaning is given by the truth value, true and false (which are ≠), So our objective is to define how, given a formula, we give it a meaning.</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22</a:t>
            </a:fld>
            <a:endParaRPr lang="en-US" dirty="0"/>
          </a:p>
        </p:txBody>
      </p:sp>
    </p:spTree>
    <p:extLst>
      <p:ext uri="{BB962C8B-B14F-4D97-AF65-F5344CB8AC3E}">
        <p14:creationId xmlns:p14="http://schemas.microsoft.com/office/powerpoint/2010/main" val="2623533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In PL we are using propositional variables. </a:t>
            </a:r>
            <a:r>
              <a:rPr lang="en-US" dirty="0"/>
              <a:t>T</a:t>
            </a:r>
            <a:r>
              <a:rPr lang="en-IL" dirty="0"/>
              <a:t>he truth value of a formula is determined by the values of its propositonal variable. </a:t>
            </a:r>
            <a:r>
              <a:rPr lang="en-US" dirty="0" err="1"/>
              <a:t>e.g</a:t>
            </a:r>
            <a:r>
              <a:rPr lang="en-US" dirty="0"/>
              <a:t> if we will take the formula x &amp; y – different values to the </a:t>
            </a:r>
            <a:r>
              <a:rPr lang="en-US" dirty="0" err="1"/>
              <a:t>p.v</a:t>
            </a:r>
            <a:r>
              <a:rPr lang="en-US" dirty="0"/>
              <a:t> here will change the entire meaning.</a:t>
            </a:r>
          </a:p>
          <a:p>
            <a:endParaRPr lang="en-US" dirty="0"/>
          </a:p>
          <a:p>
            <a:r>
              <a:rPr lang="en-US" dirty="0"/>
              <a:t>You can look at I as a function that receives a variable and returns its truth value.</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23</a:t>
            </a:fld>
            <a:endParaRPr lang="en-US" dirty="0"/>
          </a:p>
        </p:txBody>
      </p:sp>
    </p:spTree>
    <p:extLst>
      <p:ext uri="{BB962C8B-B14F-4D97-AF65-F5344CB8AC3E}">
        <p14:creationId xmlns:p14="http://schemas.microsoft.com/office/powerpoint/2010/main" val="3847848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In PL we are using propositional variables. </a:t>
            </a:r>
            <a:r>
              <a:rPr lang="en-US" dirty="0"/>
              <a:t>T</a:t>
            </a:r>
            <a:r>
              <a:rPr lang="en-IL" dirty="0"/>
              <a:t>he truth value of a formula is determined by the values of its propositonal variable. </a:t>
            </a:r>
            <a:r>
              <a:rPr lang="en-US" dirty="0" err="1"/>
              <a:t>e.g</a:t>
            </a:r>
            <a:r>
              <a:rPr lang="en-US" dirty="0"/>
              <a:t> if we will take the formula x &amp; y – different values to the </a:t>
            </a:r>
            <a:r>
              <a:rPr lang="en-US" dirty="0" err="1"/>
              <a:t>p.v</a:t>
            </a:r>
            <a:r>
              <a:rPr lang="en-US" dirty="0"/>
              <a:t> here will change the entire meaning.</a:t>
            </a:r>
          </a:p>
          <a:p>
            <a:endParaRPr lang="en-US" dirty="0"/>
          </a:p>
          <a:p>
            <a:r>
              <a:rPr lang="en-US" dirty="0"/>
              <a:t>You can look at I as a function that receives a variable and returns its truth value.</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24</a:t>
            </a:fld>
            <a:endParaRPr lang="en-US" dirty="0"/>
          </a:p>
        </p:txBody>
      </p:sp>
    </p:spTree>
    <p:extLst>
      <p:ext uri="{BB962C8B-B14F-4D97-AF65-F5344CB8AC3E}">
        <p14:creationId xmlns:p14="http://schemas.microsoft.com/office/powerpoint/2010/main" val="15698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r>
              <a:rPr lang="en-IL" dirty="0"/>
              <a:t>Given a PL formula and interpretation I, we can compute the truth value of the formula. The simplest manner of computing the truth valure of F is with a truth table.Before we jump into the how to, a brief reminder. Since we use logical connectivies to define our formulas we first need to understand how, given turth values ,they are evaluated. </a:t>
            </a:r>
            <a:r>
              <a:rPr lang="en-US" dirty="0"/>
              <a:t>[assume that I </a:t>
            </a:r>
            <a:r>
              <a:rPr lang="en-US" dirty="0" err="1"/>
              <a:t>asisigned</a:t>
            </a:r>
            <a:r>
              <a:rPr lang="en-US" dirty="0"/>
              <a:t> truth values to the </a:t>
            </a:r>
            <a:r>
              <a:rPr lang="en-US" dirty="0" err="1"/>
              <a:t>v.p</a:t>
            </a:r>
            <a:r>
              <a:rPr lang="en-US" dirty="0"/>
              <a:t> of F and now you need to </a:t>
            </a:r>
            <a:r>
              <a:rPr lang="en-US" dirty="0" err="1"/>
              <a:t>evalute</a:t>
            </a:r>
            <a:r>
              <a:rPr lang="en-US" dirty="0"/>
              <a:t> neg and continue.</a:t>
            </a:r>
          </a:p>
          <a:p>
            <a:pPr marL="0" algn="l" defTabSz="914400" rtl="0" eaLnBrk="1" latinLnBrk="0" hangingPunct="1"/>
            <a:endParaRPr lang="en-US" dirty="0"/>
          </a:p>
          <a:p>
            <a:pPr marL="0" algn="l" defTabSz="914400" rtl="0" eaLnBrk="1" latinLnBrk="0" hangingPunct="1"/>
            <a:r>
              <a:rPr lang="en-IL" dirty="0"/>
              <a:t>You can look at the truth tables as function [click to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25</a:t>
            </a:fld>
            <a:endParaRPr lang="en-US" dirty="0"/>
          </a:p>
        </p:txBody>
      </p:sp>
    </p:spTree>
    <p:extLst>
      <p:ext uri="{BB962C8B-B14F-4D97-AF65-F5344CB8AC3E}">
        <p14:creationId xmlns:p14="http://schemas.microsoft.com/office/powerpoint/2010/main" val="305771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r>
              <a:rPr lang="en-IL" dirty="0"/>
              <a:t>Just explain the stuff breifly</a:t>
            </a:r>
          </a:p>
        </p:txBody>
      </p:sp>
      <p:sp>
        <p:nvSpPr>
          <p:cNvPr id="4" name="Slide Number Placeholder 3"/>
          <p:cNvSpPr>
            <a:spLocks noGrp="1"/>
          </p:cNvSpPr>
          <p:nvPr>
            <p:ph type="sldNum" sz="quarter" idx="5"/>
          </p:nvPr>
        </p:nvSpPr>
        <p:spPr/>
        <p:txBody>
          <a:bodyPr/>
          <a:lstStyle/>
          <a:p>
            <a:fld id="{22289C57-55D7-40A4-A101-E74FAC7A092B}" type="slidenum">
              <a:rPr lang="en-US" smtClean="0"/>
              <a:t>26</a:t>
            </a:fld>
            <a:endParaRPr lang="en-US" dirty="0"/>
          </a:p>
        </p:txBody>
      </p:sp>
    </p:spTree>
    <p:extLst>
      <p:ext uri="{BB962C8B-B14F-4D97-AF65-F5344CB8AC3E}">
        <p14:creationId xmlns:p14="http://schemas.microsoft.com/office/powerpoint/2010/main" val="3270413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Simplest manner for computing the truth value of a formula is by using truth tables</a:t>
            </a:r>
          </a:p>
          <a:p>
            <a:endParaRPr lang="en-IL" dirty="0"/>
          </a:p>
          <a:p>
            <a:endParaRPr lang="en-IL" dirty="0"/>
          </a:p>
          <a:p>
            <a:r>
              <a:rPr lang="en-IL" dirty="0"/>
              <a:t>Add the end of the proof – did you notice we did not write the elision … of I? and still it is countably infinite.</a:t>
            </a:r>
          </a:p>
          <a:p>
            <a:endParaRPr lang="en-IL" dirty="0"/>
          </a:p>
          <a:p>
            <a:r>
              <a:rPr lang="en-IL" dirty="0"/>
              <a:t>How would you use the truth table to evaluate F? Do we need all the rows of the table? </a:t>
            </a:r>
            <a:r>
              <a:rPr lang="en-US" dirty="0"/>
              <a:t>W</a:t>
            </a:r>
            <a:r>
              <a:rPr lang="en-IL" dirty="0"/>
              <a:t>ill we evalueate each connective? </a:t>
            </a:r>
            <a:r>
              <a:rPr lang="en-US" dirty="0"/>
              <a:t>E</a:t>
            </a:r>
            <a:r>
              <a:rPr lang="en-IL" dirty="0"/>
              <a:t>nage with students.</a:t>
            </a:r>
          </a:p>
        </p:txBody>
      </p:sp>
      <p:sp>
        <p:nvSpPr>
          <p:cNvPr id="4" name="Slide Number Placeholder 3"/>
          <p:cNvSpPr>
            <a:spLocks noGrp="1"/>
          </p:cNvSpPr>
          <p:nvPr>
            <p:ph type="sldNum" sz="quarter" idx="5"/>
          </p:nvPr>
        </p:nvSpPr>
        <p:spPr/>
        <p:txBody>
          <a:bodyPr/>
          <a:lstStyle/>
          <a:p>
            <a:fld id="{22289C57-55D7-40A4-A101-E74FAC7A092B}" type="slidenum">
              <a:rPr lang="en-US" smtClean="0"/>
              <a:t>29</a:t>
            </a:fld>
            <a:endParaRPr lang="en-US" dirty="0"/>
          </a:p>
        </p:txBody>
      </p:sp>
    </p:spTree>
    <p:extLst>
      <p:ext uri="{BB962C8B-B14F-4D97-AF65-F5344CB8AC3E}">
        <p14:creationId xmlns:p14="http://schemas.microsoft.com/office/powerpoint/2010/main" val="1218626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 table takes into consideration the precedence of the logical connectives. Each column is basically inserting the truth assignment of the variables to the truth value function. Note that we only entered the strict sub formulas as columns in the table, the value of F is determine by the truth function of \to connective</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30</a:t>
            </a:fld>
            <a:endParaRPr lang="en-US" dirty="0"/>
          </a:p>
        </p:txBody>
      </p:sp>
    </p:spTree>
    <p:extLst>
      <p:ext uri="{BB962C8B-B14F-4D97-AF65-F5344CB8AC3E}">
        <p14:creationId xmlns:p14="http://schemas.microsoft.com/office/powerpoint/2010/main" val="2175488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31</a:t>
            </a:fld>
            <a:endParaRPr lang="en-US" dirty="0"/>
          </a:p>
        </p:txBody>
      </p:sp>
    </p:spTree>
    <p:extLst>
      <p:ext uri="{BB962C8B-B14F-4D97-AF65-F5344CB8AC3E}">
        <p14:creationId xmlns:p14="http://schemas.microsoft.com/office/powerpoint/2010/main" val="33392565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An inductive definition defiens the meaning of basic elements first, in our case atoms. The nit assumes that the meaning of a set of elements is fixed and defines a more complext elemtn in terms of these elements. Example: F is more complex than F1 or F2</a:t>
            </a:r>
          </a:p>
        </p:txBody>
      </p:sp>
      <p:sp>
        <p:nvSpPr>
          <p:cNvPr id="4" name="Slide Number Placeholder 3"/>
          <p:cNvSpPr>
            <a:spLocks noGrp="1"/>
          </p:cNvSpPr>
          <p:nvPr>
            <p:ph type="sldNum" sz="quarter" idx="5"/>
          </p:nvPr>
        </p:nvSpPr>
        <p:spPr/>
        <p:txBody>
          <a:bodyPr/>
          <a:lstStyle/>
          <a:p>
            <a:fld id="{22289C57-55D7-40A4-A101-E74FAC7A092B}" type="slidenum">
              <a:rPr lang="en-US" smtClean="0"/>
              <a:t>32</a:t>
            </a:fld>
            <a:endParaRPr lang="en-US" dirty="0"/>
          </a:p>
        </p:txBody>
      </p:sp>
    </p:spTree>
    <p:extLst>
      <p:ext uri="{BB962C8B-B14F-4D97-AF65-F5344CB8AC3E}">
        <p14:creationId xmlns:p14="http://schemas.microsoft.com/office/powerpoint/2010/main" val="1724146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Under any interpretations the truth symbol and false symbol must be assigned true and false values, respectivley.</a:t>
            </a:r>
          </a:p>
          <a:p>
            <a:r>
              <a:rPr lang="en-IL" dirty="0"/>
              <a:t>The next basic element is a propositional variable. P has value true iff is is assigned this value by the interpretation. Since interpretation assign a truth value to each v..p than we can say that when P is not asisgned true by I it is assigned false, thus we can inste</a:t>
            </a:r>
            <a:r>
              <a:rPr lang="en-US" dirty="0"/>
              <a:t>a</a:t>
            </a:r>
            <a:r>
              <a:rPr lang="en-IL" dirty="0"/>
              <a:t>d define the truth values of v.p as I doesnot evaluete P iff P is assigned false by I. Note that since true≠false, both definitions yield the same (and unique) truth values.</a:t>
            </a:r>
          </a:p>
        </p:txBody>
      </p:sp>
      <p:sp>
        <p:nvSpPr>
          <p:cNvPr id="4" name="Slide Number Placeholder 3"/>
          <p:cNvSpPr>
            <a:spLocks noGrp="1"/>
          </p:cNvSpPr>
          <p:nvPr>
            <p:ph type="sldNum" sz="quarter" idx="5"/>
          </p:nvPr>
        </p:nvSpPr>
        <p:spPr/>
        <p:txBody>
          <a:bodyPr/>
          <a:lstStyle/>
          <a:p>
            <a:fld id="{22289C57-55D7-40A4-A101-E74FAC7A092B}" type="slidenum">
              <a:rPr lang="en-US" smtClean="0"/>
              <a:t>33</a:t>
            </a:fld>
            <a:endParaRPr lang="en-US" dirty="0"/>
          </a:p>
        </p:txBody>
      </p:sp>
    </p:spTree>
    <p:extLst>
      <p:ext uri="{BB962C8B-B14F-4D97-AF65-F5344CB8AC3E}">
        <p14:creationId xmlns:p14="http://schemas.microsoft.com/office/powerpoint/2010/main" val="4680109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34</a:t>
            </a:fld>
            <a:endParaRPr lang="en-US" dirty="0"/>
          </a:p>
        </p:txBody>
      </p:sp>
    </p:spTree>
    <p:extLst>
      <p:ext uri="{BB962C8B-B14F-4D97-AF65-F5344CB8AC3E}">
        <p14:creationId xmlns:p14="http://schemas.microsoft.com/office/powerpoint/2010/main" val="4031368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Note that we first start from assigning the values to the variables as per the interpretation and then moving on according to the precednce we introduced earlier and we priorotize the strict subformulas first. [click to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35</a:t>
            </a:fld>
            <a:endParaRPr lang="en-US" dirty="0"/>
          </a:p>
        </p:txBody>
      </p:sp>
    </p:spTree>
    <p:extLst>
      <p:ext uri="{BB962C8B-B14F-4D97-AF65-F5344CB8AC3E}">
        <p14:creationId xmlns:p14="http://schemas.microsoft.com/office/powerpoint/2010/main" val="2508830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[Just go through the stages, have in hand the inductive steps so you can reference them]</a:t>
            </a:r>
          </a:p>
        </p:txBody>
      </p:sp>
      <p:sp>
        <p:nvSpPr>
          <p:cNvPr id="4" name="Slide Number Placeholder 3"/>
          <p:cNvSpPr>
            <a:spLocks noGrp="1"/>
          </p:cNvSpPr>
          <p:nvPr>
            <p:ph type="sldNum" sz="quarter" idx="5"/>
          </p:nvPr>
        </p:nvSpPr>
        <p:spPr/>
        <p:txBody>
          <a:bodyPr/>
          <a:lstStyle/>
          <a:p>
            <a:fld id="{22289C57-55D7-40A4-A101-E74FAC7A092B}" type="slidenum">
              <a:rPr lang="en-US" smtClean="0"/>
              <a:t>36</a:t>
            </a:fld>
            <a:endParaRPr lang="en-US" dirty="0"/>
          </a:p>
        </p:txBody>
      </p:sp>
    </p:spTree>
    <p:extLst>
      <p:ext uri="{BB962C8B-B14F-4D97-AF65-F5344CB8AC3E}">
        <p14:creationId xmlns:p14="http://schemas.microsoft.com/office/powerpoint/2010/main" val="2226048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One of the most important tasks that we have in logic. </a:t>
            </a:r>
            <a:r>
              <a:rPr lang="en-US" dirty="0"/>
              <a:t>A</a:t>
            </a:r>
            <a:r>
              <a:rPr lang="en-IL" dirty="0"/>
              <a:t> fundemntal characterazation of a PL formula.</a:t>
            </a:r>
          </a:p>
          <a:p>
            <a:r>
              <a:rPr lang="en-IL" dirty="0"/>
              <a:t>[present definitions]</a:t>
            </a:r>
          </a:p>
          <a:p>
            <a:r>
              <a:rPr lang="en-IL" dirty="0"/>
              <a:t>The meaning of duality is that switching from one to the other is easy!</a:t>
            </a:r>
          </a:p>
        </p:txBody>
      </p:sp>
      <p:sp>
        <p:nvSpPr>
          <p:cNvPr id="4" name="Slide Number Placeholder 3"/>
          <p:cNvSpPr>
            <a:spLocks noGrp="1"/>
          </p:cNvSpPr>
          <p:nvPr>
            <p:ph type="sldNum" sz="quarter" idx="5"/>
          </p:nvPr>
        </p:nvSpPr>
        <p:spPr/>
        <p:txBody>
          <a:bodyPr/>
          <a:lstStyle/>
          <a:p>
            <a:fld id="{22289C57-55D7-40A4-A101-E74FAC7A092B}" type="slidenum">
              <a:rPr lang="en-US" smtClean="0"/>
              <a:t>37</a:t>
            </a:fld>
            <a:endParaRPr lang="en-US" dirty="0"/>
          </a:p>
        </p:txBody>
      </p:sp>
    </p:spTree>
    <p:extLst>
      <p:ext uri="{BB962C8B-B14F-4D97-AF65-F5344CB8AC3E}">
        <p14:creationId xmlns:p14="http://schemas.microsoft.com/office/powerpoint/2010/main" val="1944555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1" eaLnBrk="1" latinLnBrk="0" hangingPunct="1"/>
            <a:r>
              <a:rPr lang="en-IL" dirty="0"/>
              <a:t>Because of this duality, we can focus on either of the concepts, depending which one is more convient for the discussion. Now we will present methods to determine the validity and satisfiability of a PL formula</a:t>
            </a:r>
          </a:p>
        </p:txBody>
      </p:sp>
      <p:sp>
        <p:nvSpPr>
          <p:cNvPr id="4" name="Slide Number Placeholder 3"/>
          <p:cNvSpPr>
            <a:spLocks noGrp="1"/>
          </p:cNvSpPr>
          <p:nvPr>
            <p:ph type="sldNum" sz="quarter" idx="5"/>
          </p:nvPr>
        </p:nvSpPr>
        <p:spPr/>
        <p:txBody>
          <a:bodyPr/>
          <a:lstStyle/>
          <a:p>
            <a:fld id="{22289C57-55D7-40A4-A101-E74FAC7A092B}" type="slidenum">
              <a:rPr lang="en-US" smtClean="0"/>
              <a:t>38</a:t>
            </a:fld>
            <a:endParaRPr lang="en-US" dirty="0"/>
          </a:p>
        </p:txBody>
      </p:sp>
    </p:spTree>
    <p:extLst>
      <p:ext uri="{BB962C8B-B14F-4D97-AF65-F5344CB8AC3E}">
        <p14:creationId xmlns:p14="http://schemas.microsoft.com/office/powerpoint/2010/main" val="22532375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Note that we need that all interpretation to evalutate F as true. we are only intetrsted in all the different posible interpretaions for the value of P and Q: we will construct a truth table that will represent all those interpretations.</a:t>
            </a:r>
          </a:p>
        </p:txBody>
      </p:sp>
      <p:sp>
        <p:nvSpPr>
          <p:cNvPr id="4" name="Slide Number Placeholder 3"/>
          <p:cNvSpPr>
            <a:spLocks noGrp="1"/>
          </p:cNvSpPr>
          <p:nvPr>
            <p:ph type="sldNum" sz="quarter" idx="5"/>
          </p:nvPr>
        </p:nvSpPr>
        <p:spPr/>
        <p:txBody>
          <a:bodyPr/>
          <a:lstStyle/>
          <a:p>
            <a:fld id="{22289C57-55D7-40A4-A101-E74FAC7A092B}" type="slidenum">
              <a:rPr lang="en-US" smtClean="0"/>
              <a:t>39</a:t>
            </a:fld>
            <a:endParaRPr lang="en-US" dirty="0"/>
          </a:p>
        </p:txBody>
      </p:sp>
    </p:spTree>
    <p:extLst>
      <p:ext uri="{BB962C8B-B14F-4D97-AF65-F5344CB8AC3E}">
        <p14:creationId xmlns:p14="http://schemas.microsoft.com/office/powerpoint/2010/main" val="33226090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see that we have a total of 4 different truth value assignment for P and Q hence the 4 rows, remember we need to order the columns according to the pl variables and the order of strict </a:t>
            </a:r>
            <a:r>
              <a:rPr lang="en-US" dirty="0" err="1"/>
              <a:t>subform</a:t>
            </a:r>
            <a:r>
              <a:rPr lang="en-US" dirty="0"/>
              <a:t> and </a:t>
            </a:r>
            <a:r>
              <a:rPr lang="en-US" dirty="0" err="1"/>
              <a:t>precendnce</a:t>
            </a:r>
            <a:r>
              <a:rPr lang="en-US" dirty="0"/>
              <a:t>.</a:t>
            </a:r>
          </a:p>
          <a:p>
            <a:r>
              <a:rPr lang="en-US" dirty="0"/>
              <a:t>We can see that final column is the truth value of F under each possible interpretation – in our case F is Valid! [click to next presentation]</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40</a:t>
            </a:fld>
            <a:endParaRPr lang="en-US" dirty="0"/>
          </a:p>
        </p:txBody>
      </p:sp>
    </p:spTree>
    <p:extLst>
      <p:ext uri="{BB962C8B-B14F-4D97-AF65-F5344CB8AC3E}">
        <p14:creationId xmlns:p14="http://schemas.microsoft.com/office/powerpoint/2010/main" val="6745080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next slide</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41</a:t>
            </a:fld>
            <a:endParaRPr lang="en-US" dirty="0"/>
          </a:p>
        </p:txBody>
      </p:sp>
    </p:spTree>
    <p:extLst>
      <p:ext uri="{BB962C8B-B14F-4D97-AF65-F5344CB8AC3E}">
        <p14:creationId xmlns:p14="http://schemas.microsoft.com/office/powerpoint/2010/main" val="3462073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go again, note that second and third rows show that F can be false [click]</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42</a:t>
            </a:fld>
            <a:endParaRPr lang="en-US" dirty="0"/>
          </a:p>
        </p:txBody>
      </p:sp>
    </p:spTree>
    <p:extLst>
      <p:ext uri="{BB962C8B-B14F-4D97-AF65-F5344CB8AC3E}">
        <p14:creationId xmlns:p14="http://schemas.microsoft.com/office/powerpoint/2010/main" val="3987569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go again, yet it is </a:t>
            </a:r>
            <a:r>
              <a:rPr lang="en-US" dirty="0" err="1"/>
              <a:t>satisifiable</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43</a:t>
            </a:fld>
            <a:endParaRPr lang="en-US" dirty="0"/>
          </a:p>
        </p:txBody>
      </p:sp>
    </p:spTree>
    <p:extLst>
      <p:ext uri="{BB962C8B-B14F-4D97-AF65-F5344CB8AC3E}">
        <p14:creationId xmlns:p14="http://schemas.microsoft.com/office/powerpoint/2010/main" val="1538812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you can see that the proofs evolve as trees rather than linearity, since we have the or and multiple deductions.</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44</a:t>
            </a:fld>
            <a:endParaRPr lang="en-US" dirty="0"/>
          </a:p>
        </p:txBody>
      </p:sp>
    </p:spTree>
    <p:extLst>
      <p:ext uri="{BB962C8B-B14F-4D97-AF65-F5344CB8AC3E}">
        <p14:creationId xmlns:p14="http://schemas.microsoft.com/office/powerpoint/2010/main" val="3185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It is a more complicated method th</a:t>
            </a:r>
            <a:r>
              <a:rPr lang="he-IL" dirty="0"/>
              <a:t>a</a:t>
            </a:r>
            <a:r>
              <a:rPr lang="en-IL" dirty="0"/>
              <a:t>n truth tables</a:t>
            </a:r>
            <a:r>
              <a:rPr lang="en-US" dirty="0"/>
              <a:t>, we introduce it here since it is our only method of evaluating the satisfy and valid of the formulas in next type of logic we will see soon. The idea is not strange or new to us. During our studies we have encounter and used proof systems based on rules and this is no exception. Say by heart</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45</a:t>
            </a:fld>
            <a:endParaRPr lang="en-US" dirty="0"/>
          </a:p>
        </p:txBody>
      </p:sp>
    </p:spTree>
    <p:extLst>
      <p:ext uri="{BB962C8B-B14F-4D97-AF65-F5344CB8AC3E}">
        <p14:creationId xmlns:p14="http://schemas.microsoft.com/office/powerpoint/2010/main" val="3943708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Line 4 and 6 contracdit each other, so our assumption must be wrong: F is actually valid.</a:t>
            </a:r>
          </a:p>
          <a:p>
            <a:pPr marL="0" marR="0" lvl="0" indent="0" algn="l" defTabSz="914400" rtl="0" eaLnBrk="1" fontAlgn="auto" latinLnBrk="0" hangingPunct="1">
              <a:lnSpc>
                <a:spcPct val="100000"/>
              </a:lnSpc>
              <a:spcBef>
                <a:spcPts val="0"/>
              </a:spcBef>
              <a:spcAft>
                <a:spcPts val="0"/>
              </a:spcAft>
              <a:buClrTx/>
              <a:buSzTx/>
              <a:buFontTx/>
              <a:buNone/>
              <a:tabLst/>
              <a:defRPr/>
            </a:pPr>
            <a:r>
              <a:rPr lang="en-IL" dirty="0"/>
              <a:t>Note: So we can end the proof as soon as we see the contradiction, so our proof becomes [click]</a:t>
            </a:r>
          </a:p>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48</a:t>
            </a:fld>
            <a:endParaRPr lang="en-US" dirty="0"/>
          </a:p>
        </p:txBody>
      </p:sp>
    </p:spTree>
    <p:extLst>
      <p:ext uri="{BB962C8B-B14F-4D97-AF65-F5344CB8AC3E}">
        <p14:creationId xmlns:p14="http://schemas.microsoft.com/office/powerpoint/2010/main" val="3727013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1" eaLnBrk="1" latinLnBrk="0" hangingPunct="1"/>
            <a:r>
              <a:rPr lang="en-US" dirty="0"/>
              <a:t>Note: sometimes we note the contradiction explicitly in the proof, as shown in line 6 of the proof.</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49</a:t>
            </a:fld>
            <a:endParaRPr lang="en-US" dirty="0"/>
          </a:p>
        </p:txBody>
      </p:sp>
    </p:spTree>
    <p:extLst>
      <p:ext uri="{BB962C8B-B14F-4D97-AF65-F5344CB8AC3E}">
        <p14:creationId xmlns:p14="http://schemas.microsoft.com/office/powerpoint/2010/main" val="10749102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22289C57-55D7-40A4-A101-E74FAC7A092B}" type="slidenum">
              <a:rPr lang="en-US" smtClean="0"/>
              <a:t>51</a:t>
            </a:fld>
            <a:endParaRPr lang="en-US" dirty="0"/>
          </a:p>
        </p:txBody>
      </p:sp>
    </p:spTree>
    <p:extLst>
      <p:ext uri="{BB962C8B-B14F-4D97-AF65-F5344CB8AC3E}">
        <p14:creationId xmlns:p14="http://schemas.microsoft.com/office/powerpoint/2010/main" val="24621638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So far we introducted PL, now we will present an extenstion of PL called first order logic, if pl is called propositional logic – fol is called predicate calculus. </a:t>
            </a:r>
          </a:p>
          <a:p>
            <a:r>
              <a:rPr lang="en-IL" dirty="0"/>
              <a:t>The fol extends pl introducing predicates, function and constasts. We will introdcuce the new syntax and semantics mechanism. We will build on the semantic system of PL of semntics arguments to provide a mtehod of proving FOL validtty</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52</a:t>
            </a:fld>
            <a:endParaRPr lang="en-US" dirty="0"/>
          </a:p>
        </p:txBody>
      </p:sp>
    </p:spTree>
    <p:extLst>
      <p:ext uri="{BB962C8B-B14F-4D97-AF65-F5344CB8AC3E}">
        <p14:creationId xmlns:p14="http://schemas.microsoft.com/office/powerpoint/2010/main" val="25183379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53</a:t>
            </a:fld>
            <a:endParaRPr lang="en-US" dirty="0"/>
          </a:p>
        </p:txBody>
      </p:sp>
    </p:spTree>
    <p:extLst>
      <p:ext uri="{BB962C8B-B14F-4D97-AF65-F5344CB8AC3E}">
        <p14:creationId xmlns:p14="http://schemas.microsoft.com/office/powerpoint/2010/main" val="20991979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all formulas of PL are evaluated to a truth table (true or false), FOL is not so simple. </a:t>
            </a:r>
          </a:p>
          <a:p>
            <a:r>
              <a:rPr lang="en-US" dirty="0"/>
              <a:t>First we will introduces a new syntax. As in PL, the syntax of FOL is </a:t>
            </a:r>
            <a:r>
              <a:rPr lang="en-US" dirty="0" err="1"/>
              <a:t>indpenent</a:t>
            </a:r>
            <a:r>
              <a:rPr lang="en-US" dirty="0"/>
              <a:t> of its meaning.</a:t>
            </a:r>
          </a:p>
          <a:p>
            <a:r>
              <a:rPr lang="en-US" dirty="0"/>
              <a:t>We will start from the most basic </a:t>
            </a:r>
            <a:r>
              <a:rPr lang="en-US" dirty="0" err="1"/>
              <a:t>elemnts</a:t>
            </a:r>
            <a:r>
              <a:rPr lang="en-US" dirty="0"/>
              <a:t> in FOL syntax</a:t>
            </a:r>
          </a:p>
        </p:txBody>
      </p:sp>
      <p:sp>
        <p:nvSpPr>
          <p:cNvPr id="4" name="Slide Number Placeholder 3"/>
          <p:cNvSpPr>
            <a:spLocks noGrp="1"/>
          </p:cNvSpPr>
          <p:nvPr>
            <p:ph type="sldNum" sz="quarter" idx="5"/>
          </p:nvPr>
        </p:nvSpPr>
        <p:spPr/>
        <p:txBody>
          <a:bodyPr/>
          <a:lstStyle/>
          <a:p>
            <a:fld id="{22289C57-55D7-40A4-A101-E74FAC7A092B}" type="slidenum">
              <a:rPr lang="en-US" smtClean="0"/>
              <a:t>54</a:t>
            </a:fld>
            <a:endParaRPr lang="en-US" dirty="0"/>
          </a:p>
        </p:txBody>
      </p:sp>
    </p:spTree>
    <p:extLst>
      <p:ext uri="{BB962C8B-B14F-4D97-AF65-F5344CB8AC3E}">
        <p14:creationId xmlns:p14="http://schemas.microsoft.com/office/powerpoint/2010/main" val="2225646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55</a:t>
            </a:fld>
            <a:endParaRPr lang="en-US" dirty="0"/>
          </a:p>
        </p:txBody>
      </p:sp>
    </p:spTree>
    <p:extLst>
      <p:ext uri="{BB962C8B-B14F-4D97-AF65-F5344CB8AC3E}">
        <p14:creationId xmlns:p14="http://schemas.microsoft.com/office/powerpoint/2010/main" val="37729691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56</a:t>
            </a:fld>
            <a:endParaRPr lang="en-US" dirty="0"/>
          </a:p>
        </p:txBody>
      </p:sp>
    </p:spTree>
    <p:extLst>
      <p:ext uri="{BB962C8B-B14F-4D97-AF65-F5344CB8AC3E}">
        <p14:creationId xmlns:p14="http://schemas.microsoft.com/office/powerpoint/2010/main" val="31132591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variables of FOL mentioned before are 0-arity </a:t>
            </a:r>
            <a:r>
              <a:rPr lang="en-US" dirty="0" err="1"/>
              <a:t>preicates</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57</a:t>
            </a:fld>
            <a:endParaRPr lang="en-US" dirty="0"/>
          </a:p>
        </p:txBody>
      </p:sp>
    </p:spTree>
    <p:extLst>
      <p:ext uri="{BB962C8B-B14F-4D97-AF65-F5344CB8AC3E}">
        <p14:creationId xmlns:p14="http://schemas.microsoft.com/office/powerpoint/2010/main" val="7152932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variables of FOL mentioned before are 0-arity </a:t>
            </a:r>
            <a:r>
              <a:rPr lang="en-US" dirty="0" err="1"/>
              <a:t>preicates</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58</a:t>
            </a:fld>
            <a:endParaRPr lang="en-US" dirty="0"/>
          </a:p>
        </p:txBody>
      </p:sp>
    </p:spTree>
    <p:extLst>
      <p:ext uri="{BB962C8B-B14F-4D97-AF65-F5344CB8AC3E}">
        <p14:creationId xmlns:p14="http://schemas.microsoft.com/office/powerpoint/2010/main" val="5086391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variables of FOL mentioned before are 0-arity </a:t>
            </a:r>
            <a:r>
              <a:rPr lang="en-US" dirty="0" err="1"/>
              <a:t>preicates</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59</a:t>
            </a:fld>
            <a:endParaRPr lang="en-US" dirty="0"/>
          </a:p>
        </p:txBody>
      </p:sp>
    </p:spTree>
    <p:extLst>
      <p:ext uri="{BB962C8B-B14F-4D97-AF65-F5344CB8AC3E}">
        <p14:creationId xmlns:p14="http://schemas.microsoft.com/office/powerpoint/2010/main" val="40411408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Note: the two first literals are also atoms.</a:t>
            </a:r>
          </a:p>
        </p:txBody>
      </p:sp>
      <p:sp>
        <p:nvSpPr>
          <p:cNvPr id="4" name="Slide Number Placeholder 3"/>
          <p:cNvSpPr>
            <a:spLocks noGrp="1"/>
          </p:cNvSpPr>
          <p:nvPr>
            <p:ph type="sldNum" sz="quarter" idx="5"/>
          </p:nvPr>
        </p:nvSpPr>
        <p:spPr/>
        <p:txBody>
          <a:bodyPr/>
          <a:lstStyle/>
          <a:p>
            <a:fld id="{22289C57-55D7-40A4-A101-E74FAC7A092B}" type="slidenum">
              <a:rPr lang="en-US" smtClean="0"/>
              <a:t>60</a:t>
            </a:fld>
            <a:endParaRPr lang="en-US" dirty="0"/>
          </a:p>
        </p:txBody>
      </p:sp>
    </p:spTree>
    <p:extLst>
      <p:ext uri="{BB962C8B-B14F-4D97-AF65-F5344CB8AC3E}">
        <p14:creationId xmlns:p14="http://schemas.microsoft.com/office/powerpoint/2010/main" val="5141051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Some words about scope and an example</a:t>
            </a:r>
          </a:p>
        </p:txBody>
      </p:sp>
      <p:sp>
        <p:nvSpPr>
          <p:cNvPr id="4" name="Slide Number Placeholder 3"/>
          <p:cNvSpPr>
            <a:spLocks noGrp="1"/>
          </p:cNvSpPr>
          <p:nvPr>
            <p:ph type="sldNum" sz="quarter" idx="5"/>
          </p:nvPr>
        </p:nvSpPr>
        <p:spPr/>
        <p:txBody>
          <a:bodyPr/>
          <a:lstStyle/>
          <a:p>
            <a:fld id="{22289C57-55D7-40A4-A101-E74FAC7A092B}" type="slidenum">
              <a:rPr lang="en-US" smtClean="0"/>
              <a:t>61</a:t>
            </a:fld>
            <a:endParaRPr lang="en-US" dirty="0"/>
          </a:p>
        </p:txBody>
      </p:sp>
    </p:spTree>
    <p:extLst>
      <p:ext uri="{BB962C8B-B14F-4D97-AF65-F5344CB8AC3E}">
        <p14:creationId xmlns:p14="http://schemas.microsoft.com/office/powerpoint/2010/main" val="2273460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Some words about scope and an example</a:t>
            </a:r>
          </a:p>
        </p:txBody>
      </p:sp>
      <p:sp>
        <p:nvSpPr>
          <p:cNvPr id="4" name="Slide Number Placeholder 3"/>
          <p:cNvSpPr>
            <a:spLocks noGrp="1"/>
          </p:cNvSpPr>
          <p:nvPr>
            <p:ph type="sldNum" sz="quarter" idx="5"/>
          </p:nvPr>
        </p:nvSpPr>
        <p:spPr/>
        <p:txBody>
          <a:bodyPr/>
          <a:lstStyle/>
          <a:p>
            <a:fld id="{22289C57-55D7-40A4-A101-E74FAC7A092B}" type="slidenum">
              <a:rPr lang="en-US" smtClean="0"/>
              <a:t>62</a:t>
            </a:fld>
            <a:endParaRPr lang="en-US" dirty="0"/>
          </a:p>
        </p:txBody>
      </p:sp>
    </p:spTree>
    <p:extLst>
      <p:ext uri="{BB962C8B-B14F-4D97-AF65-F5344CB8AC3E}">
        <p14:creationId xmlns:p14="http://schemas.microsoft.com/office/powerpoint/2010/main" val="34018273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We mentined a scope of a quantefier and its bounding of </a:t>
            </a:r>
          </a:p>
        </p:txBody>
      </p:sp>
      <p:sp>
        <p:nvSpPr>
          <p:cNvPr id="4" name="Slide Number Placeholder 3"/>
          <p:cNvSpPr>
            <a:spLocks noGrp="1"/>
          </p:cNvSpPr>
          <p:nvPr>
            <p:ph type="sldNum" sz="quarter" idx="5"/>
          </p:nvPr>
        </p:nvSpPr>
        <p:spPr/>
        <p:txBody>
          <a:bodyPr/>
          <a:lstStyle/>
          <a:p>
            <a:fld id="{22289C57-55D7-40A4-A101-E74FAC7A092B}" type="slidenum">
              <a:rPr lang="en-US" smtClean="0"/>
              <a:t>63</a:t>
            </a:fld>
            <a:endParaRPr lang="en-US" dirty="0"/>
          </a:p>
        </p:txBody>
      </p:sp>
    </p:spTree>
    <p:extLst>
      <p:ext uri="{BB962C8B-B14F-4D97-AF65-F5344CB8AC3E}">
        <p14:creationId xmlns:p14="http://schemas.microsoft.com/office/powerpoint/2010/main" val="16411648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r>
              <a:rPr lang="en-IL" dirty="0"/>
              <a:t>he scope of x is F and the scope of y is  G. This formula reads: “for all x, if p(f(x),x) then there exists a y such that p(f(g(X,y)),g(x,y)) an q(x,f(x))</a:t>
            </a:r>
          </a:p>
        </p:txBody>
      </p:sp>
      <p:sp>
        <p:nvSpPr>
          <p:cNvPr id="4" name="Slide Number Placeholder 3"/>
          <p:cNvSpPr>
            <a:spLocks noGrp="1"/>
          </p:cNvSpPr>
          <p:nvPr>
            <p:ph type="sldNum" sz="quarter" idx="5"/>
          </p:nvPr>
        </p:nvSpPr>
        <p:spPr/>
        <p:txBody>
          <a:bodyPr/>
          <a:lstStyle/>
          <a:p>
            <a:fld id="{22289C57-55D7-40A4-A101-E74FAC7A092B}" type="slidenum">
              <a:rPr lang="en-US" smtClean="0"/>
              <a:t>64</a:t>
            </a:fld>
            <a:endParaRPr lang="en-US" dirty="0"/>
          </a:p>
        </p:txBody>
      </p:sp>
    </p:spTree>
    <p:extLst>
      <p:ext uri="{BB962C8B-B14F-4D97-AF65-F5344CB8AC3E}">
        <p14:creationId xmlns:p14="http://schemas.microsoft.com/office/powerpoint/2010/main" val="39112054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t>
            </a:r>
            <a:r>
              <a:rPr lang="en-IL" dirty="0"/>
              <a:t> only occurs bound, whily y appeas both free and </a:t>
            </a:r>
          </a:p>
        </p:txBody>
      </p:sp>
      <p:sp>
        <p:nvSpPr>
          <p:cNvPr id="4" name="Slide Number Placeholder 3"/>
          <p:cNvSpPr>
            <a:spLocks noGrp="1"/>
          </p:cNvSpPr>
          <p:nvPr>
            <p:ph type="sldNum" sz="quarter" idx="5"/>
          </p:nvPr>
        </p:nvSpPr>
        <p:spPr/>
        <p:txBody>
          <a:bodyPr/>
          <a:lstStyle/>
          <a:p>
            <a:fld id="{22289C57-55D7-40A4-A101-E74FAC7A092B}" type="slidenum">
              <a:rPr lang="en-US" smtClean="0"/>
              <a:t>65</a:t>
            </a:fld>
            <a:endParaRPr lang="en-US" dirty="0"/>
          </a:p>
        </p:txBody>
      </p:sp>
    </p:spTree>
    <p:extLst>
      <p:ext uri="{BB962C8B-B14F-4D97-AF65-F5344CB8AC3E}">
        <p14:creationId xmlns:p14="http://schemas.microsoft.com/office/powerpoint/2010/main" val="74321748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t>
            </a:r>
            <a:r>
              <a:rPr lang="en-IL" dirty="0"/>
              <a:t> only occurs bound, whily y appeas both free and </a:t>
            </a:r>
          </a:p>
        </p:txBody>
      </p:sp>
      <p:sp>
        <p:nvSpPr>
          <p:cNvPr id="4" name="Slide Number Placeholder 3"/>
          <p:cNvSpPr>
            <a:spLocks noGrp="1"/>
          </p:cNvSpPr>
          <p:nvPr>
            <p:ph type="sldNum" sz="quarter" idx="5"/>
          </p:nvPr>
        </p:nvSpPr>
        <p:spPr/>
        <p:txBody>
          <a:bodyPr/>
          <a:lstStyle/>
          <a:p>
            <a:fld id="{22289C57-55D7-40A4-A101-E74FAC7A092B}" type="slidenum">
              <a:rPr lang="en-US" smtClean="0"/>
              <a:t>66</a:t>
            </a:fld>
            <a:endParaRPr lang="en-US" dirty="0"/>
          </a:p>
        </p:txBody>
      </p:sp>
    </p:spTree>
    <p:extLst>
      <p:ext uri="{BB962C8B-B14F-4D97-AF65-F5344CB8AC3E}">
        <p14:creationId xmlns:p14="http://schemas.microsoft.com/office/powerpoint/2010/main" val="29975325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t>
            </a:r>
            <a:r>
              <a:rPr lang="en-IL" dirty="0"/>
              <a:t> only occurs bound, whily y appeas both free and </a:t>
            </a:r>
          </a:p>
        </p:txBody>
      </p:sp>
      <p:sp>
        <p:nvSpPr>
          <p:cNvPr id="4" name="Slide Number Placeholder 3"/>
          <p:cNvSpPr>
            <a:spLocks noGrp="1"/>
          </p:cNvSpPr>
          <p:nvPr>
            <p:ph type="sldNum" sz="quarter" idx="5"/>
          </p:nvPr>
        </p:nvSpPr>
        <p:spPr/>
        <p:txBody>
          <a:bodyPr/>
          <a:lstStyle/>
          <a:p>
            <a:fld id="{22289C57-55D7-40A4-A101-E74FAC7A092B}" type="slidenum">
              <a:rPr lang="en-US" smtClean="0"/>
              <a:t>67</a:t>
            </a:fld>
            <a:endParaRPr lang="en-US" dirty="0"/>
          </a:p>
        </p:txBody>
      </p:sp>
    </p:spTree>
    <p:extLst>
      <p:ext uri="{BB962C8B-B14F-4D97-AF65-F5344CB8AC3E}">
        <p14:creationId xmlns:p14="http://schemas.microsoft.com/office/powerpoint/2010/main" val="34640421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t>
            </a:r>
            <a:r>
              <a:rPr lang="en-IL" dirty="0"/>
              <a:t> only occurs bound, whily y appeas both free and </a:t>
            </a:r>
          </a:p>
        </p:txBody>
      </p:sp>
      <p:sp>
        <p:nvSpPr>
          <p:cNvPr id="4" name="Slide Number Placeholder 3"/>
          <p:cNvSpPr>
            <a:spLocks noGrp="1"/>
          </p:cNvSpPr>
          <p:nvPr>
            <p:ph type="sldNum" sz="quarter" idx="5"/>
          </p:nvPr>
        </p:nvSpPr>
        <p:spPr/>
        <p:txBody>
          <a:bodyPr/>
          <a:lstStyle/>
          <a:p>
            <a:fld id="{22289C57-55D7-40A4-A101-E74FAC7A092B}" type="slidenum">
              <a:rPr lang="en-US" smtClean="0"/>
              <a:t>68</a:t>
            </a:fld>
            <a:endParaRPr lang="en-US" dirty="0"/>
          </a:p>
        </p:txBody>
      </p:sp>
    </p:spTree>
    <p:extLst>
      <p:ext uri="{BB962C8B-B14F-4D97-AF65-F5344CB8AC3E}">
        <p14:creationId xmlns:p14="http://schemas.microsoft.com/office/powerpoint/2010/main" val="24185854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
            </a:r>
            <a:r>
              <a:rPr lang="en-IL" dirty="0"/>
              <a:t>e have introduced a new building block in the syntax called terms, we want to define its subterms for later use.</a:t>
            </a:r>
          </a:p>
        </p:txBody>
      </p:sp>
      <p:sp>
        <p:nvSpPr>
          <p:cNvPr id="4" name="Slide Number Placeholder 3"/>
          <p:cNvSpPr>
            <a:spLocks noGrp="1"/>
          </p:cNvSpPr>
          <p:nvPr>
            <p:ph type="sldNum" sz="quarter" idx="5"/>
          </p:nvPr>
        </p:nvSpPr>
        <p:spPr/>
        <p:txBody>
          <a:bodyPr/>
          <a:lstStyle/>
          <a:p>
            <a:fld id="{22289C57-55D7-40A4-A101-E74FAC7A092B}" type="slidenum">
              <a:rPr lang="en-US" smtClean="0"/>
              <a:t>70</a:t>
            </a:fld>
            <a:endParaRPr lang="en-US" dirty="0"/>
          </a:p>
        </p:txBody>
      </p:sp>
    </p:spTree>
    <p:extLst>
      <p:ext uri="{BB962C8B-B14F-4D97-AF65-F5344CB8AC3E}">
        <p14:creationId xmlns:p14="http://schemas.microsoft.com/office/powerpoint/2010/main" val="19474008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[click to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71</a:t>
            </a:fld>
            <a:endParaRPr lang="en-US" dirty="0"/>
          </a:p>
        </p:txBody>
      </p:sp>
    </p:spTree>
    <p:extLst>
      <p:ext uri="{BB962C8B-B14F-4D97-AF65-F5344CB8AC3E}">
        <p14:creationId xmlns:p14="http://schemas.microsoft.com/office/powerpoint/2010/main" val="24414520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[click to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72</a:t>
            </a:fld>
            <a:endParaRPr lang="en-US" dirty="0"/>
          </a:p>
        </p:txBody>
      </p:sp>
    </p:spTree>
    <p:extLst>
      <p:ext uri="{BB962C8B-B14F-4D97-AF65-F5344CB8AC3E}">
        <p14:creationId xmlns:p14="http://schemas.microsoft.com/office/powerpoint/2010/main" val="5434073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[click to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73</a:t>
            </a:fld>
            <a:endParaRPr lang="en-US" dirty="0"/>
          </a:p>
        </p:txBody>
      </p:sp>
    </p:spTree>
    <p:extLst>
      <p:ext uri="{BB962C8B-B14F-4D97-AF65-F5344CB8AC3E}">
        <p14:creationId xmlns:p14="http://schemas.microsoft.com/office/powerpoint/2010/main" val="4932532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[click to next silde]</a:t>
            </a:r>
          </a:p>
        </p:txBody>
      </p:sp>
      <p:sp>
        <p:nvSpPr>
          <p:cNvPr id="4" name="Slide Number Placeholder 3"/>
          <p:cNvSpPr>
            <a:spLocks noGrp="1"/>
          </p:cNvSpPr>
          <p:nvPr>
            <p:ph type="sldNum" sz="quarter" idx="5"/>
          </p:nvPr>
        </p:nvSpPr>
        <p:spPr/>
        <p:txBody>
          <a:bodyPr/>
          <a:lstStyle/>
          <a:p>
            <a:fld id="{22289C57-55D7-40A4-A101-E74FAC7A092B}" type="slidenum">
              <a:rPr lang="en-US" smtClean="0"/>
              <a:t>74</a:t>
            </a:fld>
            <a:endParaRPr lang="en-US" dirty="0"/>
          </a:p>
        </p:txBody>
      </p:sp>
    </p:spTree>
    <p:extLst>
      <p:ext uri="{BB962C8B-B14F-4D97-AF65-F5344CB8AC3E}">
        <p14:creationId xmlns:p14="http://schemas.microsoft.com/office/powerpoint/2010/main" val="51466950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[click to the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75</a:t>
            </a:fld>
            <a:endParaRPr lang="en-US" dirty="0"/>
          </a:p>
        </p:txBody>
      </p:sp>
    </p:spTree>
    <p:extLst>
      <p:ext uri="{BB962C8B-B14F-4D97-AF65-F5344CB8AC3E}">
        <p14:creationId xmlns:p14="http://schemas.microsoft.com/office/powerpoint/2010/main" val="3152397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[click to the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76</a:t>
            </a:fld>
            <a:endParaRPr lang="en-US" dirty="0"/>
          </a:p>
        </p:txBody>
      </p:sp>
    </p:spTree>
    <p:extLst>
      <p:ext uri="{BB962C8B-B14F-4D97-AF65-F5344CB8AC3E}">
        <p14:creationId xmlns:p14="http://schemas.microsoft.com/office/powerpoint/2010/main" val="32770355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77</a:t>
            </a:fld>
            <a:endParaRPr lang="en-US" dirty="0"/>
          </a:p>
        </p:txBody>
      </p:sp>
    </p:spTree>
    <p:extLst>
      <p:ext uri="{BB962C8B-B14F-4D97-AF65-F5344CB8AC3E}">
        <p14:creationId xmlns:p14="http://schemas.microsoft.com/office/powerpoint/2010/main" val="4993529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78</a:t>
            </a:fld>
            <a:endParaRPr lang="en-US" dirty="0"/>
          </a:p>
        </p:txBody>
      </p:sp>
    </p:spTree>
    <p:extLst>
      <p:ext uri="{BB962C8B-B14F-4D97-AF65-F5344CB8AC3E}">
        <p14:creationId xmlns:p14="http://schemas.microsoft.com/office/powerpoint/2010/main" val="12627725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79</a:t>
            </a:fld>
            <a:endParaRPr lang="en-US" dirty="0"/>
          </a:p>
        </p:txBody>
      </p:sp>
    </p:spTree>
    <p:extLst>
      <p:ext uri="{BB962C8B-B14F-4D97-AF65-F5344CB8AC3E}">
        <p14:creationId xmlns:p14="http://schemas.microsoft.com/office/powerpoint/2010/main" val="23023893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80</a:t>
            </a:fld>
            <a:endParaRPr lang="en-US" dirty="0"/>
          </a:p>
        </p:txBody>
      </p:sp>
    </p:spTree>
    <p:extLst>
      <p:ext uri="{BB962C8B-B14F-4D97-AF65-F5344CB8AC3E}">
        <p14:creationId xmlns:p14="http://schemas.microsoft.com/office/powerpoint/2010/main" val="35249959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81</a:t>
            </a:fld>
            <a:endParaRPr lang="en-US" dirty="0"/>
          </a:p>
        </p:txBody>
      </p:sp>
    </p:spTree>
    <p:extLst>
      <p:ext uri="{BB962C8B-B14F-4D97-AF65-F5344CB8AC3E}">
        <p14:creationId xmlns:p14="http://schemas.microsoft.com/office/powerpoint/2010/main" val="11214507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mentioned before that , while PL </a:t>
            </a:r>
            <a:r>
              <a:rPr lang="en-US" dirty="0" err="1"/>
              <a:t>evalutes</a:t>
            </a:r>
            <a:r>
              <a:rPr lang="en-US" dirty="0"/>
              <a:t> to a truth table, a FOL formula and terms are evaluated to a different, changing value. Here we will extend the mechanism of the interpretation to fit a more complex setting and then define the semantics of FOL in terms on </a:t>
            </a:r>
            <a:r>
              <a:rPr lang="en-US" dirty="0" err="1"/>
              <a:t>interpretaitons</a:t>
            </a:r>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82</a:t>
            </a:fld>
            <a:endParaRPr lang="en-US" dirty="0"/>
          </a:p>
        </p:txBody>
      </p:sp>
    </p:spTree>
    <p:extLst>
      <p:ext uri="{BB962C8B-B14F-4D97-AF65-F5344CB8AC3E}">
        <p14:creationId xmlns:p14="http://schemas.microsoft.com/office/powerpoint/2010/main" val="40026066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Since a fomrula in FOL gets different meaning for different settings we would like to formilze what a setting. A domain of an interpretaion I is a noneempty set of values or objects. </a:t>
            </a:r>
          </a:p>
          <a:p>
            <a:r>
              <a:rPr lang="en-IL" dirty="0"/>
              <a:t>The domain can be integers or a deck of cards or even an abstract object. The set domain can be finite or countably finite, or even infinite (e.g the reals/real numbers).</a:t>
            </a:r>
          </a:p>
          <a:p>
            <a:endParaRPr lang="en-IL" dirty="0"/>
          </a:p>
          <a:p>
            <a:r>
              <a:rPr lang="en-IL" dirty="0"/>
              <a:t>Note: although we can have a infinite size domain, such as described below the interpretation can be finitie – since it depends on the elements in formula!</a:t>
            </a:r>
          </a:p>
          <a:p>
            <a:endParaRPr lang="en-IL" dirty="0"/>
          </a:p>
          <a:p>
            <a:r>
              <a:rPr lang="en-US" dirty="0"/>
              <a:t>About the domain ’set of shapes’:</a:t>
            </a:r>
          </a:p>
          <a:p>
            <a:r>
              <a:rPr lang="en-US" dirty="0"/>
              <a:t>This domain could encompass various geometric shapes like squares, circles, triangles, etc. While we might draw shapes in the real world, the concept of a perfect circle as an abstract ideal form is what resides in the domain.</a:t>
            </a:r>
          </a:p>
          <a:p>
            <a:endParaRPr lang="en-US" dirty="0"/>
          </a:p>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83</a:t>
            </a:fld>
            <a:endParaRPr lang="en-US" dirty="0"/>
          </a:p>
        </p:txBody>
      </p:sp>
    </p:spTree>
    <p:extLst>
      <p:ext uri="{BB962C8B-B14F-4D97-AF65-F5344CB8AC3E}">
        <p14:creationId xmlns:p14="http://schemas.microsoft.com/office/powerpoint/2010/main" val="42659134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Let’s recall that the syntax is just  a set of symbols and rules to manipulate thenm into “sentences” - formulas! </a:t>
            </a:r>
            <a:r>
              <a:rPr lang="en-US" dirty="0"/>
              <a:t>S</a:t>
            </a:r>
            <a:r>
              <a:rPr lang="en-IL" dirty="0"/>
              <a:t>o the first assignmet is to meaning full symbol under the specific domain. </a:t>
            </a:r>
            <a:r>
              <a:rPr lang="en-US" dirty="0"/>
              <a:t>W</a:t>
            </a:r>
            <a:r>
              <a:rPr lang="en-IL" dirty="0"/>
              <a:t>e will see an example to this a long the way.</a:t>
            </a:r>
          </a:p>
          <a:p>
            <a:endParaRPr lang="en-IL" dirty="0"/>
          </a:p>
          <a:p>
            <a:r>
              <a:rPr lang="en-IL" dirty="0"/>
              <a:t>Note that the function maps every n elements from the domain to an element of the domain – the maping are between the domain’s values. </a:t>
            </a:r>
            <a:r>
              <a:rPr lang="en-US" dirty="0"/>
              <a:t>So the semantics should first assign domain values to the symbols.</a:t>
            </a:r>
            <a:endParaRPr lang="en-IL" dirty="0"/>
          </a:p>
          <a:p>
            <a:endParaRPr lang="en-IL" dirty="0"/>
          </a:p>
          <a:p>
            <a:r>
              <a:rPr lang="en-IL" dirty="0"/>
              <a:t>Note that the predicte maps domain values to the true and false values of the domain! </a:t>
            </a:r>
          </a:p>
          <a:p>
            <a:r>
              <a:rPr lang="en-IL" dirty="0"/>
              <a:t>Note: we can the constant 0 in our syntax and the meaning the zero element can differ between domains, in the domain of integers it is the number, but if we are talking about strings it is the null value (under ASCI)</a:t>
            </a:r>
          </a:p>
          <a:p>
            <a:endParaRPr lang="en-IL" dirty="0"/>
          </a:p>
          <a:p>
            <a:endParaRPr lang="en-IL" dirty="0"/>
          </a:p>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84</a:t>
            </a:fld>
            <a:endParaRPr lang="en-US" dirty="0"/>
          </a:p>
        </p:txBody>
      </p:sp>
    </p:spTree>
    <p:extLst>
      <p:ext uri="{BB962C8B-B14F-4D97-AF65-F5344CB8AC3E}">
        <p14:creationId xmlns:p14="http://schemas.microsoft.com/office/powerpoint/2010/main" val="10381181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r>
              <a:rPr lang="en-US" dirty="0"/>
              <a:t>We can see that F contain 2 binary unction symbols +,-. As well as the binary  predicate symbol &lt; and the variable x, y, z. </a:t>
            </a:r>
          </a:p>
          <a:p>
            <a:pPr marL="0" algn="l" defTabSz="914400" rtl="0" eaLnBrk="1" latinLnBrk="0" hangingPunct="1"/>
            <a:r>
              <a:rPr lang="en-US" dirty="0"/>
              <a:t>As mentioned before: those symbols names and notation were chosen to provide intuition for the intended meaning of the formulae </a:t>
            </a:r>
          </a:p>
          <a:p>
            <a:pPr marL="0" algn="l" defTabSz="914400" rtl="0" eaLnBrk="1" latinLnBrk="0" hangingPunct="1"/>
            <a:r>
              <a:rPr lang="en-US" dirty="0"/>
              <a:t>We could just as easily have written f_1 and f_2 for the functions and p_1 for the predicate.</a:t>
            </a:r>
          </a:p>
          <a:p>
            <a:pPr marL="0" algn="l" defTabSz="914400" rtl="0" eaLnBrk="1" latinLnBrk="0" hangingPunct="1"/>
            <a:endParaRPr lang="en-US" dirty="0"/>
          </a:p>
          <a:p>
            <a:pPr marL="0" algn="l" defTabSz="914400" rtl="0" eaLnBrk="1" latinLnBrk="0" hangingPunct="1"/>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85</a:t>
            </a:fld>
            <a:endParaRPr lang="en-US" dirty="0"/>
          </a:p>
        </p:txBody>
      </p:sp>
    </p:spTree>
    <p:extLst>
      <p:ext uri="{BB962C8B-B14F-4D97-AF65-F5344CB8AC3E}">
        <p14:creationId xmlns:p14="http://schemas.microsoft.com/office/powerpoint/2010/main" val="292006513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914400" rtl="0" eaLnBrk="1" latinLnBrk="0" hangingPunct="1"/>
            <a:r>
              <a:rPr lang="en-US" dirty="0"/>
              <a:t>We can see that F contain 2 binary unction symbols +,-. As well as the binary  predicate symbol &lt; and the variable x, y, z. </a:t>
            </a:r>
          </a:p>
          <a:p>
            <a:pPr marL="0" algn="l" defTabSz="914400" rtl="0" eaLnBrk="1" latinLnBrk="0" hangingPunct="1"/>
            <a:r>
              <a:rPr lang="en-US" dirty="0"/>
              <a:t>As mentioned before: those symbols names and notation were chosen to provide intuition for the intended meaning of the formulae </a:t>
            </a:r>
          </a:p>
          <a:p>
            <a:pPr marL="0" algn="l" defTabSz="914400" rtl="0" eaLnBrk="1" latinLnBrk="0" hangingPunct="1"/>
            <a:r>
              <a:rPr lang="en-US" dirty="0"/>
              <a:t>We could just as easily have written f_1 and f_2 for the functions and p_1 for the predicate.</a:t>
            </a:r>
          </a:p>
          <a:p>
            <a:pPr marL="0" algn="l" defTabSz="914400" rtl="0" eaLnBrk="1" latinLnBrk="0" hangingPunct="1"/>
            <a:endParaRPr lang="en-US" dirty="0"/>
          </a:p>
          <a:p>
            <a:pPr marL="0" algn="l" defTabSz="914400" rtl="0" eaLnBrk="1" latinLnBrk="0" hangingPunct="1"/>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86</a:t>
            </a:fld>
            <a:endParaRPr lang="en-US" dirty="0"/>
          </a:p>
        </p:txBody>
      </p:sp>
    </p:spTree>
    <p:extLst>
      <p:ext uri="{BB962C8B-B14F-4D97-AF65-F5344CB8AC3E}">
        <p14:creationId xmlns:p14="http://schemas.microsoft.com/office/powerpoint/2010/main" val="339793692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Given a FOL formula and interpretation we want to compute if F evalutes a true inder the interpretation I, or evalutes false. </a:t>
            </a:r>
          </a:p>
          <a:p>
            <a:r>
              <a:rPr lang="en-IL" dirty="0"/>
              <a:t>We will start to define it inductivley as in PL. Note that we will have similiarities and some additions.</a:t>
            </a:r>
          </a:p>
        </p:txBody>
      </p:sp>
      <p:sp>
        <p:nvSpPr>
          <p:cNvPr id="4" name="Slide Number Placeholder 3"/>
          <p:cNvSpPr>
            <a:spLocks noGrp="1"/>
          </p:cNvSpPr>
          <p:nvPr>
            <p:ph type="sldNum" sz="quarter" idx="5"/>
          </p:nvPr>
        </p:nvSpPr>
        <p:spPr/>
        <p:txBody>
          <a:bodyPr/>
          <a:lstStyle/>
          <a:p>
            <a:fld id="{22289C57-55D7-40A4-A101-E74FAC7A092B}" type="slidenum">
              <a:rPr lang="en-US" smtClean="0"/>
              <a:t>87</a:t>
            </a:fld>
            <a:endParaRPr lang="en-US" dirty="0"/>
          </a:p>
        </p:txBody>
      </p:sp>
    </p:spTree>
    <p:extLst>
      <p:ext uri="{BB962C8B-B14F-4D97-AF65-F5344CB8AC3E}">
        <p14:creationId xmlns:p14="http://schemas.microsoft.com/office/powerpoint/2010/main" val="303863779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After first eval – Note: That is define the of the term under the assinment by evalute the function meaning with respected arguments’ meaning.</a:t>
            </a:r>
          </a:p>
          <a:p>
            <a:endParaRPr lang="en-IL" dirty="0"/>
          </a:p>
          <a:p>
            <a:r>
              <a:rPr lang="en-IL" dirty="0"/>
              <a:t>After second eval: basically we can see it as invoking a method with its argument, since after the interpretation we know its meaning under the domain.</a:t>
            </a:r>
          </a:p>
        </p:txBody>
      </p:sp>
      <p:sp>
        <p:nvSpPr>
          <p:cNvPr id="4" name="Slide Number Placeholder 3"/>
          <p:cNvSpPr>
            <a:spLocks noGrp="1"/>
          </p:cNvSpPr>
          <p:nvPr>
            <p:ph type="sldNum" sz="quarter" idx="5"/>
          </p:nvPr>
        </p:nvSpPr>
        <p:spPr/>
        <p:txBody>
          <a:bodyPr/>
          <a:lstStyle/>
          <a:p>
            <a:fld id="{22289C57-55D7-40A4-A101-E74FAC7A092B}" type="slidenum">
              <a:rPr lang="en-US" smtClean="0"/>
              <a:t>88</a:t>
            </a:fld>
            <a:endParaRPr lang="en-US" dirty="0"/>
          </a:p>
        </p:txBody>
      </p:sp>
    </p:spTree>
    <p:extLst>
      <p:ext uri="{BB962C8B-B14F-4D97-AF65-F5344CB8AC3E}">
        <p14:creationId xmlns:p14="http://schemas.microsoft.com/office/powerpoint/2010/main" val="19195781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IL" dirty="0"/>
              <a:t>n the inductive step we assume that f, f1 and f2 have fixed truth values. </a:t>
            </a:r>
            <a:r>
              <a:rPr lang="en-US" dirty="0"/>
              <a:t>F</a:t>
            </a:r>
            <a:r>
              <a:rPr lang="en-IL" dirty="0"/>
              <a:t>rom these fomulate, evalute the semantics of more complex formulae.</a:t>
            </a:r>
          </a:p>
          <a:p>
            <a:r>
              <a:rPr lang="en-IL" dirty="0"/>
              <a:t>The logical connectives are handled in FOL in percisley the same way as in PL</a:t>
            </a:r>
          </a:p>
        </p:txBody>
      </p:sp>
      <p:sp>
        <p:nvSpPr>
          <p:cNvPr id="4" name="Slide Number Placeholder 3"/>
          <p:cNvSpPr>
            <a:spLocks noGrp="1"/>
          </p:cNvSpPr>
          <p:nvPr>
            <p:ph type="sldNum" sz="quarter" idx="5"/>
          </p:nvPr>
        </p:nvSpPr>
        <p:spPr/>
        <p:txBody>
          <a:bodyPr/>
          <a:lstStyle/>
          <a:p>
            <a:fld id="{22289C57-55D7-40A4-A101-E74FAC7A092B}" type="slidenum">
              <a:rPr lang="en-US" smtClean="0"/>
              <a:t>89</a:t>
            </a:fld>
            <a:endParaRPr lang="en-US" dirty="0"/>
          </a:p>
        </p:txBody>
      </p:sp>
    </p:spTree>
    <p:extLst>
      <p:ext uri="{BB962C8B-B14F-4D97-AF65-F5344CB8AC3E}">
        <p14:creationId xmlns:p14="http://schemas.microsoft.com/office/powerpoint/2010/main" val="10050940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90</a:t>
            </a:fld>
            <a:endParaRPr lang="en-US" dirty="0"/>
          </a:p>
        </p:txBody>
      </p:sp>
    </p:spTree>
    <p:extLst>
      <p:ext uri="{BB962C8B-B14F-4D97-AF65-F5344CB8AC3E}">
        <p14:creationId xmlns:p14="http://schemas.microsoft.com/office/powerpoint/2010/main" val="26952193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91</a:t>
            </a:fld>
            <a:endParaRPr lang="en-US" dirty="0"/>
          </a:p>
        </p:txBody>
      </p:sp>
    </p:spTree>
    <p:extLst>
      <p:ext uri="{BB962C8B-B14F-4D97-AF65-F5344CB8AC3E}">
        <p14:creationId xmlns:p14="http://schemas.microsoft.com/office/powerpoint/2010/main" val="449373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In words, I is an interpretation of forall x iff all x-variant of I are interpretations of F</a:t>
            </a:r>
          </a:p>
          <a:p>
            <a:r>
              <a:rPr lang="en-IL" dirty="0"/>
              <a:t>I is an interpretation of exists x iff some x-variant of I is an interpretation of F</a:t>
            </a:r>
          </a:p>
        </p:txBody>
      </p:sp>
      <p:sp>
        <p:nvSpPr>
          <p:cNvPr id="4" name="Slide Number Placeholder 3"/>
          <p:cNvSpPr>
            <a:spLocks noGrp="1"/>
          </p:cNvSpPr>
          <p:nvPr>
            <p:ph type="sldNum" sz="quarter" idx="5"/>
          </p:nvPr>
        </p:nvSpPr>
        <p:spPr/>
        <p:txBody>
          <a:bodyPr/>
          <a:lstStyle/>
          <a:p>
            <a:fld id="{22289C57-55D7-40A4-A101-E74FAC7A092B}" type="slidenum">
              <a:rPr lang="en-US" smtClean="0"/>
              <a:t>92</a:t>
            </a:fld>
            <a:endParaRPr lang="en-US" dirty="0"/>
          </a:p>
        </p:txBody>
      </p:sp>
    </p:spTree>
    <p:extLst>
      <p:ext uri="{BB962C8B-B14F-4D97-AF65-F5344CB8AC3E}">
        <p14:creationId xmlns:p14="http://schemas.microsoft.com/office/powerpoint/2010/main" val="21549824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In the first line, basic reasoning about the interpretation I reveals that f and g always disagree. The second line follows from the first by the semantics of existtential quantification.</a:t>
            </a:r>
          </a:p>
        </p:txBody>
      </p:sp>
      <p:sp>
        <p:nvSpPr>
          <p:cNvPr id="4" name="Slide Number Placeholder 3"/>
          <p:cNvSpPr>
            <a:spLocks noGrp="1"/>
          </p:cNvSpPr>
          <p:nvPr>
            <p:ph type="sldNum" sz="quarter" idx="5"/>
          </p:nvPr>
        </p:nvSpPr>
        <p:spPr/>
        <p:txBody>
          <a:bodyPr/>
          <a:lstStyle/>
          <a:p>
            <a:fld id="{22289C57-55D7-40A4-A101-E74FAC7A092B}" type="slidenum">
              <a:rPr lang="en-US" smtClean="0"/>
              <a:t>93</a:t>
            </a:fld>
            <a:endParaRPr lang="en-US" dirty="0"/>
          </a:p>
        </p:txBody>
      </p:sp>
    </p:spTree>
    <p:extLst>
      <p:ext uri="{BB962C8B-B14F-4D97-AF65-F5344CB8AC3E}">
        <p14:creationId xmlns:p14="http://schemas.microsoft.com/office/powerpoint/2010/main" val="34405873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The restriction in the latter two rules corresponds to our intuition: if all we know is that exists x such that F then we certainly do not know which value in particular satisife F, Hence we choose a new value v that does not appear  previously in the proof: it was never introduced before by a quantifiation rule. Moreover, the assignment of I does not already assign it to some constant or to some function application.</a:t>
            </a:r>
          </a:p>
          <a:p>
            <a:endParaRPr lang="en-IL" dirty="0"/>
          </a:p>
          <a:p>
            <a:r>
              <a:rPr lang="en-IL" dirty="0"/>
              <a:t>Lastly you have the contracdiction rule: [click to next slide]</a:t>
            </a:r>
          </a:p>
        </p:txBody>
      </p:sp>
      <p:sp>
        <p:nvSpPr>
          <p:cNvPr id="4" name="Slide Number Placeholder 3"/>
          <p:cNvSpPr>
            <a:spLocks noGrp="1"/>
          </p:cNvSpPr>
          <p:nvPr>
            <p:ph type="sldNum" sz="quarter" idx="5"/>
          </p:nvPr>
        </p:nvSpPr>
        <p:spPr/>
        <p:txBody>
          <a:bodyPr/>
          <a:lstStyle/>
          <a:p>
            <a:fld id="{22289C57-55D7-40A4-A101-E74FAC7A092B}" type="slidenum">
              <a:rPr lang="en-US" smtClean="0"/>
              <a:t>95</a:t>
            </a:fld>
            <a:endParaRPr lang="en-US" dirty="0"/>
          </a:p>
        </p:txBody>
      </p:sp>
    </p:spTree>
    <p:extLst>
      <p:ext uri="{BB962C8B-B14F-4D97-AF65-F5344CB8AC3E}">
        <p14:creationId xmlns:p14="http://schemas.microsoft.com/office/powerpoint/2010/main" val="992554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A contradiction occurs if two variants of the original interpretation I disagree on the truth value of an n-ary predicate p for a given tuple of domain values</a:t>
            </a:r>
          </a:p>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96</a:t>
            </a:fld>
            <a:endParaRPr lang="en-US" dirty="0"/>
          </a:p>
        </p:txBody>
      </p:sp>
    </p:spTree>
    <p:extLst>
      <p:ext uri="{BB962C8B-B14F-4D97-AF65-F5344CB8AC3E}">
        <p14:creationId xmlns:p14="http://schemas.microsoft.com/office/powerpoint/2010/main" val="17780273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97</a:t>
            </a:fld>
            <a:endParaRPr lang="en-US" dirty="0"/>
          </a:p>
        </p:txBody>
      </p:sp>
    </p:spTree>
    <p:extLst>
      <p:ext uri="{BB962C8B-B14F-4D97-AF65-F5344CB8AC3E}">
        <p14:creationId xmlns:p14="http://schemas.microsoft.com/office/powerpoint/2010/main" val="13669413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Second CASE: &lt;-</a:t>
            </a:r>
          </a:p>
          <a:p>
            <a:r>
              <a:rPr lang="en-IL" dirty="0"/>
              <a:t> Lines 3 and 6 are contradictory. Line 4 says the exists x that p does not hold for x, under interpretation I.</a:t>
            </a:r>
          </a:p>
          <a:p>
            <a:r>
              <a:rPr lang="en-IL" dirty="0"/>
              <a:t>Thus, by the semantics of existential quantifier, no value w from D_I is such p(w) is true.</a:t>
            </a:r>
          </a:p>
          <a:p>
            <a:r>
              <a:rPr lang="en-IL" dirty="0"/>
              <a:t>In particular line 5 identifies v, introduced in line 3.</a:t>
            </a:r>
          </a:p>
          <a:p>
            <a:r>
              <a:rPr lang="en-IL"/>
              <a:t>As both cases end in contradictions for arbitrary interpretaion I, F is valid.</a:t>
            </a:r>
          </a:p>
        </p:txBody>
      </p:sp>
      <p:sp>
        <p:nvSpPr>
          <p:cNvPr id="4" name="Slide Number Placeholder 3"/>
          <p:cNvSpPr>
            <a:spLocks noGrp="1"/>
          </p:cNvSpPr>
          <p:nvPr>
            <p:ph type="sldNum" sz="quarter" idx="5"/>
          </p:nvPr>
        </p:nvSpPr>
        <p:spPr/>
        <p:txBody>
          <a:bodyPr/>
          <a:lstStyle/>
          <a:p>
            <a:fld id="{22289C57-55D7-40A4-A101-E74FAC7A092B}" type="slidenum">
              <a:rPr lang="en-US" smtClean="0"/>
              <a:t>98</a:t>
            </a:fld>
            <a:endParaRPr lang="en-US" dirty="0"/>
          </a:p>
        </p:txBody>
      </p:sp>
    </p:spTree>
    <p:extLst>
      <p:ext uri="{BB962C8B-B14F-4D97-AF65-F5344CB8AC3E}">
        <p14:creationId xmlns:p14="http://schemas.microsoft.com/office/powerpoint/2010/main" val="303195114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99</a:t>
            </a:fld>
            <a:endParaRPr lang="en-US" dirty="0"/>
          </a:p>
        </p:txBody>
      </p:sp>
    </p:spTree>
    <p:extLst>
      <p:ext uri="{BB962C8B-B14F-4D97-AF65-F5344CB8AC3E}">
        <p14:creationId xmlns:p14="http://schemas.microsoft.com/office/powerpoint/2010/main" val="31157019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So far we introducted PL, now we will present an extenstion of PL called first order logic, if pl is called propositional logic – fol is called predicate calculus. </a:t>
            </a:r>
          </a:p>
          <a:p>
            <a:r>
              <a:rPr lang="en-IL" dirty="0"/>
              <a:t>The fol extends pl introducing predicates, function and constasts. We will introdcuce the new syntax and semantics mechanism. We will build on the semantic system of PL of semntics arguments to provide a mtehod of proving FOL validtty</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100</a:t>
            </a:fld>
            <a:endParaRPr lang="en-US" dirty="0"/>
          </a:p>
        </p:txBody>
      </p:sp>
    </p:spTree>
    <p:extLst>
      <p:ext uri="{BB962C8B-B14F-4D97-AF65-F5344CB8AC3E}">
        <p14:creationId xmlns:p14="http://schemas.microsoft.com/office/powerpoint/2010/main" val="40073519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dirty="0"/>
              <a:t>In PL we are using propositional variables. </a:t>
            </a:r>
            <a:r>
              <a:rPr lang="en-US" dirty="0"/>
              <a:t>T</a:t>
            </a:r>
            <a:r>
              <a:rPr lang="en-IL" dirty="0"/>
              <a:t>he truth value of a formula is determined by the values of its propositonal variable. </a:t>
            </a:r>
            <a:r>
              <a:rPr lang="en-US" dirty="0" err="1"/>
              <a:t>e.g</a:t>
            </a:r>
            <a:r>
              <a:rPr lang="en-US" dirty="0"/>
              <a:t> if we will take the formula x &amp; y – different values to the </a:t>
            </a:r>
            <a:r>
              <a:rPr lang="en-US" dirty="0" err="1"/>
              <a:t>p.v</a:t>
            </a:r>
            <a:r>
              <a:rPr lang="en-US" dirty="0"/>
              <a:t> here will change the entire meaning.</a:t>
            </a:r>
          </a:p>
          <a:p>
            <a:endParaRPr lang="en-US" dirty="0"/>
          </a:p>
          <a:p>
            <a:r>
              <a:rPr lang="en-US" dirty="0"/>
              <a:t>You can look at I as a function that receives a variable and returns its truth value.</a:t>
            </a:r>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101</a:t>
            </a:fld>
            <a:endParaRPr lang="en-US" dirty="0"/>
          </a:p>
        </p:txBody>
      </p:sp>
    </p:spTree>
    <p:extLst>
      <p:ext uri="{BB962C8B-B14F-4D97-AF65-F5344CB8AC3E}">
        <p14:creationId xmlns:p14="http://schemas.microsoft.com/office/powerpoint/2010/main" val="158410089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all formulas of PL are evaluated to a truth table (true or false), FOL is not so simple. </a:t>
            </a:r>
          </a:p>
          <a:p>
            <a:r>
              <a:rPr lang="en-US" dirty="0"/>
              <a:t>First we will introduces a new syntax. As in PL, the syntax of FOL is </a:t>
            </a:r>
            <a:r>
              <a:rPr lang="en-US" dirty="0" err="1"/>
              <a:t>indpenent</a:t>
            </a:r>
            <a:r>
              <a:rPr lang="en-US" dirty="0"/>
              <a:t> of its meaning.</a:t>
            </a:r>
          </a:p>
          <a:p>
            <a:r>
              <a:rPr lang="en-US" dirty="0"/>
              <a:t>We will start from the most basic </a:t>
            </a:r>
            <a:r>
              <a:rPr lang="en-US" dirty="0" err="1"/>
              <a:t>elemnts</a:t>
            </a:r>
            <a:r>
              <a:rPr lang="en-US" dirty="0"/>
              <a:t> in FOL syntax</a:t>
            </a:r>
          </a:p>
        </p:txBody>
      </p:sp>
      <p:sp>
        <p:nvSpPr>
          <p:cNvPr id="4" name="Slide Number Placeholder 3"/>
          <p:cNvSpPr>
            <a:spLocks noGrp="1"/>
          </p:cNvSpPr>
          <p:nvPr>
            <p:ph type="sldNum" sz="quarter" idx="5"/>
          </p:nvPr>
        </p:nvSpPr>
        <p:spPr/>
        <p:txBody>
          <a:bodyPr/>
          <a:lstStyle/>
          <a:p>
            <a:fld id="{22289C57-55D7-40A4-A101-E74FAC7A092B}" type="slidenum">
              <a:rPr lang="en-US" smtClean="0"/>
              <a:t>107</a:t>
            </a:fld>
            <a:endParaRPr lang="en-US" dirty="0"/>
          </a:p>
        </p:txBody>
      </p:sp>
    </p:spTree>
    <p:extLst>
      <p:ext uri="{BB962C8B-B14F-4D97-AF65-F5344CB8AC3E}">
        <p14:creationId xmlns:p14="http://schemas.microsoft.com/office/powerpoint/2010/main" val="233274760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all formulas of PL are evaluated to a truth table (true or false), FOL is not so simple. </a:t>
            </a:r>
          </a:p>
          <a:p>
            <a:r>
              <a:rPr lang="en-US" dirty="0"/>
              <a:t>First we will introduces a new syntax. As in PL, the syntax of FOL is </a:t>
            </a:r>
            <a:r>
              <a:rPr lang="en-US" dirty="0" err="1"/>
              <a:t>indpenent</a:t>
            </a:r>
            <a:r>
              <a:rPr lang="en-US" dirty="0"/>
              <a:t> of its meaning.</a:t>
            </a:r>
          </a:p>
          <a:p>
            <a:r>
              <a:rPr lang="en-US" dirty="0"/>
              <a:t>We will start from the most basic </a:t>
            </a:r>
            <a:r>
              <a:rPr lang="en-US" dirty="0" err="1"/>
              <a:t>elemnts</a:t>
            </a:r>
            <a:r>
              <a:rPr lang="en-US" dirty="0"/>
              <a:t> in FOL syntax</a:t>
            </a:r>
          </a:p>
        </p:txBody>
      </p:sp>
      <p:sp>
        <p:nvSpPr>
          <p:cNvPr id="4" name="Slide Number Placeholder 3"/>
          <p:cNvSpPr>
            <a:spLocks noGrp="1"/>
          </p:cNvSpPr>
          <p:nvPr>
            <p:ph type="sldNum" sz="quarter" idx="5"/>
          </p:nvPr>
        </p:nvSpPr>
        <p:spPr/>
        <p:txBody>
          <a:bodyPr/>
          <a:lstStyle/>
          <a:p>
            <a:fld id="{22289C57-55D7-40A4-A101-E74FAC7A092B}" type="slidenum">
              <a:rPr lang="en-US" smtClean="0"/>
              <a:t>112</a:t>
            </a:fld>
            <a:endParaRPr lang="en-US" dirty="0"/>
          </a:p>
        </p:txBody>
      </p:sp>
    </p:spTree>
    <p:extLst>
      <p:ext uri="{BB962C8B-B14F-4D97-AF65-F5344CB8AC3E}">
        <p14:creationId xmlns:p14="http://schemas.microsoft.com/office/powerpoint/2010/main" val="402617373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all formulas of PL are evaluated to a truth table (true or false), FOL is not so simple. </a:t>
            </a:r>
          </a:p>
          <a:p>
            <a:r>
              <a:rPr lang="en-US" dirty="0"/>
              <a:t>First we will introduces a new syntax. As in PL, the syntax of FOL is </a:t>
            </a:r>
            <a:r>
              <a:rPr lang="en-US" dirty="0" err="1"/>
              <a:t>indpenent</a:t>
            </a:r>
            <a:r>
              <a:rPr lang="en-US" dirty="0"/>
              <a:t> of its meaning.</a:t>
            </a:r>
          </a:p>
          <a:p>
            <a:r>
              <a:rPr lang="en-US" dirty="0"/>
              <a:t>We will start from the most basic </a:t>
            </a:r>
            <a:r>
              <a:rPr lang="en-US" dirty="0" err="1"/>
              <a:t>elemnts</a:t>
            </a:r>
            <a:r>
              <a:rPr lang="en-US" dirty="0"/>
              <a:t> in FOL syntax</a:t>
            </a:r>
          </a:p>
        </p:txBody>
      </p:sp>
      <p:sp>
        <p:nvSpPr>
          <p:cNvPr id="4" name="Slide Number Placeholder 3"/>
          <p:cNvSpPr>
            <a:spLocks noGrp="1"/>
          </p:cNvSpPr>
          <p:nvPr>
            <p:ph type="sldNum" sz="quarter" idx="5"/>
          </p:nvPr>
        </p:nvSpPr>
        <p:spPr/>
        <p:txBody>
          <a:bodyPr/>
          <a:lstStyle/>
          <a:p>
            <a:fld id="{22289C57-55D7-40A4-A101-E74FAC7A092B}" type="slidenum">
              <a:rPr lang="en-US" smtClean="0"/>
              <a:t>132</a:t>
            </a:fld>
            <a:endParaRPr lang="en-US" dirty="0"/>
          </a:p>
        </p:txBody>
      </p:sp>
    </p:spTree>
    <p:extLst>
      <p:ext uri="{BB962C8B-B14F-4D97-AF65-F5344CB8AC3E}">
        <p14:creationId xmlns:p14="http://schemas.microsoft.com/office/powerpoint/2010/main" val="37970986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22289C57-55D7-40A4-A101-E74FAC7A092B}" type="slidenum">
              <a:rPr lang="en-US" smtClean="0"/>
              <a:t>135</a:t>
            </a:fld>
            <a:endParaRPr lang="en-US" dirty="0"/>
          </a:p>
        </p:txBody>
      </p:sp>
    </p:spTree>
    <p:extLst>
      <p:ext uri="{BB962C8B-B14F-4D97-AF65-F5344CB8AC3E}">
        <p14:creationId xmlns:p14="http://schemas.microsoft.com/office/powerpoint/2010/main" val="71614408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22289C57-55D7-40A4-A101-E74FAC7A092B}" type="slidenum">
              <a:rPr lang="en-US" smtClean="0"/>
              <a:t>137</a:t>
            </a:fld>
            <a:endParaRPr lang="en-US" dirty="0"/>
          </a:p>
        </p:txBody>
      </p:sp>
    </p:spTree>
    <p:extLst>
      <p:ext uri="{BB962C8B-B14F-4D97-AF65-F5344CB8AC3E}">
        <p14:creationId xmlns:p14="http://schemas.microsoft.com/office/powerpoint/2010/main" val="219440556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142</a:t>
            </a:fld>
            <a:endParaRPr lang="en-US" dirty="0"/>
          </a:p>
        </p:txBody>
      </p:sp>
    </p:spTree>
    <p:extLst>
      <p:ext uri="{BB962C8B-B14F-4D97-AF65-F5344CB8AC3E}">
        <p14:creationId xmlns:p14="http://schemas.microsoft.com/office/powerpoint/2010/main" val="298183035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22289C57-55D7-40A4-A101-E74FAC7A092B}" type="slidenum">
              <a:rPr lang="en-US" smtClean="0"/>
              <a:t>143</a:t>
            </a:fld>
            <a:endParaRPr lang="en-US" dirty="0"/>
          </a:p>
        </p:txBody>
      </p:sp>
    </p:spTree>
    <p:extLst>
      <p:ext uri="{BB962C8B-B14F-4D97-AF65-F5344CB8AC3E}">
        <p14:creationId xmlns:p14="http://schemas.microsoft.com/office/powerpoint/2010/main" val="206377145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all formulas of PL are evaluated to a truth table (true or false), FOL is not so simple. </a:t>
            </a:r>
          </a:p>
          <a:p>
            <a:r>
              <a:rPr lang="en-US" dirty="0"/>
              <a:t>First we will introduces a new syntax. As in PL, the syntax of FOL is </a:t>
            </a:r>
            <a:r>
              <a:rPr lang="en-US" dirty="0" err="1"/>
              <a:t>indpenent</a:t>
            </a:r>
            <a:r>
              <a:rPr lang="en-US" dirty="0"/>
              <a:t> of its meaning.</a:t>
            </a:r>
          </a:p>
          <a:p>
            <a:r>
              <a:rPr lang="en-US" dirty="0"/>
              <a:t>We will start from the most basic </a:t>
            </a:r>
            <a:r>
              <a:rPr lang="en-US" dirty="0" err="1"/>
              <a:t>elemnts</a:t>
            </a:r>
            <a:r>
              <a:rPr lang="en-US" dirty="0"/>
              <a:t> in FOL syntax</a:t>
            </a:r>
          </a:p>
        </p:txBody>
      </p:sp>
      <p:sp>
        <p:nvSpPr>
          <p:cNvPr id="4" name="Slide Number Placeholder 3"/>
          <p:cNvSpPr>
            <a:spLocks noGrp="1"/>
          </p:cNvSpPr>
          <p:nvPr>
            <p:ph type="sldNum" sz="quarter" idx="5"/>
          </p:nvPr>
        </p:nvSpPr>
        <p:spPr/>
        <p:txBody>
          <a:bodyPr/>
          <a:lstStyle/>
          <a:p>
            <a:fld id="{22289C57-55D7-40A4-A101-E74FAC7A092B}" type="slidenum">
              <a:rPr lang="en-US" smtClean="0"/>
              <a:t>144</a:t>
            </a:fld>
            <a:endParaRPr lang="en-US" dirty="0"/>
          </a:p>
        </p:txBody>
      </p:sp>
    </p:spTree>
    <p:extLst>
      <p:ext uri="{BB962C8B-B14F-4D97-AF65-F5344CB8AC3E}">
        <p14:creationId xmlns:p14="http://schemas.microsoft.com/office/powerpoint/2010/main" val="309823402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22289C57-55D7-40A4-A101-E74FAC7A092B}" type="slidenum">
              <a:rPr lang="en-US" smtClean="0"/>
              <a:t>149</a:t>
            </a:fld>
            <a:endParaRPr lang="en-US" dirty="0"/>
          </a:p>
        </p:txBody>
      </p:sp>
    </p:spTree>
    <p:extLst>
      <p:ext uri="{BB962C8B-B14F-4D97-AF65-F5344CB8AC3E}">
        <p14:creationId xmlns:p14="http://schemas.microsoft.com/office/powerpoint/2010/main" val="427827087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22289C57-55D7-40A4-A101-E74FAC7A092B}" type="slidenum">
              <a:rPr lang="en-US" smtClean="0"/>
              <a:t>159</a:t>
            </a:fld>
            <a:endParaRPr lang="en-US" dirty="0"/>
          </a:p>
        </p:txBody>
      </p:sp>
    </p:spTree>
    <p:extLst>
      <p:ext uri="{BB962C8B-B14F-4D97-AF65-F5344CB8AC3E}">
        <p14:creationId xmlns:p14="http://schemas.microsoft.com/office/powerpoint/2010/main" val="21567467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78EBB372-FE07-46C3-98E8-9982AEDC7CF0}" type="slidenum">
              <a:rPr lang="LID4096" smtClean="0"/>
              <a:t>162</a:t>
            </a:fld>
            <a:endParaRPr lang="LID4096"/>
          </a:p>
        </p:txBody>
      </p:sp>
    </p:spTree>
    <p:extLst>
      <p:ext uri="{BB962C8B-B14F-4D97-AF65-F5344CB8AC3E}">
        <p14:creationId xmlns:p14="http://schemas.microsoft.com/office/powerpoint/2010/main" val="423019440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22289C57-55D7-40A4-A101-E74FAC7A092B}" type="slidenum">
              <a:rPr lang="en-US" smtClean="0"/>
              <a:t>163</a:t>
            </a:fld>
            <a:endParaRPr lang="en-US" dirty="0"/>
          </a:p>
        </p:txBody>
      </p:sp>
    </p:spTree>
    <p:extLst>
      <p:ext uri="{BB962C8B-B14F-4D97-AF65-F5344CB8AC3E}">
        <p14:creationId xmlns:p14="http://schemas.microsoft.com/office/powerpoint/2010/main" val="8043867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164</a:t>
            </a:fld>
            <a:endParaRPr lang="en-US" dirty="0"/>
          </a:p>
        </p:txBody>
      </p:sp>
    </p:spTree>
    <p:extLst>
      <p:ext uri="{BB962C8B-B14F-4D97-AF65-F5344CB8AC3E}">
        <p14:creationId xmlns:p14="http://schemas.microsoft.com/office/powerpoint/2010/main" val="702683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dirty="0"/>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4229100" y="0"/>
            <a:ext cx="7962901"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dirty="0"/>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bg1"/>
                </a:solidFill>
              </a:defRPr>
            </a:lvl1pPr>
            <a:lvl2pPr marL="457200" indent="0">
              <a:lnSpc>
                <a:spcPct val="140000"/>
              </a:lnSpc>
              <a:spcBef>
                <a:spcPts val="1000"/>
              </a:spcBef>
              <a:buNone/>
              <a:defRPr sz="1800">
                <a:solidFill>
                  <a:schemeClr val="bg1"/>
                </a:solidFill>
              </a:defRPr>
            </a:lvl2pPr>
            <a:lvl3pPr marL="914400" indent="0">
              <a:lnSpc>
                <a:spcPct val="140000"/>
              </a:lnSpc>
              <a:spcBef>
                <a:spcPts val="1000"/>
              </a:spcBef>
              <a:buNone/>
              <a:defRPr sz="1800">
                <a:solidFill>
                  <a:schemeClr val="bg1"/>
                </a:solidFill>
              </a:defRPr>
            </a:lvl3pPr>
            <a:lvl4pPr marL="1371600" indent="0">
              <a:lnSpc>
                <a:spcPct val="140000"/>
              </a:lnSpc>
              <a:spcBef>
                <a:spcPts val="1000"/>
              </a:spcBef>
              <a:buNone/>
              <a:defRPr sz="1800">
                <a:solidFill>
                  <a:schemeClr val="bg1"/>
                </a:solidFill>
              </a:defRPr>
            </a:lvl4pPr>
            <a:lvl5pPr marL="1828800" indent="0">
              <a:lnSpc>
                <a:spcPct val="140000"/>
              </a:lnSpc>
              <a:spcBef>
                <a:spcPts val="1000"/>
              </a:spcBef>
              <a:buNone/>
              <a:defRPr sz="18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dirty="0"/>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8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5.pn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691.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59.jpg"/></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5.xml"/><Relationship Id="rId5" Type="http://schemas.openxmlformats.org/officeDocument/2006/relationships/image" Target="../media/image72.png"/><Relationship Id="rId4" Type="http://schemas.openxmlformats.org/officeDocument/2006/relationships/image" Target="../media/image65.png"/></Relationships>
</file>

<file path=ppt/slides/_rels/slide7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75.png"/></Relationships>
</file>

<file path=ppt/slides/_rels/slide8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90.png"/></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3.xml"/><Relationship Id="rId1" Type="http://schemas.openxmlformats.org/officeDocument/2006/relationships/slideLayout" Target="../slideLayouts/slideLayout5.xml"/><Relationship Id="rId4" Type="http://schemas.openxmlformats.org/officeDocument/2006/relationships/image" Target="../media/image82.png"/></Relationships>
</file>

<file path=ppt/slides/_rels/slide8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openxmlformats.org/officeDocument/2006/relationships/image" Target="../media/image93.png"/></Relationships>
</file>

<file path=ppt/slides/_rels/slide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5.xml"/><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8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7.xml"/><Relationship Id="rId1" Type="http://schemas.openxmlformats.org/officeDocument/2006/relationships/slideLayout" Target="../slideLayouts/slideLayout5.xml"/><Relationship Id="rId4" Type="http://schemas.openxmlformats.org/officeDocument/2006/relationships/image" Target="../media/image98.png"/></Relationships>
</file>

<file path=ppt/slides/_rels/slide9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92.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84.png"/></Relationships>
</file>

<file path=ppt/slides/_rels/slide9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8" Type="http://schemas.openxmlformats.org/officeDocument/2006/relationships/image" Target="../media/image1070.png"/><Relationship Id="rId3" Type="http://schemas.openxmlformats.org/officeDocument/2006/relationships/image" Target="../media/image87.png"/><Relationship Id="rId7" Type="http://schemas.openxmlformats.org/officeDocument/2006/relationships/customXml" Target="../ink/ink1.xml"/><Relationship Id="rId2" Type="http://schemas.openxmlformats.org/officeDocument/2006/relationships/notesSlide" Target="../notesSlides/notesSlide82.xml"/><Relationship Id="rId1" Type="http://schemas.openxmlformats.org/officeDocument/2006/relationships/slideLayout" Target="../slideLayouts/slideLayout5.xml"/><Relationship Id="rId6" Type="http://schemas.openxmlformats.org/officeDocument/2006/relationships/image" Target="../media/image99.png"/><Relationship Id="rId5" Type="http://schemas.openxmlformats.org/officeDocument/2006/relationships/image" Target="../media/image95.png"/><Relationship Id="rId10" Type="http://schemas.openxmlformats.org/officeDocument/2006/relationships/image" Target="../media/image1080.png"/><Relationship Id="rId4" Type="http://schemas.openxmlformats.org/officeDocument/2006/relationships/image" Target="../media/image92.png"/><Relationship Id="rId9" Type="http://schemas.openxmlformats.org/officeDocument/2006/relationships/customXml" Target="../ink/ink2.xml"/></Relationships>
</file>

<file path=ppt/slides/_rels/slide9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9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6.xml"/><Relationship Id="rId1" Type="http://schemas.openxmlformats.org/officeDocument/2006/relationships/slideLayout" Target="../slideLayouts/slideLayout5.xml"/><Relationship Id="rId5" Type="http://schemas.openxmlformats.org/officeDocument/2006/relationships/image" Target="../media/image105.png"/><Relationship Id="rId4" Type="http://schemas.openxmlformats.org/officeDocument/2006/relationships/image" Target="../media/image104.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20.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40.png"/><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1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0.png"/><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1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081.png"/><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11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1140.pn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image" Target="../media/image1150.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1160.pn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1170.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1180.pn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image" Target="../media/image1190.pn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1200.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image" Target="../media/image1260.png"/><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7.png"/><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9.png"/><Relationship Id="rId1" Type="http://schemas.openxmlformats.org/officeDocument/2006/relationships/slideLayout" Target="../slideLayouts/slideLayout5.xml"/><Relationship Id="rId4" Type="http://schemas.openxmlformats.org/officeDocument/2006/relationships/image" Target="../media/image128.png"/></Relationships>
</file>

<file path=ppt/slides/_rels/slide12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5.xml"/><Relationship Id="rId4" Type="http://schemas.openxmlformats.org/officeDocument/2006/relationships/image" Target="../media/image143.png"/></Relationships>
</file>

<file path=ppt/slides/_rels/slide13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2.pn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1470.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xml"/></Relationships>
</file>

<file path=ppt/slides/_rels/slide146.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48.png"/><Relationship Id="rId1" Type="http://schemas.openxmlformats.org/officeDocument/2006/relationships/slideLayout" Target="../slideLayouts/slideLayout5.xml"/><Relationship Id="rId4" Type="http://schemas.openxmlformats.org/officeDocument/2006/relationships/image" Target="../media/image153.png"/></Relationships>
</file>

<file path=ppt/slides/_rels/slide148.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7.png"/><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2" Type="http://schemas.openxmlformats.org/officeDocument/2006/relationships/image" Target="../media/image1590.png"/><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5.xml"/></Relationships>
</file>

<file path=ppt/slides/_rels/slide153.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610.pn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64.pn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jpeg"/><Relationship Id="rId1" Type="http://schemas.openxmlformats.org/officeDocument/2006/relationships/slideLayout" Target="../slideLayouts/slideLayout5.xml"/><Relationship Id="rId4" Type="http://schemas.openxmlformats.org/officeDocument/2006/relationships/image" Target="../media/image162.png"/></Relationships>
</file>

<file path=ppt/slides/_rels/slide157.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5.xml"/></Relationships>
</file>

<file path=ppt/slides/_rels/slide158.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5.xml"/><Relationship Id="rId4" Type="http://schemas.openxmlformats.org/officeDocument/2006/relationships/image" Target="../media/image167.png"/></Relationships>
</file>

<file path=ppt/slides/_rels/slide159.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16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730.png"/><Relationship Id="rId1" Type="http://schemas.openxmlformats.org/officeDocument/2006/relationships/slideLayout" Target="../slideLayouts/slideLayout5.xml"/><Relationship Id="rId4" Type="http://schemas.openxmlformats.org/officeDocument/2006/relationships/image" Target="../media/image175.png"/></Relationships>
</file>

<file path=ppt/slides/_rels/slide161.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99.xml"/><Relationship Id="rId1" Type="http://schemas.openxmlformats.org/officeDocument/2006/relationships/slideLayout" Target="../slideLayouts/slideLayout8.xml"/></Relationships>
</file>

<file path=ppt/slides/_rels/slide163.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2777340"/>
            <a:ext cx="4941771" cy="3200400"/>
          </a:xfrm>
        </p:spPr>
        <p:txBody>
          <a:bodyPr anchor="ctr"/>
          <a:lstStyle/>
          <a:p>
            <a:r>
              <a:rPr lang="en-US" dirty="0"/>
              <a:t>The Calculus of Computation</a:t>
            </a:r>
            <a:br>
              <a:rPr lang="en-US" dirty="0"/>
            </a:br>
            <a:br>
              <a:rPr lang="en-US" dirty="0"/>
            </a:br>
            <a:r>
              <a:rPr lang="en-US" dirty="0" err="1"/>
              <a:t>IDAn</a:t>
            </a:r>
            <a:r>
              <a:rPr lang="en-US" dirty="0"/>
              <a:t> Ziv</a:t>
            </a:r>
            <a:br>
              <a:rPr lang="en-US" dirty="0"/>
            </a:br>
            <a:r>
              <a:rPr lang="en-US" dirty="0"/>
              <a:t>Semyon Guretskiy</a:t>
            </a:r>
          </a:p>
        </p:txBody>
      </p:sp>
      <p:sp>
        <p:nvSpPr>
          <p:cNvPr id="4" name="TextBox 3">
            <a:extLst>
              <a:ext uri="{FF2B5EF4-FFF2-40B4-BE49-F238E27FC236}">
                <a16:creationId xmlns:a16="http://schemas.microsoft.com/office/drawing/2014/main" id="{F46D76B9-9CC4-6EA0-3B46-6F998DB5763C}"/>
              </a:ext>
            </a:extLst>
          </p:cNvPr>
          <p:cNvSpPr txBox="1"/>
          <p:nvPr/>
        </p:nvSpPr>
        <p:spPr>
          <a:xfrm>
            <a:off x="41118" y="6223925"/>
            <a:ext cx="7948247" cy="646331"/>
          </a:xfrm>
          <a:prstGeom prst="rect">
            <a:avLst/>
          </a:prstGeom>
          <a:noFill/>
        </p:spPr>
        <p:txBody>
          <a:bodyPr wrap="square" rtlCol="0">
            <a:spAutoFit/>
          </a:bodyPr>
          <a:lstStyle/>
          <a:p>
            <a:r>
              <a:rPr lang="en-IL" dirty="0"/>
              <a:t>Based on: “The Calculus of Computation” by A. Bradley and Z. Manna</a:t>
            </a:r>
            <a:br>
              <a:rPr lang="en-IL" dirty="0"/>
            </a:br>
            <a:r>
              <a:rPr lang="en-IL" dirty="0"/>
              <a:t>Some examples taken from the course “Automeated Reasoning” by Yoni Zohar</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2C7B3-E843-9908-47A0-291BC96D1B2A}"/>
              </a:ext>
            </a:extLst>
          </p:cNvPr>
          <p:cNvSpPr>
            <a:spLocks noGrp="1"/>
          </p:cNvSpPr>
          <p:nvPr>
            <p:ph type="title"/>
          </p:nvPr>
        </p:nvSpPr>
        <p:spPr/>
        <p:txBody>
          <a:bodyPr/>
          <a:lstStyle/>
          <a:p>
            <a:r>
              <a:rPr lang="en-IL" sz="4400" dirty="0"/>
              <a:t>Lecture OUTLINE</a:t>
            </a:r>
            <a:endParaRPr lang="en-IL" dirty="0"/>
          </a:p>
        </p:txBody>
      </p:sp>
      <p:sp>
        <p:nvSpPr>
          <p:cNvPr id="3" name="Content Placeholder 2">
            <a:extLst>
              <a:ext uri="{FF2B5EF4-FFF2-40B4-BE49-F238E27FC236}">
                <a16:creationId xmlns:a16="http://schemas.microsoft.com/office/drawing/2014/main" id="{D4335CC3-2420-7D20-3278-FDF24F47FE87}"/>
              </a:ext>
            </a:extLst>
          </p:cNvPr>
          <p:cNvSpPr>
            <a:spLocks noGrp="1"/>
          </p:cNvSpPr>
          <p:nvPr>
            <p:ph idx="1"/>
          </p:nvPr>
        </p:nvSpPr>
        <p:spPr/>
        <p:txBody>
          <a:bodyPr/>
          <a:lstStyle/>
          <a:p>
            <a:r>
              <a:rPr lang="en-IL" dirty="0"/>
              <a:t>Propositional Logic (PL)</a:t>
            </a:r>
          </a:p>
          <a:p>
            <a:r>
              <a:rPr lang="en-IL" dirty="0"/>
              <a:t>First Order Logic (FOL)</a:t>
            </a:r>
          </a:p>
          <a:p>
            <a:r>
              <a:rPr lang="en-IL" dirty="0"/>
              <a:t>First Order Theories</a:t>
            </a:r>
          </a:p>
        </p:txBody>
      </p:sp>
      <p:sp>
        <p:nvSpPr>
          <p:cNvPr id="4" name="Slide Number Placeholder 3">
            <a:extLst>
              <a:ext uri="{FF2B5EF4-FFF2-40B4-BE49-F238E27FC236}">
                <a16:creationId xmlns:a16="http://schemas.microsoft.com/office/drawing/2014/main" id="{1310F191-5A86-480D-50D2-FE3BC275031B}"/>
              </a:ext>
            </a:extLst>
          </p:cNvPr>
          <p:cNvSpPr>
            <a:spLocks noGrp="1"/>
          </p:cNvSpPr>
          <p:nvPr>
            <p:ph type="sldNum" sz="quarter" idx="12"/>
          </p:nvPr>
        </p:nvSpPr>
        <p:spPr/>
        <p:txBody>
          <a:bodyPr/>
          <a:lstStyle/>
          <a:p>
            <a:fld id="{A49DFD55-3C28-40EF-9E31-A92D2E4017FF}" type="slidenum">
              <a:rPr lang="en-US" smtClean="0"/>
              <a:pPr/>
              <a:t>2</a:t>
            </a:fld>
            <a:endParaRPr lang="en-US" dirty="0"/>
          </a:p>
        </p:txBody>
      </p:sp>
    </p:spTree>
    <p:extLst>
      <p:ext uri="{BB962C8B-B14F-4D97-AF65-F5344CB8AC3E}">
        <p14:creationId xmlns:p14="http://schemas.microsoft.com/office/powerpoint/2010/main" val="71712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201783" y="322217"/>
            <a:ext cx="7347857" cy="1536097"/>
          </a:xfrm>
        </p:spPr>
        <p:txBody>
          <a:bodyPr>
            <a:normAutofit/>
          </a:bodyPr>
          <a:lstStyle/>
          <a:p>
            <a:pPr algn="l" defTabSz="914400" rtl="1" eaLnBrk="1" latinLnBrk="0" hangingPunct="1">
              <a:lnSpc>
                <a:spcPct val="90000"/>
              </a:lnSpc>
              <a:spcBef>
                <a:spcPct val="0"/>
              </a:spcBef>
              <a:buNone/>
            </a:pPr>
            <a:r>
              <a:rPr lang="en-US" sz="6600" dirty="0"/>
              <a:t>disclaimer</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a:t>
            </a:fld>
            <a:endParaRPr lang="en-US" dirty="0"/>
          </a:p>
        </p:txBody>
      </p:sp>
      <p:sp>
        <p:nvSpPr>
          <p:cNvPr id="10" name="TextBox 9">
            <a:extLst>
              <a:ext uri="{FF2B5EF4-FFF2-40B4-BE49-F238E27FC236}">
                <a16:creationId xmlns:a16="http://schemas.microsoft.com/office/drawing/2014/main" id="{6449B67B-9E2C-4EAE-0A57-F50EBFDBDDCD}"/>
              </a:ext>
            </a:extLst>
          </p:cNvPr>
          <p:cNvSpPr txBox="1"/>
          <p:nvPr/>
        </p:nvSpPr>
        <p:spPr>
          <a:xfrm>
            <a:off x="3966754" y="2481944"/>
            <a:ext cx="2795451" cy="984068"/>
          </a:xfrm>
          <a:prstGeom prst="rect">
            <a:avLst/>
          </a:prstGeom>
          <a:noFill/>
        </p:spPr>
        <p:txBody>
          <a:bodyPr wrap="square" rtlCol="0">
            <a:spAutoFit/>
          </a:bodyPr>
          <a:lstStyle/>
          <a:p>
            <a:endParaRPr lang="LID4096" dirty="0"/>
          </a:p>
        </p:txBody>
      </p:sp>
      <p:sp>
        <p:nvSpPr>
          <p:cNvPr id="3" name="TextBox 2">
            <a:extLst>
              <a:ext uri="{FF2B5EF4-FFF2-40B4-BE49-F238E27FC236}">
                <a16:creationId xmlns:a16="http://schemas.microsoft.com/office/drawing/2014/main" id="{BFF3187D-99E4-D40F-529F-88C100F50040}"/>
              </a:ext>
            </a:extLst>
          </p:cNvPr>
          <p:cNvSpPr txBox="1"/>
          <p:nvPr/>
        </p:nvSpPr>
        <p:spPr>
          <a:xfrm>
            <a:off x="1201782" y="2481944"/>
            <a:ext cx="6218925" cy="830997"/>
          </a:xfrm>
          <a:prstGeom prst="rect">
            <a:avLst/>
          </a:prstGeom>
          <a:noFill/>
        </p:spPr>
        <p:txBody>
          <a:bodyPr wrap="square" rtlCol="0">
            <a:spAutoFit/>
          </a:bodyPr>
          <a:lstStyle/>
          <a:p>
            <a:pPr marL="457200" indent="-457200">
              <a:buFont typeface="Courier New" panose="02070309020205020404" pitchFamily="49" charset="0"/>
              <a:buChar char="o"/>
            </a:pPr>
            <a:r>
              <a:rPr lang="en-IL" sz="2000" dirty="0"/>
              <a:t>Not a comprehnsive review on logic.</a:t>
            </a:r>
          </a:p>
          <a:p>
            <a:pPr marL="457200" indent="-457200">
              <a:buFont typeface="Courier New" panose="02070309020205020404" pitchFamily="49" charset="0"/>
              <a:buChar char="o"/>
            </a:pPr>
            <a:r>
              <a:rPr lang="en-IL" sz="2000" dirty="0"/>
              <a:t>A survey on key concepts and theories</a:t>
            </a:r>
            <a:r>
              <a:rPr lang="en-IL" sz="2800" dirty="0"/>
              <a:t>.</a:t>
            </a:r>
          </a:p>
        </p:txBody>
      </p:sp>
    </p:spTree>
    <p:extLst>
      <p:ext uri="{BB962C8B-B14F-4D97-AF65-F5344CB8AC3E}">
        <p14:creationId xmlns:p14="http://schemas.microsoft.com/office/powerpoint/2010/main" val="295826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B8F0-A0E1-E0C4-61EE-ECA0183D1476}"/>
              </a:ext>
            </a:extLst>
          </p:cNvPr>
          <p:cNvSpPr>
            <a:spLocks noGrp="1"/>
          </p:cNvSpPr>
          <p:nvPr>
            <p:ph type="ctrTitle"/>
          </p:nvPr>
        </p:nvSpPr>
        <p:spPr>
          <a:xfrm>
            <a:off x="6991350" y="487680"/>
            <a:ext cx="4179570" cy="3376691"/>
          </a:xfrm>
        </p:spPr>
        <p:txBody>
          <a:bodyPr anchor="b">
            <a:normAutofit/>
          </a:bodyPr>
          <a:lstStyle/>
          <a:p>
            <a:r>
              <a:rPr lang="en-IL" sz="4800" dirty="0"/>
              <a:t>WHY we need Logic?</a:t>
            </a:r>
          </a:p>
        </p:txBody>
      </p:sp>
      <p:pic>
        <p:nvPicPr>
          <p:cNvPr id="6" name="Picture 5" descr="Wood human figure">
            <a:extLst>
              <a:ext uri="{FF2B5EF4-FFF2-40B4-BE49-F238E27FC236}">
                <a16:creationId xmlns:a16="http://schemas.microsoft.com/office/drawing/2014/main" id="{3AF166F8-EDBC-2E20-1171-3E232AD96C87}"/>
              </a:ext>
            </a:extLst>
          </p:cNvPr>
          <p:cNvPicPr>
            <a:picLocks noChangeAspect="1"/>
          </p:cNvPicPr>
          <p:nvPr/>
        </p:nvPicPr>
        <p:blipFill rotWithShape="1">
          <a:blip r:embed="rId2"/>
          <a:srcRect r="36128"/>
          <a:stretch/>
        </p:blipFill>
        <p:spPr>
          <a:xfrm>
            <a:off x="20" y="-5080"/>
            <a:ext cx="657627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a:noFill/>
        </p:spPr>
      </p:pic>
      <p:sp>
        <p:nvSpPr>
          <p:cNvPr id="4" name="Slide Number Placeholder 3" hidden="1">
            <a:extLst>
              <a:ext uri="{FF2B5EF4-FFF2-40B4-BE49-F238E27FC236}">
                <a16:creationId xmlns:a16="http://schemas.microsoft.com/office/drawing/2014/main" id="{4000BE53-3457-EA1C-B16C-B50C61469AC9}"/>
              </a:ext>
            </a:extLst>
          </p:cNvPr>
          <p:cNvSpPr>
            <a:spLocks noGrp="1"/>
          </p:cNvSpPr>
          <p:nvPr>
            <p:ph type="sldNum" sz="quarter" idx="4294967295"/>
          </p:nvPr>
        </p:nvSpPr>
        <p:spPr>
          <a:xfrm>
            <a:off x="10373350" y="6356349"/>
            <a:ext cx="987552" cy="365125"/>
          </a:xfrm>
        </p:spPr>
        <p:txBody>
          <a:bodyPr/>
          <a:lstStyle/>
          <a:p>
            <a:pPr>
              <a:spcAft>
                <a:spcPts val="600"/>
              </a:spcAft>
            </a:pPr>
            <a:fld id="{A49DFD55-3C28-40EF-9E31-A92D2E4017FF}" type="slidenum">
              <a:rPr lang="en-US" smtClean="0"/>
              <a:pPr>
                <a:spcAft>
                  <a:spcPts val="600"/>
                </a:spcAft>
              </a:pPr>
              <a:t>4</a:t>
            </a:fld>
            <a:endParaRPr lang="en-US"/>
          </a:p>
        </p:txBody>
      </p:sp>
    </p:spTree>
    <p:extLst>
      <p:ext uri="{BB962C8B-B14F-4D97-AF65-F5344CB8AC3E}">
        <p14:creationId xmlns:p14="http://schemas.microsoft.com/office/powerpoint/2010/main" val="2504269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561E-0716-3FE9-4FB2-4D2FF3CE4E55}"/>
              </a:ext>
            </a:extLst>
          </p:cNvPr>
          <p:cNvSpPr>
            <a:spLocks noGrp="1"/>
          </p:cNvSpPr>
          <p:nvPr>
            <p:ph type="title"/>
          </p:nvPr>
        </p:nvSpPr>
        <p:spPr>
          <a:xfrm>
            <a:off x="1322318" y="268361"/>
            <a:ext cx="7288282" cy="1271682"/>
          </a:xfrm>
        </p:spPr>
        <p:txBody>
          <a:bodyPr/>
          <a:lstStyle/>
          <a:p>
            <a:r>
              <a:rPr lang="en-IL" dirty="0"/>
              <a:t>WHY we need logic?</a:t>
            </a:r>
          </a:p>
        </p:txBody>
      </p:sp>
      <p:sp>
        <p:nvSpPr>
          <p:cNvPr id="3" name="Content Placeholder 2">
            <a:extLst>
              <a:ext uri="{FF2B5EF4-FFF2-40B4-BE49-F238E27FC236}">
                <a16:creationId xmlns:a16="http://schemas.microsoft.com/office/drawing/2014/main" id="{2C51B526-CFD1-1ED4-0C9D-2BAA4E899DCD}"/>
              </a:ext>
            </a:extLst>
          </p:cNvPr>
          <p:cNvSpPr>
            <a:spLocks noGrp="1"/>
          </p:cNvSpPr>
          <p:nvPr>
            <p:ph sz="half" idx="2"/>
          </p:nvPr>
        </p:nvSpPr>
        <p:spPr>
          <a:xfrm>
            <a:off x="1322318" y="2065246"/>
            <a:ext cx="7288212" cy="3407051"/>
          </a:xfrm>
        </p:spPr>
        <p:txBody>
          <a:bodyPr/>
          <a:lstStyle/>
          <a:p>
            <a:pPr marL="342900" indent="-342900">
              <a:buFont typeface="Courier New" panose="02070309020205020404" pitchFamily="49" charset="0"/>
              <a:buChar char="o"/>
            </a:pPr>
            <a:r>
              <a:rPr lang="en-IL" sz="1800" dirty="0"/>
              <a:t>Calculus is a set of symbols and rules to manipulate those symbols. Given a domain they have a certain ‘meaning’ (e.g differential calculus)</a:t>
            </a:r>
          </a:p>
          <a:p>
            <a:pPr marL="342900" indent="-342900">
              <a:buFont typeface="Courier New" panose="02070309020205020404" pitchFamily="49" charset="0"/>
              <a:buChar char="o"/>
            </a:pPr>
            <a:r>
              <a:rPr lang="en-IL" sz="1800" dirty="0"/>
              <a:t>In CS, we are interenset in a different domain.</a:t>
            </a:r>
          </a:p>
          <a:p>
            <a:pPr marL="342900" indent="-342900">
              <a:buFont typeface="Courier New" panose="02070309020205020404" pitchFamily="49" charset="0"/>
              <a:buChar char="o"/>
            </a:pPr>
            <a:r>
              <a:rPr lang="en-IL" sz="1800" dirty="0"/>
              <a:t>Our </a:t>
            </a:r>
            <a:r>
              <a:rPr lang="en-US" sz="1800" dirty="0"/>
              <a:t>chief</a:t>
            </a:r>
            <a:r>
              <a:rPr lang="en-IL" sz="1800" dirty="0"/>
              <a:t> concern is the computation/behaviour of a program. How should we represent this domain?</a:t>
            </a:r>
          </a:p>
        </p:txBody>
      </p:sp>
      <p:sp>
        <p:nvSpPr>
          <p:cNvPr id="4" name="Slide Number Placeholder 3">
            <a:extLst>
              <a:ext uri="{FF2B5EF4-FFF2-40B4-BE49-F238E27FC236}">
                <a16:creationId xmlns:a16="http://schemas.microsoft.com/office/drawing/2014/main" id="{640C6D45-D28A-0000-3803-B4218895771D}"/>
              </a:ext>
            </a:extLst>
          </p:cNvPr>
          <p:cNvSpPr>
            <a:spLocks noGrp="1"/>
          </p:cNvSpPr>
          <p:nvPr>
            <p:ph type="sldNum" sz="quarter" idx="12"/>
          </p:nvPr>
        </p:nvSpPr>
        <p:spPr/>
        <p:txBody>
          <a:bodyPr/>
          <a:lstStyle/>
          <a:p>
            <a:fld id="{A49DFD55-3C28-40EF-9E31-A92D2E4017FF}" type="slidenum">
              <a:rPr lang="en-US" smtClean="0"/>
              <a:pPr/>
              <a:t>5</a:t>
            </a:fld>
            <a:endParaRPr lang="en-US" dirty="0"/>
          </a:p>
        </p:txBody>
      </p:sp>
    </p:spTree>
    <p:extLst>
      <p:ext uri="{BB962C8B-B14F-4D97-AF65-F5344CB8AC3E}">
        <p14:creationId xmlns:p14="http://schemas.microsoft.com/office/powerpoint/2010/main" val="273931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B607-FB96-799F-5D55-5426F85E2D74}"/>
              </a:ext>
            </a:extLst>
          </p:cNvPr>
          <p:cNvSpPr>
            <a:spLocks noGrp="1"/>
          </p:cNvSpPr>
          <p:nvPr>
            <p:ph type="title"/>
          </p:nvPr>
        </p:nvSpPr>
        <p:spPr/>
        <p:txBody>
          <a:bodyPr>
            <a:normAutofit/>
          </a:bodyPr>
          <a:lstStyle/>
          <a:p>
            <a:r>
              <a:rPr lang="en-IL" sz="4000" dirty="0"/>
              <a:t>WHY WE NEED LOGIC?</a:t>
            </a:r>
          </a:p>
        </p:txBody>
      </p:sp>
      <p:sp>
        <p:nvSpPr>
          <p:cNvPr id="4" name="Slide Number Placeholder 3">
            <a:extLst>
              <a:ext uri="{FF2B5EF4-FFF2-40B4-BE49-F238E27FC236}">
                <a16:creationId xmlns:a16="http://schemas.microsoft.com/office/drawing/2014/main" id="{1B0FE44F-7D31-42C9-7940-0429882FC0B9}"/>
              </a:ext>
            </a:extLst>
          </p:cNvPr>
          <p:cNvSpPr>
            <a:spLocks noGrp="1"/>
          </p:cNvSpPr>
          <p:nvPr>
            <p:ph type="sldNum" sz="quarter" idx="12"/>
          </p:nvPr>
        </p:nvSpPr>
        <p:spPr/>
        <p:txBody>
          <a:bodyPr/>
          <a:lstStyle/>
          <a:p>
            <a:fld id="{A49DFD55-3C28-40EF-9E31-A92D2E4017FF}" type="slidenum">
              <a:rPr lang="en-US" smtClean="0"/>
              <a:pPr/>
              <a:t>6</a:t>
            </a:fld>
            <a:endParaRPr lang="en-US" dirty="0"/>
          </a:p>
        </p:txBody>
      </p:sp>
      <p:sp>
        <p:nvSpPr>
          <p:cNvPr id="5" name="Rectangle 4">
            <a:extLst>
              <a:ext uri="{FF2B5EF4-FFF2-40B4-BE49-F238E27FC236}">
                <a16:creationId xmlns:a16="http://schemas.microsoft.com/office/drawing/2014/main" id="{1E1530A7-B7BB-FDAB-2945-A53A8F47F52A}"/>
              </a:ext>
            </a:extLst>
          </p:cNvPr>
          <p:cNvSpPr/>
          <p:nvPr/>
        </p:nvSpPr>
        <p:spPr>
          <a:xfrm>
            <a:off x="1390404" y="3694433"/>
            <a:ext cx="1900990" cy="733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L" sz="2800" dirty="0">
                <a:solidFill>
                  <a:schemeClr val="tx1"/>
                </a:solidFill>
              </a:rPr>
              <a:t>state 1</a:t>
            </a:r>
          </a:p>
        </p:txBody>
      </p:sp>
      <p:sp>
        <p:nvSpPr>
          <p:cNvPr id="7" name="Rectangle 6">
            <a:extLst>
              <a:ext uri="{FF2B5EF4-FFF2-40B4-BE49-F238E27FC236}">
                <a16:creationId xmlns:a16="http://schemas.microsoft.com/office/drawing/2014/main" id="{C8304C06-D448-AA58-C0D5-F9F3E9A88C21}"/>
              </a:ext>
            </a:extLst>
          </p:cNvPr>
          <p:cNvSpPr/>
          <p:nvPr/>
        </p:nvSpPr>
        <p:spPr>
          <a:xfrm>
            <a:off x="4031336" y="3734538"/>
            <a:ext cx="1900990" cy="733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L" sz="2800" dirty="0">
                <a:solidFill>
                  <a:schemeClr val="tx1"/>
                </a:solidFill>
              </a:rPr>
              <a:t>state 2</a:t>
            </a:r>
          </a:p>
        </p:txBody>
      </p:sp>
      <p:sp>
        <p:nvSpPr>
          <p:cNvPr id="8" name="Rectangle 7">
            <a:extLst>
              <a:ext uri="{FF2B5EF4-FFF2-40B4-BE49-F238E27FC236}">
                <a16:creationId xmlns:a16="http://schemas.microsoft.com/office/drawing/2014/main" id="{D2B24B51-477B-04DB-4548-8FD334194917}"/>
              </a:ext>
            </a:extLst>
          </p:cNvPr>
          <p:cNvSpPr/>
          <p:nvPr/>
        </p:nvSpPr>
        <p:spPr>
          <a:xfrm>
            <a:off x="6824669" y="3718496"/>
            <a:ext cx="1900990" cy="733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L" sz="2800" dirty="0">
                <a:solidFill>
                  <a:schemeClr val="tx1"/>
                </a:solidFill>
              </a:rPr>
              <a:t>state 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E10DAE5-A28F-0C10-B688-01FAD3F58DB0}"/>
                  </a:ext>
                </a:extLst>
              </p:cNvPr>
              <p:cNvSpPr txBox="1"/>
              <p:nvPr/>
            </p:nvSpPr>
            <p:spPr>
              <a:xfrm>
                <a:off x="5818006" y="3743510"/>
                <a:ext cx="1120983" cy="67710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400" i="1" smtClean="0">
                          <a:latin typeface="Cambria Math" panose="02040503050406030204" pitchFamily="18" charset="0"/>
                        </a:rPr>
                        <m:t>⋯</m:t>
                      </m:r>
                    </m:oMath>
                  </m:oMathPara>
                </a14:m>
                <a:endParaRPr lang="en-IL" dirty="0"/>
              </a:p>
            </p:txBody>
          </p:sp>
        </mc:Choice>
        <mc:Fallback xmlns="">
          <p:sp>
            <p:nvSpPr>
              <p:cNvPr id="10" name="TextBox 9">
                <a:extLst>
                  <a:ext uri="{FF2B5EF4-FFF2-40B4-BE49-F238E27FC236}">
                    <a16:creationId xmlns:a16="http://schemas.microsoft.com/office/drawing/2014/main" id="{6E10DAE5-A28F-0C10-B688-01FAD3F58DB0}"/>
                  </a:ext>
                </a:extLst>
              </p:cNvPr>
              <p:cNvSpPr txBox="1">
                <a:spLocks noRot="1" noChangeAspect="1" noMove="1" noResize="1" noEditPoints="1" noAdjustHandles="1" noChangeArrowheads="1" noChangeShapeType="1" noTextEdit="1"/>
              </p:cNvSpPr>
              <p:nvPr/>
            </p:nvSpPr>
            <p:spPr>
              <a:xfrm>
                <a:off x="5818006" y="3743510"/>
                <a:ext cx="1120983" cy="677108"/>
              </a:xfrm>
              <a:prstGeom prst="rect">
                <a:avLst/>
              </a:prstGeom>
              <a:blipFill>
                <a:blip r:embed="rId2"/>
                <a:stretch>
                  <a:fillRect/>
                </a:stretch>
              </a:blipFill>
            </p:spPr>
            <p:txBody>
              <a:bodyPr/>
              <a:lstStyle/>
              <a:p>
                <a:r>
                  <a:rPr lang="en-IL">
                    <a:noFill/>
                  </a:rPr>
                  <a:t> </a:t>
                </a:r>
              </a:p>
            </p:txBody>
          </p:sp>
        </mc:Fallback>
      </mc:AlternateContent>
      <p:cxnSp>
        <p:nvCxnSpPr>
          <p:cNvPr id="14" name="Curved Connector 13">
            <a:extLst>
              <a:ext uri="{FF2B5EF4-FFF2-40B4-BE49-F238E27FC236}">
                <a16:creationId xmlns:a16="http://schemas.microsoft.com/office/drawing/2014/main" id="{F5560A81-932F-7476-5DC6-1CB7B01625BD}"/>
              </a:ext>
            </a:extLst>
          </p:cNvPr>
          <p:cNvCxnSpPr>
            <a:cxnSpLocks/>
            <a:stCxn id="5" idx="0"/>
            <a:endCxn id="7" idx="0"/>
          </p:cNvCxnSpPr>
          <p:nvPr/>
        </p:nvCxnSpPr>
        <p:spPr>
          <a:xfrm rot="16200000" flipH="1">
            <a:off x="3580846" y="2454485"/>
            <a:ext cx="40105" cy="2520000"/>
          </a:xfrm>
          <a:prstGeom prst="curvedConnector3">
            <a:avLst>
              <a:gd name="adj1" fmla="val -570004"/>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Curved Connector 17">
            <a:extLst>
              <a:ext uri="{FF2B5EF4-FFF2-40B4-BE49-F238E27FC236}">
                <a16:creationId xmlns:a16="http://schemas.microsoft.com/office/drawing/2014/main" id="{D5C6AF9D-5BA3-226B-38CA-9840B1A2FF36}"/>
              </a:ext>
            </a:extLst>
          </p:cNvPr>
          <p:cNvCxnSpPr>
            <a:stCxn id="7" idx="0"/>
            <a:endCxn id="8" idx="0"/>
          </p:cNvCxnSpPr>
          <p:nvPr/>
        </p:nvCxnSpPr>
        <p:spPr>
          <a:xfrm rot="5400000" flipH="1" flipV="1">
            <a:off x="6370476" y="2329851"/>
            <a:ext cx="16042" cy="2793333"/>
          </a:xfrm>
          <a:prstGeom prst="curvedConnector3">
            <a:avLst>
              <a:gd name="adj1" fmla="val 1525009"/>
            </a:avLst>
          </a:prstGeom>
          <a:ln w="28575">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237D8AF1-DE77-5BD3-15EE-692468393D4E}"/>
              </a:ext>
            </a:extLst>
          </p:cNvPr>
          <p:cNvSpPr txBox="1"/>
          <p:nvPr/>
        </p:nvSpPr>
        <p:spPr>
          <a:xfrm>
            <a:off x="2959909" y="3021988"/>
            <a:ext cx="1900990" cy="461665"/>
          </a:xfrm>
          <a:prstGeom prst="rect">
            <a:avLst/>
          </a:prstGeom>
          <a:noFill/>
        </p:spPr>
        <p:txBody>
          <a:bodyPr wrap="square" rtlCol="0">
            <a:spAutoFit/>
          </a:bodyPr>
          <a:lstStyle/>
          <a:p>
            <a:r>
              <a:rPr lang="en-IL" sz="2400" dirty="0"/>
              <a:t>transition</a:t>
            </a:r>
            <a:endParaRPr lang="en-IL" dirty="0"/>
          </a:p>
        </p:txBody>
      </p:sp>
      <p:sp>
        <p:nvSpPr>
          <p:cNvPr id="20" name="TextBox 19">
            <a:extLst>
              <a:ext uri="{FF2B5EF4-FFF2-40B4-BE49-F238E27FC236}">
                <a16:creationId xmlns:a16="http://schemas.microsoft.com/office/drawing/2014/main" id="{5C48EC28-5C84-3AFE-EAB9-BF39711770FB}"/>
              </a:ext>
            </a:extLst>
          </p:cNvPr>
          <p:cNvSpPr txBox="1"/>
          <p:nvPr/>
        </p:nvSpPr>
        <p:spPr>
          <a:xfrm>
            <a:off x="1020010" y="2701902"/>
            <a:ext cx="1900990" cy="461665"/>
          </a:xfrm>
          <a:prstGeom prst="rect">
            <a:avLst/>
          </a:prstGeom>
          <a:noFill/>
        </p:spPr>
        <p:txBody>
          <a:bodyPr wrap="square" rtlCol="0">
            <a:spAutoFit/>
          </a:bodyPr>
          <a:lstStyle/>
          <a:p>
            <a:r>
              <a:rPr lang="en-IL" sz="2400" dirty="0"/>
              <a:t>program</a:t>
            </a:r>
            <a:endParaRPr lang="en-IL" dirty="0"/>
          </a:p>
        </p:txBody>
      </p:sp>
      <p:sp>
        <p:nvSpPr>
          <p:cNvPr id="21" name="Folded Corner 20">
            <a:extLst>
              <a:ext uri="{FF2B5EF4-FFF2-40B4-BE49-F238E27FC236}">
                <a16:creationId xmlns:a16="http://schemas.microsoft.com/office/drawing/2014/main" id="{3B9146C3-BED1-BF13-A54D-4B27635BBD0A}"/>
              </a:ext>
            </a:extLst>
          </p:cNvPr>
          <p:cNvSpPr/>
          <p:nvPr/>
        </p:nvSpPr>
        <p:spPr>
          <a:xfrm>
            <a:off x="1041400" y="2600316"/>
            <a:ext cx="8229600" cy="2463181"/>
          </a:xfrm>
          <a:prstGeom prst="foldedCorner">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1225815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CB607-FB96-799F-5D55-5426F85E2D74}"/>
              </a:ext>
            </a:extLst>
          </p:cNvPr>
          <p:cNvSpPr>
            <a:spLocks noGrp="1"/>
          </p:cNvSpPr>
          <p:nvPr>
            <p:ph type="title"/>
          </p:nvPr>
        </p:nvSpPr>
        <p:spPr/>
        <p:txBody>
          <a:bodyPr>
            <a:normAutofit/>
          </a:bodyPr>
          <a:lstStyle/>
          <a:p>
            <a:r>
              <a:rPr lang="en-IL" sz="4000" dirty="0"/>
              <a:t>WHY WE NEED LOGIC?</a:t>
            </a:r>
          </a:p>
        </p:txBody>
      </p:sp>
      <p:sp>
        <p:nvSpPr>
          <p:cNvPr id="4" name="Slide Number Placeholder 3">
            <a:extLst>
              <a:ext uri="{FF2B5EF4-FFF2-40B4-BE49-F238E27FC236}">
                <a16:creationId xmlns:a16="http://schemas.microsoft.com/office/drawing/2014/main" id="{1B0FE44F-7D31-42C9-7940-0429882FC0B9}"/>
              </a:ext>
            </a:extLst>
          </p:cNvPr>
          <p:cNvSpPr>
            <a:spLocks noGrp="1"/>
          </p:cNvSpPr>
          <p:nvPr>
            <p:ph type="sldNum" sz="quarter" idx="12"/>
          </p:nvPr>
        </p:nvSpPr>
        <p:spPr/>
        <p:txBody>
          <a:bodyPr/>
          <a:lstStyle/>
          <a:p>
            <a:fld id="{A49DFD55-3C28-40EF-9E31-A92D2E4017FF}" type="slidenum">
              <a:rPr lang="en-US" smtClean="0"/>
              <a:pPr/>
              <a:t>7</a:t>
            </a:fld>
            <a:endParaRPr lang="en-US" dirty="0"/>
          </a:p>
        </p:txBody>
      </p:sp>
      <p:sp>
        <p:nvSpPr>
          <p:cNvPr id="5" name="Rectangle 4">
            <a:extLst>
              <a:ext uri="{FF2B5EF4-FFF2-40B4-BE49-F238E27FC236}">
                <a16:creationId xmlns:a16="http://schemas.microsoft.com/office/drawing/2014/main" id="{1E1530A7-B7BB-FDAB-2945-A53A8F47F52A}"/>
              </a:ext>
            </a:extLst>
          </p:cNvPr>
          <p:cNvSpPr/>
          <p:nvPr/>
        </p:nvSpPr>
        <p:spPr>
          <a:xfrm>
            <a:off x="1390404" y="3694433"/>
            <a:ext cx="1900990" cy="733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L" sz="2800" dirty="0">
                <a:solidFill>
                  <a:schemeClr val="tx1"/>
                </a:solidFill>
              </a:rPr>
              <a:t>state 1</a:t>
            </a:r>
          </a:p>
        </p:txBody>
      </p:sp>
      <p:sp>
        <p:nvSpPr>
          <p:cNvPr id="7" name="Rectangle 6">
            <a:extLst>
              <a:ext uri="{FF2B5EF4-FFF2-40B4-BE49-F238E27FC236}">
                <a16:creationId xmlns:a16="http://schemas.microsoft.com/office/drawing/2014/main" id="{C8304C06-D448-AA58-C0D5-F9F3E9A88C21}"/>
              </a:ext>
            </a:extLst>
          </p:cNvPr>
          <p:cNvSpPr/>
          <p:nvPr/>
        </p:nvSpPr>
        <p:spPr>
          <a:xfrm>
            <a:off x="4031336" y="3734538"/>
            <a:ext cx="1900990" cy="733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L" sz="2800" dirty="0">
                <a:solidFill>
                  <a:schemeClr val="tx1"/>
                </a:solidFill>
              </a:rPr>
              <a:t>state 2</a:t>
            </a:r>
          </a:p>
        </p:txBody>
      </p:sp>
      <p:sp>
        <p:nvSpPr>
          <p:cNvPr id="8" name="Rectangle 7">
            <a:extLst>
              <a:ext uri="{FF2B5EF4-FFF2-40B4-BE49-F238E27FC236}">
                <a16:creationId xmlns:a16="http://schemas.microsoft.com/office/drawing/2014/main" id="{D2B24B51-477B-04DB-4548-8FD334194917}"/>
              </a:ext>
            </a:extLst>
          </p:cNvPr>
          <p:cNvSpPr/>
          <p:nvPr/>
        </p:nvSpPr>
        <p:spPr>
          <a:xfrm>
            <a:off x="6824669" y="3718496"/>
            <a:ext cx="1900990" cy="7339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L" sz="2800" dirty="0">
                <a:solidFill>
                  <a:schemeClr val="tx1"/>
                </a:solidFill>
              </a:rPr>
              <a:t>state 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E10DAE5-A28F-0C10-B688-01FAD3F58DB0}"/>
                  </a:ext>
                </a:extLst>
              </p:cNvPr>
              <p:cNvSpPr txBox="1"/>
              <p:nvPr/>
            </p:nvSpPr>
            <p:spPr>
              <a:xfrm>
                <a:off x="5818006" y="3743510"/>
                <a:ext cx="1120983" cy="67710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4400" i="1" smtClean="0">
                          <a:latin typeface="Cambria Math" panose="02040503050406030204" pitchFamily="18" charset="0"/>
                        </a:rPr>
                        <m:t>⋯</m:t>
                      </m:r>
                    </m:oMath>
                  </m:oMathPara>
                </a14:m>
                <a:endParaRPr lang="en-IL" dirty="0"/>
              </a:p>
            </p:txBody>
          </p:sp>
        </mc:Choice>
        <mc:Fallback xmlns="">
          <p:sp>
            <p:nvSpPr>
              <p:cNvPr id="10" name="TextBox 9">
                <a:extLst>
                  <a:ext uri="{FF2B5EF4-FFF2-40B4-BE49-F238E27FC236}">
                    <a16:creationId xmlns:a16="http://schemas.microsoft.com/office/drawing/2014/main" id="{6E10DAE5-A28F-0C10-B688-01FAD3F58DB0}"/>
                  </a:ext>
                </a:extLst>
              </p:cNvPr>
              <p:cNvSpPr txBox="1">
                <a:spLocks noRot="1" noChangeAspect="1" noMove="1" noResize="1" noEditPoints="1" noAdjustHandles="1" noChangeArrowheads="1" noChangeShapeType="1" noTextEdit="1"/>
              </p:cNvSpPr>
              <p:nvPr/>
            </p:nvSpPr>
            <p:spPr>
              <a:xfrm>
                <a:off x="5818006" y="3743510"/>
                <a:ext cx="1120983" cy="677108"/>
              </a:xfrm>
              <a:prstGeom prst="rect">
                <a:avLst/>
              </a:prstGeom>
              <a:blipFill>
                <a:blip r:embed="rId2"/>
                <a:stretch>
                  <a:fillRect/>
                </a:stretch>
              </a:blipFill>
            </p:spPr>
            <p:txBody>
              <a:bodyPr/>
              <a:lstStyle/>
              <a:p>
                <a:r>
                  <a:rPr lang="en-IL">
                    <a:noFill/>
                  </a:rPr>
                  <a:t> </a:t>
                </a:r>
              </a:p>
            </p:txBody>
          </p:sp>
        </mc:Fallback>
      </mc:AlternateContent>
      <p:cxnSp>
        <p:nvCxnSpPr>
          <p:cNvPr id="14" name="Curved Connector 13">
            <a:extLst>
              <a:ext uri="{FF2B5EF4-FFF2-40B4-BE49-F238E27FC236}">
                <a16:creationId xmlns:a16="http://schemas.microsoft.com/office/drawing/2014/main" id="{F5560A81-932F-7476-5DC6-1CB7B01625BD}"/>
              </a:ext>
            </a:extLst>
          </p:cNvPr>
          <p:cNvCxnSpPr>
            <a:cxnSpLocks/>
            <a:stCxn id="5" idx="0"/>
            <a:endCxn id="7" idx="0"/>
          </p:cNvCxnSpPr>
          <p:nvPr/>
        </p:nvCxnSpPr>
        <p:spPr>
          <a:xfrm rot="16200000" flipH="1">
            <a:off x="3580846" y="2454485"/>
            <a:ext cx="40105" cy="2520000"/>
          </a:xfrm>
          <a:prstGeom prst="curvedConnector3">
            <a:avLst>
              <a:gd name="adj1" fmla="val -570004"/>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Curved Connector 17">
            <a:extLst>
              <a:ext uri="{FF2B5EF4-FFF2-40B4-BE49-F238E27FC236}">
                <a16:creationId xmlns:a16="http://schemas.microsoft.com/office/drawing/2014/main" id="{D5C6AF9D-5BA3-226B-38CA-9840B1A2FF36}"/>
              </a:ext>
            </a:extLst>
          </p:cNvPr>
          <p:cNvCxnSpPr>
            <a:stCxn id="7" idx="0"/>
            <a:endCxn id="8" idx="0"/>
          </p:cNvCxnSpPr>
          <p:nvPr/>
        </p:nvCxnSpPr>
        <p:spPr>
          <a:xfrm rot="5400000" flipH="1" flipV="1">
            <a:off x="6370476" y="2329851"/>
            <a:ext cx="16042" cy="2793333"/>
          </a:xfrm>
          <a:prstGeom prst="curvedConnector3">
            <a:avLst>
              <a:gd name="adj1" fmla="val 1525009"/>
            </a:avLst>
          </a:prstGeom>
          <a:ln w="28575">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237D8AF1-DE77-5BD3-15EE-692468393D4E}"/>
              </a:ext>
            </a:extLst>
          </p:cNvPr>
          <p:cNvSpPr txBox="1"/>
          <p:nvPr/>
        </p:nvSpPr>
        <p:spPr>
          <a:xfrm>
            <a:off x="2959909" y="3021988"/>
            <a:ext cx="1900990" cy="461665"/>
          </a:xfrm>
          <a:prstGeom prst="rect">
            <a:avLst/>
          </a:prstGeom>
          <a:noFill/>
        </p:spPr>
        <p:txBody>
          <a:bodyPr wrap="square" rtlCol="0">
            <a:spAutoFit/>
          </a:bodyPr>
          <a:lstStyle/>
          <a:p>
            <a:r>
              <a:rPr lang="en-IL" sz="2400" dirty="0"/>
              <a:t>transition</a:t>
            </a:r>
            <a:endParaRPr lang="en-IL" dirty="0"/>
          </a:p>
        </p:txBody>
      </p:sp>
      <p:sp>
        <p:nvSpPr>
          <p:cNvPr id="20" name="TextBox 19">
            <a:extLst>
              <a:ext uri="{FF2B5EF4-FFF2-40B4-BE49-F238E27FC236}">
                <a16:creationId xmlns:a16="http://schemas.microsoft.com/office/drawing/2014/main" id="{5C48EC28-5C84-3AFE-EAB9-BF39711770FB}"/>
              </a:ext>
            </a:extLst>
          </p:cNvPr>
          <p:cNvSpPr txBox="1"/>
          <p:nvPr/>
        </p:nvSpPr>
        <p:spPr>
          <a:xfrm>
            <a:off x="1020010" y="2701902"/>
            <a:ext cx="1900990" cy="461665"/>
          </a:xfrm>
          <a:prstGeom prst="rect">
            <a:avLst/>
          </a:prstGeom>
          <a:noFill/>
        </p:spPr>
        <p:txBody>
          <a:bodyPr wrap="square" rtlCol="0">
            <a:spAutoFit/>
          </a:bodyPr>
          <a:lstStyle/>
          <a:p>
            <a:r>
              <a:rPr lang="en-IL" sz="2400" dirty="0"/>
              <a:t>program</a:t>
            </a:r>
            <a:endParaRPr lang="en-IL" dirty="0"/>
          </a:p>
        </p:txBody>
      </p:sp>
      <p:sp>
        <p:nvSpPr>
          <p:cNvPr id="21" name="Folded Corner 20">
            <a:extLst>
              <a:ext uri="{FF2B5EF4-FFF2-40B4-BE49-F238E27FC236}">
                <a16:creationId xmlns:a16="http://schemas.microsoft.com/office/drawing/2014/main" id="{3B9146C3-BED1-BF13-A54D-4B27635BBD0A}"/>
              </a:ext>
            </a:extLst>
          </p:cNvPr>
          <p:cNvSpPr/>
          <p:nvPr/>
        </p:nvSpPr>
        <p:spPr>
          <a:xfrm>
            <a:off x="1041400" y="2600316"/>
            <a:ext cx="8229600" cy="2463181"/>
          </a:xfrm>
          <a:prstGeom prst="foldedCorner">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6" name="TextBox 5">
            <a:extLst>
              <a:ext uri="{FF2B5EF4-FFF2-40B4-BE49-F238E27FC236}">
                <a16:creationId xmlns:a16="http://schemas.microsoft.com/office/drawing/2014/main" id="{62986C5F-CB24-75B7-58C7-7CC97E59A41F}"/>
              </a:ext>
            </a:extLst>
          </p:cNvPr>
          <p:cNvSpPr txBox="1"/>
          <p:nvPr/>
        </p:nvSpPr>
        <p:spPr>
          <a:xfrm>
            <a:off x="902459" y="5466366"/>
            <a:ext cx="8598814" cy="523220"/>
          </a:xfrm>
          <a:prstGeom prst="rect">
            <a:avLst/>
          </a:prstGeom>
          <a:noFill/>
        </p:spPr>
        <p:txBody>
          <a:bodyPr wrap="square">
            <a:spAutoFit/>
          </a:bodyPr>
          <a:lstStyle/>
          <a:p>
            <a:r>
              <a:rPr lang="en-IL" sz="2800" dirty="0"/>
              <a:t>Logic helps us answer question about our programms.</a:t>
            </a:r>
          </a:p>
        </p:txBody>
      </p:sp>
    </p:spTree>
    <p:extLst>
      <p:ext uri="{BB962C8B-B14F-4D97-AF65-F5344CB8AC3E}">
        <p14:creationId xmlns:p14="http://schemas.microsoft.com/office/powerpoint/2010/main" val="4281749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B19B3-9862-DFC5-9D60-74F7650FD3F6}"/>
              </a:ext>
            </a:extLst>
          </p:cNvPr>
          <p:cNvSpPr>
            <a:spLocks noGrp="1"/>
          </p:cNvSpPr>
          <p:nvPr>
            <p:ph type="title"/>
          </p:nvPr>
        </p:nvSpPr>
        <p:spPr/>
        <p:txBody>
          <a:bodyPr/>
          <a:lstStyle/>
          <a:p>
            <a:r>
              <a:rPr lang="en-US" dirty="0"/>
              <a:t>W</a:t>
            </a:r>
            <a:r>
              <a:rPr lang="en-IL" dirty="0"/>
              <a:t>hy we need logic?</a:t>
            </a:r>
          </a:p>
        </p:txBody>
      </p:sp>
      <p:sp>
        <p:nvSpPr>
          <p:cNvPr id="3" name="Content Placeholder 2">
            <a:extLst>
              <a:ext uri="{FF2B5EF4-FFF2-40B4-BE49-F238E27FC236}">
                <a16:creationId xmlns:a16="http://schemas.microsoft.com/office/drawing/2014/main" id="{7A5EF680-80BE-1A74-105F-B9C456E32EE4}"/>
              </a:ext>
            </a:extLst>
          </p:cNvPr>
          <p:cNvSpPr>
            <a:spLocks noGrp="1"/>
          </p:cNvSpPr>
          <p:nvPr>
            <p:ph sz="half" idx="2"/>
          </p:nvPr>
        </p:nvSpPr>
        <p:spPr/>
        <p:txBody>
          <a:bodyPr>
            <a:normAutofit lnSpcReduction="10000"/>
          </a:bodyPr>
          <a:lstStyle/>
          <a:p>
            <a:r>
              <a:rPr lang="en-IL" b="0" dirty="0"/>
              <a:t>Suppose you have two functions in Python:</a:t>
            </a:r>
          </a:p>
          <a:p>
            <a:endParaRPr lang="en-IL" b="0" dirty="0"/>
          </a:p>
          <a:p>
            <a:endParaRPr lang="en-IL" b="0" dirty="0"/>
          </a:p>
          <a:p>
            <a:endParaRPr lang="en-IL" b="0" dirty="0"/>
          </a:p>
          <a:p>
            <a:endParaRPr lang="en-IL" b="0" dirty="0"/>
          </a:p>
          <a:p>
            <a:endParaRPr lang="en-IL" b="0" dirty="0"/>
          </a:p>
          <a:p>
            <a:endParaRPr lang="en-IL" sz="2000" b="0" dirty="0"/>
          </a:p>
          <a:p>
            <a:r>
              <a:rPr lang="en-IL" sz="2000" b="0" dirty="0"/>
              <a:t>How can you be sure that they are equivalent? (</a:t>
            </a:r>
            <a:r>
              <a:rPr lang="en-US" sz="2000" b="0" dirty="0" err="1"/>
              <a:t>i.e</a:t>
            </a:r>
            <a:r>
              <a:rPr lang="en-US" sz="2000" b="0" dirty="0"/>
              <a:t>, they return the same output for the same input)</a:t>
            </a:r>
            <a:endParaRPr lang="en-IL" sz="2000" b="0" dirty="0"/>
          </a:p>
          <a:p>
            <a:endParaRPr lang="en-IL" sz="2000" b="0" dirty="0"/>
          </a:p>
        </p:txBody>
      </p:sp>
      <p:sp>
        <p:nvSpPr>
          <p:cNvPr id="4" name="Slide Number Placeholder 3">
            <a:extLst>
              <a:ext uri="{FF2B5EF4-FFF2-40B4-BE49-F238E27FC236}">
                <a16:creationId xmlns:a16="http://schemas.microsoft.com/office/drawing/2014/main" id="{8EDE22B1-2521-23CA-45AF-1C669966978B}"/>
              </a:ext>
            </a:extLst>
          </p:cNvPr>
          <p:cNvSpPr>
            <a:spLocks noGrp="1"/>
          </p:cNvSpPr>
          <p:nvPr>
            <p:ph type="sldNum" sz="quarter" idx="12"/>
          </p:nvPr>
        </p:nvSpPr>
        <p:spPr/>
        <p:txBody>
          <a:bodyPr/>
          <a:lstStyle/>
          <a:p>
            <a:fld id="{A49DFD55-3C28-40EF-9E31-A92D2E4017FF}" type="slidenum">
              <a:rPr lang="en-US" smtClean="0"/>
              <a:pPr/>
              <a:t>8</a:t>
            </a:fld>
            <a:endParaRPr lang="en-US" dirty="0"/>
          </a:p>
        </p:txBody>
      </p:sp>
      <p:pic>
        <p:nvPicPr>
          <p:cNvPr id="5" name="Picture 4">
            <a:extLst>
              <a:ext uri="{FF2B5EF4-FFF2-40B4-BE49-F238E27FC236}">
                <a16:creationId xmlns:a16="http://schemas.microsoft.com/office/drawing/2014/main" id="{6832CC4A-D492-7667-6F7D-3362B14A6ACD}"/>
              </a:ext>
            </a:extLst>
          </p:cNvPr>
          <p:cNvPicPr>
            <a:picLocks noChangeAspect="1"/>
          </p:cNvPicPr>
          <p:nvPr/>
        </p:nvPicPr>
        <p:blipFill>
          <a:blip r:embed="rId2"/>
          <a:stretch>
            <a:fillRect/>
          </a:stretch>
        </p:blipFill>
        <p:spPr>
          <a:xfrm>
            <a:off x="2184523" y="3254213"/>
            <a:ext cx="2286000" cy="1930400"/>
          </a:xfrm>
          <a:prstGeom prst="rect">
            <a:avLst/>
          </a:prstGeom>
        </p:spPr>
      </p:pic>
      <p:pic>
        <p:nvPicPr>
          <p:cNvPr id="6" name="Picture 5">
            <a:extLst>
              <a:ext uri="{FF2B5EF4-FFF2-40B4-BE49-F238E27FC236}">
                <a16:creationId xmlns:a16="http://schemas.microsoft.com/office/drawing/2014/main" id="{B1C18265-28F6-3BA5-D0E0-B6601FA64F45}"/>
              </a:ext>
            </a:extLst>
          </p:cNvPr>
          <p:cNvPicPr>
            <a:picLocks noChangeAspect="1"/>
          </p:cNvPicPr>
          <p:nvPr/>
        </p:nvPicPr>
        <p:blipFill>
          <a:blip r:embed="rId3"/>
          <a:stretch>
            <a:fillRect/>
          </a:stretch>
        </p:blipFill>
        <p:spPr>
          <a:xfrm>
            <a:off x="5607111" y="3254213"/>
            <a:ext cx="1866900" cy="1930400"/>
          </a:xfrm>
          <a:prstGeom prst="rect">
            <a:avLst/>
          </a:prstGeom>
        </p:spPr>
      </p:pic>
    </p:spTree>
    <p:extLst>
      <p:ext uri="{BB962C8B-B14F-4D97-AF65-F5344CB8AC3E}">
        <p14:creationId xmlns:p14="http://schemas.microsoft.com/office/powerpoint/2010/main" val="3003695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BD25-7097-7160-47D4-387F30235FCF}"/>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E2B462BE-6947-1AC5-046B-D6B54BDFDC0C}"/>
              </a:ext>
            </a:extLst>
          </p:cNvPr>
          <p:cNvSpPr>
            <a:spLocks noGrp="1"/>
          </p:cNvSpPr>
          <p:nvPr>
            <p:ph sz="half" idx="2"/>
          </p:nvPr>
        </p:nvSpPr>
        <p:spPr/>
        <p:txBody>
          <a:bodyPr/>
          <a:lstStyle/>
          <a:p>
            <a:endParaRPr lang="en-IL"/>
          </a:p>
        </p:txBody>
      </p:sp>
      <p:sp>
        <p:nvSpPr>
          <p:cNvPr id="4" name="Slide Number Placeholder 3">
            <a:extLst>
              <a:ext uri="{FF2B5EF4-FFF2-40B4-BE49-F238E27FC236}">
                <a16:creationId xmlns:a16="http://schemas.microsoft.com/office/drawing/2014/main" id="{A9CB8F3C-F0F3-2242-7B02-CFE28CE04DBE}"/>
              </a:ext>
            </a:extLst>
          </p:cNvPr>
          <p:cNvSpPr>
            <a:spLocks noGrp="1"/>
          </p:cNvSpPr>
          <p:nvPr>
            <p:ph type="sldNum" sz="quarter" idx="12"/>
          </p:nvPr>
        </p:nvSpPr>
        <p:spPr/>
        <p:txBody>
          <a:bodyPr/>
          <a:lstStyle/>
          <a:p>
            <a:fld id="{A49DFD55-3C28-40EF-9E31-A92D2E4017FF}" type="slidenum">
              <a:rPr lang="en-US" smtClean="0"/>
              <a:pPr/>
              <a:t>9</a:t>
            </a:fld>
            <a:endParaRPr lang="en-US" dirty="0"/>
          </a:p>
        </p:txBody>
      </p:sp>
      <p:pic>
        <p:nvPicPr>
          <p:cNvPr id="1026" name="Picture 2" descr="A person with a mustache and a finger to his face&#10;&#10;Description automatically generated">
            <a:extLst>
              <a:ext uri="{FF2B5EF4-FFF2-40B4-BE49-F238E27FC236}">
                <a16:creationId xmlns:a16="http://schemas.microsoft.com/office/drawing/2014/main" id="{1CB1D707-D18B-8036-B6D6-40E1678167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029"/>
          <a:stretch/>
        </p:blipFill>
        <p:spPr bwMode="auto">
          <a:xfrm>
            <a:off x="2846257" y="1006304"/>
            <a:ext cx="6499485" cy="4845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8450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762001" y="278674"/>
            <a:ext cx="3575956" cy="2080397"/>
          </a:xfrm>
        </p:spPr>
        <p:txBody>
          <a:bodyPr>
            <a:normAutofit/>
          </a:bodyPr>
          <a:lstStyle/>
          <a:p>
            <a:r>
              <a:rPr lang="en-US" sz="5400" b="1" dirty="0"/>
              <a:t>PL</a:t>
            </a:r>
            <a:br>
              <a:rPr lang="en-US" dirty="0"/>
            </a:br>
            <a:r>
              <a:rPr lang="en-US" dirty="0"/>
              <a:t>Propositional Logic</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1333500" y="2674013"/>
            <a:ext cx="2895600" cy="3269589"/>
          </a:xfrm>
        </p:spPr>
        <p:txBody>
          <a:bodyPr>
            <a:normAutofit/>
          </a:bodyPr>
          <a:lstStyle/>
          <a:p>
            <a:r>
              <a:rPr lang="en-US" dirty="0"/>
              <a:t>Syntax</a:t>
            </a:r>
          </a:p>
          <a:p>
            <a:r>
              <a:rPr lang="en-US" dirty="0"/>
              <a:t>Semantics</a:t>
            </a:r>
          </a:p>
          <a:p>
            <a:r>
              <a:rPr lang="en-US" dirty="0"/>
              <a:t>Satisfiability and Validity </a:t>
            </a:r>
          </a:p>
          <a:p>
            <a:r>
              <a:rPr lang="en-US" dirty="0"/>
              <a:t>Another Interesting Notes</a:t>
            </a:r>
          </a:p>
          <a:p>
            <a:endParaRPr lang="en-US" dirty="0"/>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10</a:t>
            </a:fld>
            <a:endParaRPr lang="en-US" dirty="0"/>
          </a:p>
        </p:txBody>
      </p:sp>
      <p:sp>
        <p:nvSpPr>
          <p:cNvPr id="4" name="Content Placeholder 2">
            <a:extLst>
              <a:ext uri="{FF2B5EF4-FFF2-40B4-BE49-F238E27FC236}">
                <a16:creationId xmlns:a16="http://schemas.microsoft.com/office/drawing/2014/main" id="{D417E005-CB9C-9805-02E4-8B1E45AF9F5B}"/>
              </a:ext>
            </a:extLst>
          </p:cNvPr>
          <p:cNvSpPr txBox="1">
            <a:spLocks/>
          </p:cNvSpPr>
          <p:nvPr/>
        </p:nvSpPr>
        <p:spPr>
          <a:xfrm>
            <a:off x="789993" y="2282448"/>
            <a:ext cx="1353327" cy="344911"/>
          </a:xfrm>
          <a:prstGeom prst="rect">
            <a:avLst/>
          </a:prstGeom>
        </p:spPr>
        <p:txBody>
          <a:bodyPr vert="horz" lIns="91440" tIns="45720" rIns="91440" bIns="45720" rtlCol="0">
            <a:normAutofit/>
          </a:bodyPr>
          <a:lstStyle>
            <a:lvl1pPr marL="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1pPr>
            <a:lvl2pPr marL="4572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2pPr>
            <a:lvl3pPr marL="9144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3pPr>
            <a:lvl4pPr marL="13716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dirty="0"/>
              <a:t>Chapters: 1.1 – 1.3</a:t>
            </a:r>
          </a:p>
        </p:txBody>
      </p:sp>
    </p:spTree>
    <p:extLst>
      <p:ext uri="{BB962C8B-B14F-4D97-AF65-F5344CB8AC3E}">
        <p14:creationId xmlns:p14="http://schemas.microsoft.com/office/powerpoint/2010/main" val="1713219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6862354" y="957942"/>
            <a:ext cx="4308566" cy="2906429"/>
          </a:xfrm>
        </p:spPr>
        <p:txBody>
          <a:bodyPr/>
          <a:lstStyle/>
          <a:p>
            <a:r>
              <a:rPr lang="en-US" dirty="0"/>
              <a:t>Syntax Of PL</a:t>
            </a:r>
          </a:p>
        </p:txBody>
      </p:sp>
    </p:spTree>
    <p:extLst>
      <p:ext uri="{BB962C8B-B14F-4D97-AF65-F5344CB8AC3E}">
        <p14:creationId xmlns:p14="http://schemas.microsoft.com/office/powerpoint/2010/main" val="608796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201783" y="322217"/>
            <a:ext cx="7347857" cy="1536097"/>
          </a:xfrm>
        </p:spPr>
        <p:txBody>
          <a:bodyPr/>
          <a:lstStyle/>
          <a:p>
            <a:r>
              <a:rPr lang="en-US" dirty="0"/>
              <a:t>Formula</a:t>
            </a:r>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12</a:t>
            </a:fld>
            <a:endParaRPr lang="en-US" dirty="0"/>
          </a:p>
        </p:txBody>
      </p:sp>
      <p:pic>
        <p:nvPicPr>
          <p:cNvPr id="9" name="Picture 8">
            <a:extLst>
              <a:ext uri="{FF2B5EF4-FFF2-40B4-BE49-F238E27FC236}">
                <a16:creationId xmlns:a16="http://schemas.microsoft.com/office/drawing/2014/main" id="{48525C0A-B56D-8D42-2D99-A0F312C4CFA0}"/>
              </a:ext>
            </a:extLst>
          </p:cNvPr>
          <p:cNvPicPr>
            <a:picLocks noChangeAspect="1"/>
          </p:cNvPicPr>
          <p:nvPr/>
        </p:nvPicPr>
        <p:blipFill>
          <a:blip r:embed="rId3"/>
          <a:stretch>
            <a:fillRect/>
          </a:stretch>
        </p:blipFill>
        <p:spPr>
          <a:xfrm>
            <a:off x="1088573" y="2083282"/>
            <a:ext cx="7781107" cy="3217969"/>
          </a:xfrm>
          <a:prstGeom prst="rect">
            <a:avLst/>
          </a:prstGeom>
        </p:spPr>
      </p:pic>
      <p:sp>
        <p:nvSpPr>
          <p:cNvPr id="10" name="TextBox 9">
            <a:extLst>
              <a:ext uri="{FF2B5EF4-FFF2-40B4-BE49-F238E27FC236}">
                <a16:creationId xmlns:a16="http://schemas.microsoft.com/office/drawing/2014/main" id="{6449B67B-9E2C-4EAE-0A57-F50EBFDBDDCD}"/>
              </a:ext>
            </a:extLst>
          </p:cNvPr>
          <p:cNvSpPr txBox="1"/>
          <p:nvPr/>
        </p:nvSpPr>
        <p:spPr>
          <a:xfrm>
            <a:off x="3966754" y="2481944"/>
            <a:ext cx="2795451" cy="984068"/>
          </a:xfrm>
          <a:prstGeom prst="rect">
            <a:avLst/>
          </a:prstGeom>
          <a:noFill/>
        </p:spPr>
        <p:txBody>
          <a:bodyPr wrap="square" rtlCol="0">
            <a:spAutoFit/>
          </a:bodyPr>
          <a:lstStyle/>
          <a:p>
            <a:endParaRPr lang="LID4096" dirty="0"/>
          </a:p>
        </p:txBody>
      </p:sp>
      <p:sp>
        <p:nvSpPr>
          <p:cNvPr id="11" name="Right Brace 10">
            <a:extLst>
              <a:ext uri="{FF2B5EF4-FFF2-40B4-BE49-F238E27FC236}">
                <a16:creationId xmlns:a16="http://schemas.microsoft.com/office/drawing/2014/main" id="{534B1CD5-2C59-D60A-5106-B4CAA8D0BFBE}"/>
              </a:ext>
            </a:extLst>
          </p:cNvPr>
          <p:cNvSpPr/>
          <p:nvPr/>
        </p:nvSpPr>
        <p:spPr>
          <a:xfrm>
            <a:off x="3875314" y="2682073"/>
            <a:ext cx="182880" cy="940693"/>
          </a:xfrm>
          <a:prstGeom prst="rightBrace">
            <a:avLst>
              <a:gd name="adj1" fmla="val 8333"/>
              <a:gd name="adj2" fmla="val 5047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LID4096" dirty="0"/>
          </a:p>
        </p:txBody>
      </p:sp>
      <p:sp>
        <p:nvSpPr>
          <p:cNvPr id="12" name="TextBox 11">
            <a:extLst>
              <a:ext uri="{FF2B5EF4-FFF2-40B4-BE49-F238E27FC236}">
                <a16:creationId xmlns:a16="http://schemas.microsoft.com/office/drawing/2014/main" id="{DF5A2985-1961-A36C-BC7A-F8516C59FB55}"/>
              </a:ext>
            </a:extLst>
          </p:cNvPr>
          <p:cNvSpPr txBox="1"/>
          <p:nvPr/>
        </p:nvSpPr>
        <p:spPr>
          <a:xfrm>
            <a:off x="4058194" y="2928565"/>
            <a:ext cx="1672702" cy="369332"/>
          </a:xfrm>
          <a:prstGeom prst="rect">
            <a:avLst/>
          </a:prstGeom>
          <a:noFill/>
        </p:spPr>
        <p:txBody>
          <a:bodyPr wrap="none" rtlCol="0">
            <a:spAutoFit/>
          </a:bodyPr>
          <a:lstStyle/>
          <a:p>
            <a:r>
              <a:rPr lang="en-US" dirty="0"/>
              <a:t>Basic elements</a:t>
            </a:r>
            <a:endParaRPr lang="LID4096" dirty="0"/>
          </a:p>
        </p:txBody>
      </p:sp>
    </p:spTree>
    <p:extLst>
      <p:ext uri="{BB962C8B-B14F-4D97-AF65-F5344CB8AC3E}">
        <p14:creationId xmlns:p14="http://schemas.microsoft.com/office/powerpoint/2010/main" val="3571516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Definitions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lvl="1"/>
                <a:r>
                  <a:rPr lang="en-US" b="1" dirty="0"/>
                  <a:t>Arity</a:t>
                </a:r>
                <a:r>
                  <a:rPr lang="en-US" dirty="0"/>
                  <a:t> – the number of arguments that each connectives takes.</a:t>
                </a:r>
              </a:p>
              <a:p>
                <a:pPr lvl="1"/>
                <a:r>
                  <a:rPr lang="en-US" b="1" dirty="0"/>
                  <a:t>Atom</a:t>
                </a:r>
                <a:r>
                  <a:rPr lang="en-US" dirty="0"/>
                  <a:t> – is a truth symbol T, </a:t>
                </a:r>
                <a14:m>
                  <m:oMath xmlns:m="http://schemas.openxmlformats.org/officeDocument/2006/math">
                    <m:r>
                      <a:rPr lang="en-US" b="0" i="1" smtClean="0">
                        <a:latin typeface="Cambria Math" panose="02040503050406030204" pitchFamily="18" charset="0"/>
                      </a:rPr>
                      <m:t>⊥</m:t>
                    </m:r>
                  </m:oMath>
                </a14:m>
                <a:r>
                  <a:rPr lang="en-US" dirty="0"/>
                  <a:t> or propositional variables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 …</m:t>
                    </m:r>
                  </m:oMath>
                </a14:m>
                <a:endParaRPr lang="en-US" dirty="0"/>
              </a:p>
              <a:p>
                <a:pPr lvl="1"/>
                <a:r>
                  <a:rPr lang="en-US" dirty="0"/>
                  <a:t>A </a:t>
                </a:r>
                <a:r>
                  <a:rPr lang="en-US" b="1" dirty="0"/>
                  <a:t>literal</a:t>
                </a:r>
                <a:r>
                  <a:rPr lang="en-US" dirty="0"/>
                  <a:t> is an atom </a:t>
                </a:r>
                <a14:m>
                  <m:oMath xmlns:m="http://schemas.openxmlformats.org/officeDocument/2006/math">
                    <m:r>
                      <a:rPr lang="en-US" i="1" dirty="0" smtClean="0">
                        <a:latin typeface="Cambria Math" panose="02040503050406030204" pitchFamily="18" charset="0"/>
                      </a:rPr>
                      <m:t>𝛼</m:t>
                    </m:r>
                  </m:oMath>
                </a14:m>
                <a:r>
                  <a:rPr lang="en-US" dirty="0"/>
                  <a:t> or its negation </a:t>
                </a: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oMath>
                </a14:m>
                <a:r>
                  <a:rPr lang="en-US" dirty="0"/>
                  <a:t>. </a:t>
                </a:r>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585" t="-1073"/>
                </a:stretch>
              </a:blipFill>
            </p:spPr>
            <p:txBody>
              <a:bodyPr/>
              <a:lstStyle/>
              <a:p>
                <a:r>
                  <a:rPr lang="LID4096">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13</a:t>
            </a:fld>
            <a:endParaRPr lang="en-US" dirty="0"/>
          </a:p>
        </p:txBody>
      </p:sp>
      <p:pic>
        <p:nvPicPr>
          <p:cNvPr id="5" name="Picture 4">
            <a:extLst>
              <a:ext uri="{FF2B5EF4-FFF2-40B4-BE49-F238E27FC236}">
                <a16:creationId xmlns:a16="http://schemas.microsoft.com/office/drawing/2014/main" id="{4ECBB29A-6F61-E40D-9026-53A33D99FF11}"/>
              </a:ext>
            </a:extLst>
          </p:cNvPr>
          <p:cNvPicPr>
            <a:picLocks noChangeAspect="1"/>
          </p:cNvPicPr>
          <p:nvPr/>
        </p:nvPicPr>
        <p:blipFill>
          <a:blip r:embed="rId4"/>
          <a:stretch>
            <a:fillRect/>
          </a:stretch>
        </p:blipFill>
        <p:spPr>
          <a:xfrm>
            <a:off x="1322318" y="4328159"/>
            <a:ext cx="7178472" cy="1519647"/>
          </a:xfrm>
          <a:prstGeom prst="rect">
            <a:avLst/>
          </a:prstGeom>
        </p:spPr>
      </p:pic>
    </p:spTree>
    <p:extLst>
      <p:ext uri="{BB962C8B-B14F-4D97-AF65-F5344CB8AC3E}">
        <p14:creationId xmlns:p14="http://schemas.microsoft.com/office/powerpoint/2010/main" val="3636085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What are the atoms and literal in </a:t>
                </a:r>
                <a14:m>
                  <m:oMath xmlns:m="http://schemas.openxmlformats.org/officeDocument/2006/math">
                    <m:r>
                      <a:rPr lang="en-US" b="0" i="1" smtClean="0">
                        <a:latin typeface="Cambria Math" panose="02040503050406030204" pitchFamily="18" charset="0"/>
                      </a:rPr>
                      <m:t>𝐹</m:t>
                    </m:r>
                    <m:r>
                      <a:rPr lang="en-US" b="0" i="0" smtClean="0">
                        <a:latin typeface="Cambria Math" panose="02040503050406030204" pitchFamily="18" charset="0"/>
                      </a:rPr>
                      <m:t>?</m:t>
                    </m:r>
                  </m:oMath>
                </a14:m>
                <a:endParaRPr lang="en-US" dirty="0"/>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696" t="-743"/>
                </a:stretch>
              </a:blipFill>
            </p:spPr>
            <p:txBody>
              <a:bodyPr/>
              <a:lstStyle/>
              <a:p>
                <a:r>
                  <a:rPr lang="en-IL">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14</a:t>
            </a:fld>
            <a:endParaRPr lang="en-US" dirty="0"/>
          </a:p>
        </p:txBody>
      </p:sp>
      <p:pic>
        <p:nvPicPr>
          <p:cNvPr id="6" name="Picture 5">
            <a:extLst>
              <a:ext uri="{FF2B5EF4-FFF2-40B4-BE49-F238E27FC236}">
                <a16:creationId xmlns:a16="http://schemas.microsoft.com/office/drawing/2014/main" id="{10B96A77-9E73-421D-CF4C-1C3D56855926}"/>
              </a:ext>
            </a:extLst>
          </p:cNvPr>
          <p:cNvPicPr>
            <a:picLocks noChangeAspect="1"/>
          </p:cNvPicPr>
          <p:nvPr/>
        </p:nvPicPr>
        <p:blipFill>
          <a:blip r:embed="rId4"/>
          <a:stretch>
            <a:fillRect/>
          </a:stretch>
        </p:blipFill>
        <p:spPr>
          <a:xfrm>
            <a:off x="3431613" y="2172881"/>
            <a:ext cx="3456867" cy="590197"/>
          </a:xfrm>
          <a:prstGeom prst="rect">
            <a:avLst/>
          </a:prstGeom>
        </p:spPr>
      </p:pic>
    </p:spTree>
    <p:extLst>
      <p:ext uri="{BB962C8B-B14F-4D97-AF65-F5344CB8AC3E}">
        <p14:creationId xmlns:p14="http://schemas.microsoft.com/office/powerpoint/2010/main" val="2096675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What are the atoms and literal in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r>
                  <a:rPr lang="en-US" dirty="0"/>
                  <a:t>	literal: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a14:m>
                <a:r>
                  <a:rPr lang="en-US" dirty="0"/>
                  <a:t> atoms: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696" t="-743"/>
                </a:stretch>
              </a:blipFill>
            </p:spPr>
            <p:txBody>
              <a:bodyPr/>
              <a:lstStyle/>
              <a:p>
                <a:r>
                  <a:rPr lang="en-IL">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15</a:t>
            </a:fld>
            <a:endParaRPr lang="en-US" dirty="0"/>
          </a:p>
        </p:txBody>
      </p:sp>
      <p:pic>
        <p:nvPicPr>
          <p:cNvPr id="6" name="Picture 5">
            <a:extLst>
              <a:ext uri="{FF2B5EF4-FFF2-40B4-BE49-F238E27FC236}">
                <a16:creationId xmlns:a16="http://schemas.microsoft.com/office/drawing/2014/main" id="{10B96A77-9E73-421D-CF4C-1C3D56855926}"/>
              </a:ext>
            </a:extLst>
          </p:cNvPr>
          <p:cNvPicPr>
            <a:picLocks noChangeAspect="1"/>
          </p:cNvPicPr>
          <p:nvPr/>
        </p:nvPicPr>
        <p:blipFill>
          <a:blip r:embed="rId4"/>
          <a:stretch>
            <a:fillRect/>
          </a:stretch>
        </p:blipFill>
        <p:spPr>
          <a:xfrm>
            <a:off x="3431613" y="2172881"/>
            <a:ext cx="3456867" cy="590197"/>
          </a:xfrm>
          <a:prstGeom prst="rect">
            <a:avLst/>
          </a:prstGeom>
        </p:spPr>
      </p:pic>
    </p:spTree>
    <p:extLst>
      <p:ext uri="{BB962C8B-B14F-4D97-AF65-F5344CB8AC3E}">
        <p14:creationId xmlns:p14="http://schemas.microsoft.com/office/powerpoint/2010/main" val="1041074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What are the atoms and literal in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r>
                  <a:rPr lang="en-US" dirty="0"/>
                  <a:t>	literal: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a14:m>
                <a:r>
                  <a:rPr lang="en-US" dirty="0"/>
                  <a:t> atoms: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a:p>
                <a:pPr marL="0" lvl="1" indent="0">
                  <a:buNone/>
                </a:pPr>
                <a:r>
                  <a:rPr lang="en-US" dirty="0"/>
                  <a:t>What are the </a:t>
                </a:r>
                <a:r>
                  <a:rPr lang="en-US" dirty="0" err="1"/>
                  <a:t>subformulas</a:t>
                </a:r>
                <a:r>
                  <a:rPr lang="en-US" dirty="0"/>
                  <a:t> of </a:t>
                </a:r>
                <a14:m>
                  <m:oMath xmlns:m="http://schemas.openxmlformats.org/officeDocument/2006/math">
                    <m:r>
                      <a:rPr lang="en-US" b="0" i="1" smtClean="0">
                        <a:latin typeface="Cambria Math" panose="02040503050406030204" pitchFamily="18" charset="0"/>
                      </a:rPr>
                      <m:t>𝐹</m:t>
                    </m:r>
                  </m:oMath>
                </a14:m>
                <a:r>
                  <a:rPr lang="en-US" dirty="0"/>
                  <a:t>?</a:t>
                </a:r>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696" t="-743"/>
                </a:stretch>
              </a:blipFill>
            </p:spPr>
            <p:txBody>
              <a:bodyPr/>
              <a:lstStyle/>
              <a:p>
                <a:r>
                  <a:rPr lang="en-IL">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16</a:t>
            </a:fld>
            <a:endParaRPr lang="en-US" dirty="0"/>
          </a:p>
        </p:txBody>
      </p:sp>
      <p:pic>
        <p:nvPicPr>
          <p:cNvPr id="4" name="Picture 3">
            <a:extLst>
              <a:ext uri="{FF2B5EF4-FFF2-40B4-BE49-F238E27FC236}">
                <a16:creationId xmlns:a16="http://schemas.microsoft.com/office/drawing/2014/main" id="{100FCA56-7DDD-06B5-DBE5-76C6C0A3FD51}"/>
              </a:ext>
            </a:extLst>
          </p:cNvPr>
          <p:cNvPicPr>
            <a:picLocks noChangeAspect="1"/>
          </p:cNvPicPr>
          <p:nvPr/>
        </p:nvPicPr>
        <p:blipFill>
          <a:blip r:embed="rId4"/>
          <a:stretch>
            <a:fillRect/>
          </a:stretch>
        </p:blipFill>
        <p:spPr>
          <a:xfrm>
            <a:off x="3431613" y="2172881"/>
            <a:ext cx="3456867" cy="590197"/>
          </a:xfrm>
          <a:prstGeom prst="rect">
            <a:avLst/>
          </a:prstGeom>
        </p:spPr>
      </p:pic>
    </p:spTree>
    <p:extLst>
      <p:ext uri="{BB962C8B-B14F-4D97-AF65-F5344CB8AC3E}">
        <p14:creationId xmlns:p14="http://schemas.microsoft.com/office/powerpoint/2010/main" val="2547616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What are the atoms and literal in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r>
                  <a:rPr lang="en-US" dirty="0"/>
                  <a:t>	literal: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a14:m>
                <a:r>
                  <a:rPr lang="en-US" dirty="0"/>
                  <a:t> atoms: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a:p>
                <a:pPr marL="0" lvl="1" indent="0">
                  <a:buNone/>
                </a:pPr>
                <a:r>
                  <a:rPr lang="en-US" dirty="0"/>
                  <a:t>What are the </a:t>
                </a:r>
                <a:r>
                  <a:rPr lang="en-US" dirty="0" err="1"/>
                  <a:t>subformulas</a:t>
                </a:r>
                <a:r>
                  <a:rPr lang="en-US" dirty="0"/>
                  <a:t> of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dirty="0"/>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696" t="-743"/>
                </a:stretch>
              </a:blipFill>
            </p:spPr>
            <p:txBody>
              <a:bodyPr/>
              <a:lstStyle/>
              <a:p>
                <a:r>
                  <a:rPr lang="en-IL">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17</a:t>
            </a:fld>
            <a:endParaRPr lang="en-US" dirty="0"/>
          </a:p>
        </p:txBody>
      </p:sp>
      <p:pic>
        <p:nvPicPr>
          <p:cNvPr id="6" name="Picture 5">
            <a:extLst>
              <a:ext uri="{FF2B5EF4-FFF2-40B4-BE49-F238E27FC236}">
                <a16:creationId xmlns:a16="http://schemas.microsoft.com/office/drawing/2014/main" id="{10B96A77-9E73-421D-CF4C-1C3D56855926}"/>
              </a:ext>
            </a:extLst>
          </p:cNvPr>
          <p:cNvPicPr>
            <a:picLocks noChangeAspect="1"/>
          </p:cNvPicPr>
          <p:nvPr/>
        </p:nvPicPr>
        <p:blipFill>
          <a:blip r:embed="rId4"/>
          <a:stretch>
            <a:fillRect/>
          </a:stretch>
        </p:blipFill>
        <p:spPr>
          <a:xfrm>
            <a:off x="3431613" y="2172881"/>
            <a:ext cx="3456867" cy="590197"/>
          </a:xfrm>
          <a:prstGeom prst="rect">
            <a:avLst/>
          </a:prstGeom>
        </p:spPr>
      </p:pic>
    </p:spTree>
    <p:extLst>
      <p:ext uri="{BB962C8B-B14F-4D97-AF65-F5344CB8AC3E}">
        <p14:creationId xmlns:p14="http://schemas.microsoft.com/office/powerpoint/2010/main" val="995746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What are the atoms and literal in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r>
                  <a:rPr lang="en-US" dirty="0"/>
                  <a:t>	literal: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a14:m>
                <a:r>
                  <a:rPr lang="en-US" dirty="0"/>
                  <a:t> atoms: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a:p>
                <a:pPr marL="0" lvl="1" indent="0">
                  <a:buNone/>
                </a:pPr>
                <a:r>
                  <a:rPr lang="en-US" dirty="0"/>
                  <a:t>What are the </a:t>
                </a:r>
                <a:r>
                  <a:rPr lang="en-US" dirty="0" err="1"/>
                  <a:t>subformulas</a:t>
                </a:r>
                <a:r>
                  <a:rPr lang="en-US" dirty="0"/>
                  <a:t> of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dirty="0"/>
              </a:p>
              <a:p>
                <a:pPr marL="283464" lvl="2" indent="0">
                  <a:buNone/>
                </a:pPr>
                <a:r>
                  <a:rPr lang="en-US" dirty="0"/>
                  <a:t>How many strict </a:t>
                </a:r>
                <a:r>
                  <a:rPr lang="en-US" dirty="0" err="1"/>
                  <a:t>subformulas</a:t>
                </a:r>
                <a:r>
                  <a:rPr lang="en-US" dirty="0"/>
                  <a:t>?</a:t>
                </a:r>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696" t="-743"/>
                </a:stretch>
              </a:blipFill>
            </p:spPr>
            <p:txBody>
              <a:bodyPr/>
              <a:lstStyle/>
              <a:p>
                <a:r>
                  <a:rPr lang="en-IL">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18</a:t>
            </a:fld>
            <a:endParaRPr lang="en-US" dirty="0"/>
          </a:p>
        </p:txBody>
      </p:sp>
      <p:pic>
        <p:nvPicPr>
          <p:cNvPr id="6" name="Picture 5">
            <a:extLst>
              <a:ext uri="{FF2B5EF4-FFF2-40B4-BE49-F238E27FC236}">
                <a16:creationId xmlns:a16="http://schemas.microsoft.com/office/drawing/2014/main" id="{10B96A77-9E73-421D-CF4C-1C3D56855926}"/>
              </a:ext>
            </a:extLst>
          </p:cNvPr>
          <p:cNvPicPr>
            <a:picLocks noChangeAspect="1"/>
          </p:cNvPicPr>
          <p:nvPr/>
        </p:nvPicPr>
        <p:blipFill>
          <a:blip r:embed="rId4"/>
          <a:stretch>
            <a:fillRect/>
          </a:stretch>
        </p:blipFill>
        <p:spPr>
          <a:xfrm>
            <a:off x="3431613" y="2172881"/>
            <a:ext cx="3456867" cy="590197"/>
          </a:xfrm>
          <a:prstGeom prst="rect">
            <a:avLst/>
          </a:prstGeom>
        </p:spPr>
      </p:pic>
    </p:spTree>
    <p:extLst>
      <p:ext uri="{BB962C8B-B14F-4D97-AF65-F5344CB8AC3E}">
        <p14:creationId xmlns:p14="http://schemas.microsoft.com/office/powerpoint/2010/main" val="2814405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18" y="268360"/>
            <a:ext cx="7288282" cy="2121177"/>
          </a:xfrm>
        </p:spPr>
        <p:txBody>
          <a:bodyPr/>
          <a:lstStyle/>
          <a:p>
            <a:r>
              <a:rPr lang="en-US" dirty="0"/>
              <a:t>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What are the atoms and literal in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r>
                  <a:rPr lang="en-US" dirty="0"/>
                  <a:t>	literal: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a14:m>
                <a:r>
                  <a:rPr lang="en-US" dirty="0"/>
                  <a:t> atoms: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a:p>
                <a:pPr marL="0" lvl="1" indent="0">
                  <a:buNone/>
                </a:pPr>
                <a:r>
                  <a:rPr lang="en-US" dirty="0"/>
                  <a:t>What are the </a:t>
                </a:r>
                <a:r>
                  <a:rPr lang="en-US" dirty="0" err="1"/>
                  <a:t>subformulas</a:t>
                </a:r>
                <a:r>
                  <a:rPr lang="en-US" dirty="0"/>
                  <a:t> of </a:t>
                </a:r>
                <a14:m>
                  <m:oMath xmlns:m="http://schemas.openxmlformats.org/officeDocument/2006/math">
                    <m:r>
                      <a:rPr lang="en-US" b="0" i="1" smtClean="0">
                        <a:latin typeface="Cambria Math" panose="02040503050406030204" pitchFamily="18" charset="0"/>
                      </a:rPr>
                      <m:t>𝐹</m:t>
                    </m:r>
                  </m:oMath>
                </a14:m>
                <a:r>
                  <a:rPr lang="en-US" dirty="0"/>
                  <a:t>?</a:t>
                </a:r>
              </a:p>
              <a:p>
                <a:pPr marL="283464" lvl="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 </m:t>
                      </m:r>
                      <m:r>
                        <a:rPr lang="en-US" b="0" i="1" smtClean="0">
                          <a:latin typeface="Cambria Math" panose="02040503050406030204" pitchFamily="18" charset="0"/>
                        </a:rPr>
                        <m:t>𝑃</m:t>
                      </m:r>
                      <m:r>
                        <a:rPr lang="en-US" b="0" i="1" smtClean="0">
                          <a:latin typeface="Cambria Math" panose="02040503050406030204" pitchFamily="18" charset="0"/>
                        </a:rPr>
                        <m:t>, </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dirty="0"/>
              </a:p>
              <a:p>
                <a:pPr marL="283464" lvl="2" indent="0">
                  <a:buNone/>
                </a:pPr>
                <a:r>
                  <a:rPr lang="en-US" dirty="0"/>
                  <a:t>How many strict </a:t>
                </a:r>
                <a:r>
                  <a:rPr lang="en-US" dirty="0" err="1"/>
                  <a:t>subformulas</a:t>
                </a:r>
                <a:r>
                  <a:rPr lang="en-US" dirty="0"/>
                  <a:t>?</a:t>
                </a:r>
              </a:p>
              <a:p>
                <a:pPr marL="576072" lvl="3" indent="0">
                  <a:buNone/>
                </a:pPr>
                <a:r>
                  <a:rPr lang="en-US" dirty="0"/>
                  <a:t>5</a:t>
                </a:r>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696" t="-743"/>
                </a:stretch>
              </a:blipFill>
            </p:spPr>
            <p:txBody>
              <a:bodyPr/>
              <a:lstStyle/>
              <a:p>
                <a:r>
                  <a:rPr lang="en-IL">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19</a:t>
            </a:fld>
            <a:endParaRPr lang="en-US" dirty="0"/>
          </a:p>
        </p:txBody>
      </p:sp>
      <p:pic>
        <p:nvPicPr>
          <p:cNvPr id="6" name="Picture 5">
            <a:extLst>
              <a:ext uri="{FF2B5EF4-FFF2-40B4-BE49-F238E27FC236}">
                <a16:creationId xmlns:a16="http://schemas.microsoft.com/office/drawing/2014/main" id="{10B96A77-9E73-421D-CF4C-1C3D56855926}"/>
              </a:ext>
            </a:extLst>
          </p:cNvPr>
          <p:cNvPicPr>
            <a:picLocks noChangeAspect="1"/>
          </p:cNvPicPr>
          <p:nvPr/>
        </p:nvPicPr>
        <p:blipFill>
          <a:blip r:embed="rId4"/>
          <a:stretch>
            <a:fillRect/>
          </a:stretch>
        </p:blipFill>
        <p:spPr>
          <a:xfrm>
            <a:off x="3431613" y="2172881"/>
            <a:ext cx="3456867" cy="590197"/>
          </a:xfrm>
          <a:prstGeom prst="rect">
            <a:avLst/>
          </a:prstGeom>
        </p:spPr>
      </p:pic>
    </p:spTree>
    <p:extLst>
      <p:ext uri="{BB962C8B-B14F-4D97-AF65-F5344CB8AC3E}">
        <p14:creationId xmlns:p14="http://schemas.microsoft.com/office/powerpoint/2010/main" val="1120321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88" y="-135067"/>
            <a:ext cx="7288282" cy="2121177"/>
          </a:xfrm>
        </p:spPr>
        <p:txBody>
          <a:bodyPr/>
          <a:lstStyle/>
          <a:p>
            <a:r>
              <a:rPr lang="en-US" dirty="0"/>
              <a:t>Note – abbreviation of Formulas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Parentheses are cumbersome, we write formulas without them.</a:t>
                </a:r>
                <a:br>
                  <a:rPr lang="en-US" dirty="0"/>
                </a:br>
                <a14:m>
                  <m:oMath xmlns:m="http://schemas.openxmlformats.org/officeDocument/2006/math">
                    <m:r>
                      <a:rPr lang="en-US" b="0" i="1" smtClean="0">
                        <a:latin typeface="Cambria Math" panose="02040503050406030204" pitchFamily="18" charset="0"/>
                      </a:rPr>
                      <m:t>𝐹</m:t>
                    </m:r>
                  </m:oMath>
                </a14:m>
                <a:r>
                  <a:rPr lang="en-US" dirty="0"/>
                  <a:t> from the previous example is abbreviated to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a:p>
                <a:pPr marL="0" lvl="1" indent="0">
                  <a:buNone/>
                </a:pPr>
                <a:endParaRPr lang="en-US" dirty="0"/>
              </a:p>
              <a:p>
                <a:pPr marL="0" lvl="1" indent="0">
                  <a:buNone/>
                </a:pPr>
                <a:r>
                  <a:rPr lang="en-US" dirty="0"/>
                  <a:t>Definition, relative precedence of the connectives:</a:t>
                </a:r>
              </a:p>
              <a:p>
                <a:pPr marL="569214" lvl="2">
                  <a:buFont typeface="Courier New" panose="02070309020205020404" pitchFamily="49" charset="0"/>
                  <a:buChar char="o"/>
                </a:pPr>
                <a:r>
                  <a:rPr lang="en-US" dirty="0"/>
                  <a:t>Highest to lowest: </a:t>
                </a:r>
                <a14:m>
                  <m:oMath xmlns:m="http://schemas.openxmlformats.org/officeDocument/2006/math">
                    <m:r>
                      <a:rPr lang="en-US" b="0" i="1" smtClean="0">
                        <a:latin typeface="Cambria Math" panose="02040503050406030204" pitchFamily="18" charset="0"/>
                      </a:rPr>
                      <m:t>¬,∧,∨,→</m:t>
                    </m:r>
                    <m:r>
                      <m:rPr>
                        <m:lit/>
                      </m:rPr>
                      <a:rPr lang="en-US" b="0" i="1" smtClean="0">
                        <a:latin typeface="Cambria Math" panose="02040503050406030204" pitchFamily="18" charset="0"/>
                      </a:rPr>
                      <m:t>,</m:t>
                    </m:r>
                    <m:r>
                      <a:rPr lang="en-US" b="0" i="1" smtClean="0">
                        <a:latin typeface="Cambria Math" panose="02040503050406030204" pitchFamily="18" charset="0"/>
                      </a:rPr>
                      <m:t>↔</m:t>
                    </m:r>
                  </m:oMath>
                </a14:m>
                <a:endParaRPr lang="en-US" dirty="0"/>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m:t>
                    </m:r>
                  </m:oMath>
                </a14:m>
                <a:r>
                  <a:rPr lang="en-US" dirty="0"/>
                  <a:t> associate to right</a:t>
                </a:r>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753" t="-894"/>
                </a:stretch>
              </a:blipFill>
            </p:spPr>
            <p:txBody>
              <a:bodyPr/>
              <a:lstStyle/>
              <a:p>
                <a:r>
                  <a:rPr lang="LID4096">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20</a:t>
            </a:fld>
            <a:endParaRPr lang="en-US" dirty="0"/>
          </a:p>
        </p:txBody>
      </p:sp>
      <p:pic>
        <p:nvPicPr>
          <p:cNvPr id="2050" name="Picture 2" descr="A person in a blue shirt&#10;&#10;Description automatically generated">
            <a:extLst>
              <a:ext uri="{FF2B5EF4-FFF2-40B4-BE49-F238E27FC236}">
                <a16:creationId xmlns:a16="http://schemas.microsoft.com/office/drawing/2014/main" id="{3F6B5D5A-B685-16A9-E122-F3A79FC620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400" y="0"/>
            <a:ext cx="327660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400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88" y="-135067"/>
            <a:ext cx="7288282" cy="2121177"/>
          </a:xfrm>
        </p:spPr>
        <p:txBody>
          <a:bodyPr/>
          <a:lstStyle/>
          <a:p>
            <a:r>
              <a:rPr lang="en-US" dirty="0"/>
              <a:t>Note – abbreviation of Formulas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2763078"/>
                <a:ext cx="7288212" cy="3407051"/>
              </a:xfrm>
            </p:spPr>
            <p:txBody>
              <a:bodyPr>
                <a:normAutofit/>
              </a:bodyPr>
              <a:lstStyle/>
              <a:p>
                <a:pPr marL="0" lvl="1" indent="0">
                  <a:buNone/>
                </a:pPr>
                <a:r>
                  <a:rPr lang="en-US" dirty="0"/>
                  <a:t>Parentheses are cumbersome, we write formulas without them.</a:t>
                </a:r>
                <a:br>
                  <a:rPr lang="en-US" dirty="0"/>
                </a:br>
                <a14:m>
                  <m:oMath xmlns:m="http://schemas.openxmlformats.org/officeDocument/2006/math">
                    <m:r>
                      <a:rPr lang="en-US" b="0" i="1" smtClean="0">
                        <a:latin typeface="Cambria Math" panose="02040503050406030204" pitchFamily="18" charset="0"/>
                      </a:rPr>
                      <m:t>𝐹</m:t>
                    </m:r>
                  </m:oMath>
                </a14:m>
                <a:r>
                  <a:rPr lang="en-US" dirty="0"/>
                  <a:t> from the previous example is abbreviated to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a14:m>
                <a:endParaRPr lang="en-US" dirty="0"/>
              </a:p>
              <a:p>
                <a:pPr marL="0" lvl="1" indent="0">
                  <a:buNone/>
                </a:pPr>
                <a:endParaRPr lang="en-US" dirty="0"/>
              </a:p>
              <a:p>
                <a:pPr marL="0" lvl="1" indent="0">
                  <a:buNone/>
                </a:pPr>
                <a:r>
                  <a:rPr lang="en-US" dirty="0"/>
                  <a:t>Definition, relative precedence of the connectives:</a:t>
                </a:r>
              </a:p>
              <a:p>
                <a:pPr marL="569214" lvl="2">
                  <a:buFont typeface="Courier New" panose="02070309020205020404" pitchFamily="49" charset="0"/>
                  <a:buChar char="o"/>
                </a:pPr>
                <a:r>
                  <a:rPr lang="en-US" dirty="0"/>
                  <a:t>Highest to lowest: </a:t>
                </a:r>
                <a14:m>
                  <m:oMath xmlns:m="http://schemas.openxmlformats.org/officeDocument/2006/math">
                    <m:r>
                      <a:rPr lang="en-US" b="0" i="1" smtClean="0">
                        <a:latin typeface="Cambria Math" panose="02040503050406030204" pitchFamily="18" charset="0"/>
                      </a:rPr>
                      <m:t>¬,∧,∨,→</m:t>
                    </m:r>
                    <m:r>
                      <m:rPr>
                        <m:lit/>
                      </m:rPr>
                      <a:rPr lang="en-US" b="0" i="1" smtClean="0">
                        <a:latin typeface="Cambria Math" panose="02040503050406030204" pitchFamily="18" charset="0"/>
                      </a:rPr>
                      <m:t>,</m:t>
                    </m:r>
                    <m:r>
                      <a:rPr lang="en-US" b="0" i="1" smtClean="0">
                        <a:latin typeface="Cambria Math" panose="02040503050406030204" pitchFamily="18" charset="0"/>
                      </a:rPr>
                      <m:t>↔</m:t>
                    </m:r>
                  </m:oMath>
                </a14:m>
                <a:endParaRPr lang="en-US" dirty="0"/>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oMath>
                </a14:m>
                <a:r>
                  <a:rPr lang="en-US" dirty="0"/>
                  <a:t> associate to right</a:t>
                </a:r>
              </a:p>
              <a:p>
                <a:pPr marL="0" lvl="1" indent="0">
                  <a:buNone/>
                </a:pPr>
                <a:r>
                  <a:rPr lang="en-US" dirty="0"/>
                  <a:t>The formula </a:t>
                </a: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oMath>
                </a14:m>
                <a:r>
                  <a:rPr lang="en-US" dirty="0"/>
                  <a:t> stands for:</a:t>
                </a:r>
              </a:p>
              <a:p>
                <a:pPr marL="0" lvl="1" indent="0">
                  <a:buNone/>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solidFill>
                                    <a:srgbClr val="00B0F0"/>
                                  </a:solidFill>
                                  <a:latin typeface="Cambria Math" panose="02040503050406030204" pitchFamily="18" charset="0"/>
                                </a:rPr>
                                <m:t>∧</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b="0" i="1" smtClean="0">
                                          <a:solidFill>
                                            <a:srgbClr val="FF0000"/>
                                          </a:solidFill>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e>
                                  </m:d>
                                  <m:r>
                                    <a:rPr lang="en-US" b="0" i="1" smtClean="0">
                                      <a:solidFill>
                                        <a:srgbClr val="00B050"/>
                                      </a:solidFill>
                                      <a:latin typeface="Cambria Math" panose="02040503050406030204" pitchFamily="18" charset="0"/>
                                    </a:rPr>
                                    <m:t>∧</m:t>
                                  </m:r>
                                  <m:r>
                                    <a:rPr lang="en-US" b="0" i="1" smtClean="0">
                                      <a:latin typeface="Cambria Math" panose="02040503050406030204" pitchFamily="18" charset="0"/>
                                    </a:rPr>
                                    <m:t>⊤</m:t>
                                  </m:r>
                                </m:e>
                              </m:d>
                            </m:e>
                          </m:d>
                          <m:r>
                            <a:rPr lang="en-US" b="0" i="1" smtClean="0">
                              <a:solidFill>
                                <a:srgbClr val="7030A0"/>
                              </a:solidFill>
                              <a:latin typeface="Cambria Math" panose="02040503050406030204" pitchFamily="18" charset="0"/>
                            </a:rPr>
                            <m:t>∨</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b="0" i="1" smtClean="0">
                                      <a:solidFill>
                                        <a:srgbClr val="FF0000"/>
                                      </a:solidFill>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e>
                              </m:d>
                              <m:r>
                                <a:rPr lang="en-US" b="0" i="1" smtClean="0">
                                  <a:solidFill>
                                    <a:srgbClr val="00B050"/>
                                  </a:solidFill>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e>
                          </m:d>
                        </m:e>
                      </m:d>
                    </m:oMath>
                  </m:oMathPara>
                </a14:m>
                <a:endParaRPr lang="en-US" dirty="0"/>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753" t="-894"/>
                </a:stretch>
              </a:blipFill>
            </p:spPr>
            <p:txBody>
              <a:bodyPr/>
              <a:lstStyle/>
              <a:p>
                <a:r>
                  <a:rPr lang="LID4096">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21</a:t>
            </a:fld>
            <a:endParaRPr lang="en-US" dirty="0"/>
          </a:p>
        </p:txBody>
      </p:sp>
      <p:pic>
        <p:nvPicPr>
          <p:cNvPr id="4" name="Picture 2" descr="A person in a blue shirt&#10;&#10;Description automatically generated">
            <a:extLst>
              <a:ext uri="{FF2B5EF4-FFF2-40B4-BE49-F238E27FC236}">
                <a16:creationId xmlns:a16="http://schemas.microsoft.com/office/drawing/2014/main" id="{34706AC2-5288-9BCE-D4B9-51F4C74A22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400" y="0"/>
            <a:ext cx="327660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099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6847364" y="957942"/>
            <a:ext cx="4308566" cy="2906429"/>
          </a:xfrm>
        </p:spPr>
        <p:txBody>
          <a:bodyPr/>
          <a:lstStyle/>
          <a:p>
            <a:r>
              <a:rPr lang="en-US" dirty="0"/>
              <a:t>Semantics Of PL</a:t>
            </a:r>
          </a:p>
        </p:txBody>
      </p:sp>
    </p:spTree>
    <p:extLst>
      <p:ext uri="{BB962C8B-B14F-4D97-AF65-F5344CB8AC3E}">
        <p14:creationId xmlns:p14="http://schemas.microsoft.com/office/powerpoint/2010/main" val="313842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3942A5-47FA-F66E-1A5B-22110D04E927}"/>
              </a:ext>
            </a:extLst>
          </p:cNvPr>
          <p:cNvSpPr>
            <a:spLocks noGrp="1"/>
          </p:cNvSpPr>
          <p:nvPr>
            <p:ph type="title"/>
          </p:nvPr>
        </p:nvSpPr>
        <p:spPr>
          <a:xfrm>
            <a:off x="1322318" y="268360"/>
            <a:ext cx="7288282" cy="2121177"/>
          </a:xfrm>
        </p:spPr>
        <p:txBody>
          <a:bodyPr/>
          <a:lstStyle/>
          <a:p>
            <a:r>
              <a:rPr lang="en-US" dirty="0"/>
              <a:t>Interpretation</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08F4B51C-2905-8110-5901-AFABDEE49CFD}"/>
                  </a:ext>
                </a:extLst>
              </p:cNvPr>
              <p:cNvSpPr>
                <a:spLocks noGrp="1"/>
              </p:cNvSpPr>
              <p:nvPr>
                <p:ph sz="half" idx="2"/>
              </p:nvPr>
            </p:nvSpPr>
            <p:spPr>
              <a:xfrm>
                <a:off x="1322388" y="2763078"/>
                <a:ext cx="7288212" cy="3407051"/>
              </a:xfrm>
            </p:spPr>
            <p:txBody>
              <a:bodyPr/>
              <a:lstStyle/>
              <a:p>
                <a:pPr/>
                <a:r>
                  <a:rPr lang="en-US" b="0" dirty="0"/>
                  <a:t>An assignment of </a:t>
                </a:r>
                <a:r>
                  <a:rPr lang="en-US" dirty="0"/>
                  <a:t>exactly one </a:t>
                </a:r>
                <a:r>
                  <a:rPr lang="en-US" b="0" dirty="0"/>
                  <a:t>truth value for every propositional variable</a:t>
                </a:r>
                <a:br>
                  <a:rPr lang="en-US" b="0" dirty="0"/>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𝑡𝑟𝑢𝑒</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𝑓𝑎𝑙𝑠𝑒</m:t>
                          </m:r>
                          <m:r>
                            <a:rPr lang="en-US" b="0" i="1" smtClean="0">
                              <a:latin typeface="Cambria Math" panose="02040503050406030204" pitchFamily="18" charset="0"/>
                            </a:rPr>
                            <m:t>,…</m:t>
                          </m:r>
                        </m:e>
                      </m:d>
                    </m:oMath>
                  </m:oMathPara>
                </a14:m>
                <a:endParaRPr lang="he-IL" b="0" dirty="0"/>
              </a:p>
            </p:txBody>
          </p:sp>
        </mc:Choice>
        <mc:Fallback xmlns="">
          <p:sp>
            <p:nvSpPr>
              <p:cNvPr id="9" name="Content Placeholder 2">
                <a:extLst>
                  <a:ext uri="{FF2B5EF4-FFF2-40B4-BE49-F238E27FC236}">
                    <a16:creationId xmlns:a16="http://schemas.microsoft.com/office/drawing/2014/main" id="{08F4B51C-2905-8110-5901-AFABDEE49CFD}"/>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753" t="-894"/>
                </a:stretch>
              </a:blipFill>
            </p:spPr>
            <p:txBody>
              <a:bodyPr/>
              <a:lstStyle/>
              <a:p>
                <a:r>
                  <a:rPr lang="LID4096">
                    <a:noFill/>
                  </a:rPr>
                  <a:t> </a:t>
                </a:r>
              </a:p>
            </p:txBody>
          </p:sp>
        </mc:Fallback>
      </mc:AlternateContent>
      <p:sp>
        <p:nvSpPr>
          <p:cNvPr id="11" name="Slide Number Placeholder 3">
            <a:extLst>
              <a:ext uri="{FF2B5EF4-FFF2-40B4-BE49-F238E27FC236}">
                <a16:creationId xmlns:a16="http://schemas.microsoft.com/office/drawing/2014/main" id="{C4B30E68-748F-B76B-B10C-F95951CDBD2A}"/>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23</a:t>
            </a:fld>
            <a:endParaRPr lang="en-US"/>
          </a:p>
        </p:txBody>
      </p:sp>
    </p:spTree>
    <p:extLst>
      <p:ext uri="{BB962C8B-B14F-4D97-AF65-F5344CB8AC3E}">
        <p14:creationId xmlns:p14="http://schemas.microsoft.com/office/powerpoint/2010/main" val="4088320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3942A5-47FA-F66E-1A5B-22110D04E927}"/>
              </a:ext>
            </a:extLst>
          </p:cNvPr>
          <p:cNvSpPr>
            <a:spLocks noGrp="1"/>
          </p:cNvSpPr>
          <p:nvPr>
            <p:ph type="title"/>
          </p:nvPr>
        </p:nvSpPr>
        <p:spPr>
          <a:xfrm>
            <a:off x="1322318" y="268360"/>
            <a:ext cx="7288282" cy="2121177"/>
          </a:xfrm>
        </p:spPr>
        <p:txBody>
          <a:bodyPr/>
          <a:lstStyle/>
          <a:p>
            <a:r>
              <a:rPr lang="en-US" dirty="0"/>
              <a:t>Interpretation</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08F4B51C-2905-8110-5901-AFABDEE49CFD}"/>
                  </a:ext>
                </a:extLst>
              </p:cNvPr>
              <p:cNvSpPr>
                <a:spLocks noGrp="1"/>
              </p:cNvSpPr>
              <p:nvPr>
                <p:ph sz="half" idx="2"/>
              </p:nvPr>
            </p:nvSpPr>
            <p:spPr>
              <a:xfrm>
                <a:off x="1322388" y="2763078"/>
                <a:ext cx="7288212" cy="3407051"/>
              </a:xfrm>
            </p:spPr>
            <p:txBody>
              <a:bodyPr/>
              <a:lstStyle/>
              <a:p>
                <a:pPr/>
                <a:r>
                  <a:rPr lang="en-US" b="0" dirty="0"/>
                  <a:t>An assignment of </a:t>
                </a:r>
                <a:r>
                  <a:rPr lang="en-US" dirty="0"/>
                  <a:t>exactly one </a:t>
                </a:r>
                <a:r>
                  <a:rPr lang="en-US" b="0" dirty="0"/>
                  <a:t>truth value for every propositional variable</a:t>
                </a:r>
                <a:br>
                  <a:rPr lang="en-US" b="0" dirty="0"/>
                </a:b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𝑡𝑟𝑢𝑒</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𝑓𝑎𝑙𝑠𝑒</m:t>
                          </m:r>
                          <m:r>
                            <a:rPr lang="en-US" b="0" i="1" smtClean="0">
                              <a:latin typeface="Cambria Math" panose="02040503050406030204" pitchFamily="18" charset="0"/>
                            </a:rPr>
                            <m:t>,…</m:t>
                          </m:r>
                        </m:e>
                      </m:d>
                    </m:oMath>
                  </m:oMathPara>
                </a14:m>
                <a:endParaRPr lang="he-IL" b="0" dirty="0"/>
              </a:p>
              <a:p>
                <a:r>
                  <a:rPr lang="en-US" dirty="0"/>
                  <a:t>Note</a:t>
                </a:r>
                <a:r>
                  <a:rPr lang="en-US" b="0" dirty="0"/>
                  <a:t>: </a:t>
                </a:r>
                <a14:m>
                  <m:oMath xmlns:m="http://schemas.openxmlformats.org/officeDocument/2006/math">
                    <m:r>
                      <a:rPr lang="en-US" b="0" i="1" smtClean="0">
                        <a:latin typeface="Cambria Math" panose="02040503050406030204" pitchFamily="18" charset="0"/>
                      </a:rPr>
                      <m:t>𝐼</m:t>
                    </m:r>
                  </m:oMath>
                </a14:m>
                <a:r>
                  <a:rPr lang="en-US" b="0" dirty="0"/>
                  <a:t> assigns truth value to all available propositional variables, hence the elision. We usually do not write it.</a:t>
                </a:r>
                <a:endParaRPr lang="he-IL" b="0" dirty="0"/>
              </a:p>
              <a:p>
                <a:r>
                  <a:rPr lang="en-US" b="1" dirty="0"/>
                  <a:t>Conclusion</a:t>
                </a:r>
                <a:r>
                  <a:rPr lang="en-US" dirty="0"/>
                  <a:t>: </a:t>
                </a:r>
                <a:r>
                  <a:rPr lang="en-US" b="0" dirty="0"/>
                  <a:t>many different interpretations exist.</a:t>
                </a:r>
              </a:p>
            </p:txBody>
          </p:sp>
        </mc:Choice>
        <mc:Fallback xmlns="">
          <p:sp>
            <p:nvSpPr>
              <p:cNvPr id="9" name="Content Placeholder 2">
                <a:extLst>
                  <a:ext uri="{FF2B5EF4-FFF2-40B4-BE49-F238E27FC236}">
                    <a16:creationId xmlns:a16="http://schemas.microsoft.com/office/drawing/2014/main" id="{08F4B51C-2905-8110-5901-AFABDEE49CFD}"/>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753" t="-894"/>
                </a:stretch>
              </a:blipFill>
            </p:spPr>
            <p:txBody>
              <a:bodyPr/>
              <a:lstStyle/>
              <a:p>
                <a:r>
                  <a:rPr lang="LID4096">
                    <a:noFill/>
                  </a:rPr>
                  <a:t> </a:t>
                </a:r>
              </a:p>
            </p:txBody>
          </p:sp>
        </mc:Fallback>
      </mc:AlternateContent>
      <p:sp>
        <p:nvSpPr>
          <p:cNvPr id="11" name="Slide Number Placeholder 3">
            <a:extLst>
              <a:ext uri="{FF2B5EF4-FFF2-40B4-BE49-F238E27FC236}">
                <a16:creationId xmlns:a16="http://schemas.microsoft.com/office/drawing/2014/main" id="{C4B30E68-748F-B76B-B10C-F95951CDBD2A}"/>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24</a:t>
            </a:fld>
            <a:endParaRPr lang="en-US"/>
          </a:p>
        </p:txBody>
      </p:sp>
    </p:spTree>
    <p:extLst>
      <p:ext uri="{BB962C8B-B14F-4D97-AF65-F5344CB8AC3E}">
        <p14:creationId xmlns:p14="http://schemas.microsoft.com/office/powerpoint/2010/main" val="2190293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0DCAD-B55E-9EDD-C420-8A59247DD816}"/>
              </a:ext>
            </a:extLst>
          </p:cNvPr>
          <p:cNvSpPr>
            <a:spLocks noGrp="1"/>
          </p:cNvSpPr>
          <p:nvPr>
            <p:ph type="title"/>
          </p:nvPr>
        </p:nvSpPr>
        <p:spPr/>
        <p:txBody>
          <a:bodyPr/>
          <a:lstStyle/>
          <a:p>
            <a:r>
              <a:rPr lang="en-IL" dirty="0"/>
              <a:t>Interpretation – Brief reminder</a:t>
            </a:r>
          </a:p>
        </p:txBody>
      </p:sp>
      <p:pic>
        <p:nvPicPr>
          <p:cNvPr id="5" name="Content Placeholder 4">
            <a:extLst>
              <a:ext uri="{FF2B5EF4-FFF2-40B4-BE49-F238E27FC236}">
                <a16:creationId xmlns:a16="http://schemas.microsoft.com/office/drawing/2014/main" id="{22CD02BB-AE99-2024-0288-749864B39AC7}"/>
              </a:ext>
            </a:extLst>
          </p:cNvPr>
          <p:cNvPicPr>
            <a:picLocks noGrp="1" noChangeAspect="1"/>
          </p:cNvPicPr>
          <p:nvPr>
            <p:ph sz="half" idx="2"/>
          </p:nvPr>
        </p:nvPicPr>
        <p:blipFill>
          <a:blip r:embed="rId3"/>
          <a:stretch>
            <a:fillRect/>
          </a:stretch>
        </p:blipFill>
        <p:spPr>
          <a:xfrm>
            <a:off x="1035844" y="2882900"/>
            <a:ext cx="1968500" cy="1663700"/>
          </a:xfrm>
          <a:prstGeom prst="rect">
            <a:avLst/>
          </a:prstGeom>
        </p:spPr>
      </p:pic>
      <p:sp>
        <p:nvSpPr>
          <p:cNvPr id="4" name="Slide Number Placeholder 3">
            <a:extLst>
              <a:ext uri="{FF2B5EF4-FFF2-40B4-BE49-F238E27FC236}">
                <a16:creationId xmlns:a16="http://schemas.microsoft.com/office/drawing/2014/main" id="{26F45FA5-A39F-009D-149A-1905B44865A2}"/>
              </a:ext>
            </a:extLst>
          </p:cNvPr>
          <p:cNvSpPr>
            <a:spLocks noGrp="1"/>
          </p:cNvSpPr>
          <p:nvPr>
            <p:ph type="sldNum" sz="quarter" idx="12"/>
          </p:nvPr>
        </p:nvSpPr>
        <p:spPr/>
        <p:txBody>
          <a:bodyPr/>
          <a:lstStyle/>
          <a:p>
            <a:fld id="{A49DFD55-3C28-40EF-9E31-A92D2E4017FF}" type="slidenum">
              <a:rPr lang="en-US" smtClean="0"/>
              <a:pPr/>
              <a:t>25</a:t>
            </a:fld>
            <a:endParaRPr lang="en-US" dirty="0"/>
          </a:p>
        </p:txBody>
      </p:sp>
      <p:pic>
        <p:nvPicPr>
          <p:cNvPr id="6" name="Picture 5">
            <a:extLst>
              <a:ext uri="{FF2B5EF4-FFF2-40B4-BE49-F238E27FC236}">
                <a16:creationId xmlns:a16="http://schemas.microsoft.com/office/drawing/2014/main" id="{244D9F45-0F1B-B74D-5A7A-961EC90D7AE1}"/>
              </a:ext>
            </a:extLst>
          </p:cNvPr>
          <p:cNvPicPr>
            <a:picLocks noChangeAspect="1"/>
          </p:cNvPicPr>
          <p:nvPr/>
        </p:nvPicPr>
        <p:blipFill>
          <a:blip r:embed="rId4"/>
          <a:stretch>
            <a:fillRect/>
          </a:stretch>
        </p:blipFill>
        <p:spPr>
          <a:xfrm>
            <a:off x="3883650" y="2438400"/>
            <a:ext cx="6489700" cy="255270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D7B5334-5E0C-A79F-1357-4E9A1A0247BF}"/>
                  </a:ext>
                </a:extLst>
              </p:cNvPr>
              <p:cNvSpPr txBox="1"/>
              <p:nvPr/>
            </p:nvSpPr>
            <p:spPr>
              <a:xfrm>
                <a:off x="2489200" y="5384800"/>
                <a:ext cx="6502400" cy="369332"/>
              </a:xfrm>
              <a:prstGeom prst="rect">
                <a:avLst/>
              </a:prstGeom>
              <a:noFill/>
            </p:spPr>
            <p:txBody>
              <a:bodyPr wrap="square" rtlCol="0">
                <a:spAutoFit/>
              </a:bodyPr>
              <a:lstStyle/>
              <a:p>
                <a:r>
                  <a:rPr lang="en-IL" dirty="0"/>
                  <a:t>Note: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r>
                  <a:rPr lang="en-IL" dirty="0"/>
                  <a:t> is false iff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IL" dirty="0"/>
              </a:p>
            </p:txBody>
          </p:sp>
        </mc:Choice>
        <mc:Fallback xmlns="">
          <p:sp>
            <p:nvSpPr>
              <p:cNvPr id="8" name="TextBox 7">
                <a:extLst>
                  <a:ext uri="{FF2B5EF4-FFF2-40B4-BE49-F238E27FC236}">
                    <a16:creationId xmlns:a16="http://schemas.microsoft.com/office/drawing/2014/main" id="{ED7B5334-5E0C-A79F-1357-4E9A1A0247BF}"/>
                  </a:ext>
                </a:extLst>
              </p:cNvPr>
              <p:cNvSpPr txBox="1">
                <a:spLocks noRot="1" noChangeAspect="1" noMove="1" noResize="1" noEditPoints="1" noAdjustHandles="1" noChangeArrowheads="1" noChangeShapeType="1" noTextEdit="1"/>
              </p:cNvSpPr>
              <p:nvPr/>
            </p:nvSpPr>
            <p:spPr>
              <a:xfrm>
                <a:off x="2489200" y="5384800"/>
                <a:ext cx="6502400" cy="369332"/>
              </a:xfrm>
              <a:prstGeom prst="rect">
                <a:avLst/>
              </a:prstGeom>
              <a:blipFill>
                <a:blip r:embed="rId5"/>
                <a:stretch>
                  <a:fillRect l="-585" t="-6452" b="-22581"/>
                </a:stretch>
              </a:blipFill>
            </p:spPr>
            <p:txBody>
              <a:bodyPr/>
              <a:lstStyle/>
              <a:p>
                <a:r>
                  <a:rPr lang="en-IL">
                    <a:noFill/>
                  </a:rPr>
                  <a:t> </a:t>
                </a:r>
              </a:p>
            </p:txBody>
          </p:sp>
        </mc:Fallback>
      </mc:AlternateContent>
    </p:spTree>
    <p:extLst>
      <p:ext uri="{BB962C8B-B14F-4D97-AF65-F5344CB8AC3E}">
        <p14:creationId xmlns:p14="http://schemas.microsoft.com/office/powerpoint/2010/main" val="1291257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0DCAD-B55E-9EDD-C420-8A59247DD816}"/>
              </a:ext>
            </a:extLst>
          </p:cNvPr>
          <p:cNvSpPr>
            <a:spLocks noGrp="1"/>
          </p:cNvSpPr>
          <p:nvPr>
            <p:ph type="title"/>
          </p:nvPr>
        </p:nvSpPr>
        <p:spPr/>
        <p:txBody>
          <a:bodyPr/>
          <a:lstStyle/>
          <a:p>
            <a:r>
              <a:rPr lang="en-IL" dirty="0"/>
              <a:t>Interpretation – brief reminder</a:t>
            </a:r>
          </a:p>
        </p:txBody>
      </p:sp>
      <p:sp>
        <p:nvSpPr>
          <p:cNvPr id="4" name="Slide Number Placeholder 3">
            <a:extLst>
              <a:ext uri="{FF2B5EF4-FFF2-40B4-BE49-F238E27FC236}">
                <a16:creationId xmlns:a16="http://schemas.microsoft.com/office/drawing/2014/main" id="{26F45FA5-A39F-009D-149A-1905B44865A2}"/>
              </a:ext>
            </a:extLst>
          </p:cNvPr>
          <p:cNvSpPr>
            <a:spLocks noGrp="1"/>
          </p:cNvSpPr>
          <p:nvPr>
            <p:ph type="sldNum" sz="quarter" idx="12"/>
          </p:nvPr>
        </p:nvSpPr>
        <p:spPr/>
        <p:txBody>
          <a:bodyPr/>
          <a:lstStyle/>
          <a:p>
            <a:fld id="{A49DFD55-3C28-40EF-9E31-A92D2E4017FF}" type="slidenum">
              <a:rPr lang="en-US" smtClean="0"/>
              <a:pPr/>
              <a:t>26</a:t>
            </a:fld>
            <a:endParaRPr lang="en-US" dirty="0"/>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C0AB4E8F-49AF-A8B7-702D-3BB4AC8B2A27}"/>
                  </a:ext>
                </a:extLst>
              </p:cNvPr>
              <p:cNvSpPr>
                <a:spLocks noGrp="1"/>
              </p:cNvSpPr>
              <p:nvPr>
                <p:ph sz="half" idx="2"/>
              </p:nvPr>
            </p:nvSpPr>
            <p:spPr>
              <a:xfrm>
                <a:off x="1322318" y="2635197"/>
                <a:ext cx="7662656" cy="3407051"/>
              </a:xfrm>
            </p:spPr>
            <p:txBody>
              <a:bodyPr/>
              <a:lstStyle/>
              <a:p>
                <a:pPr marL="285750" indent="-285750">
                  <a:buFont typeface="Courier New" panose="02070309020205020404" pitchFamily="49" charset="0"/>
                  <a:buChar char="o"/>
                </a:pPr>
                <a:r>
                  <a:rPr lang="en-IL" b="0" dirty="0"/>
                  <a:t>Truth table is a function of n-arity, same arity as the respected logical connective</a:t>
                </a:r>
                <a:br>
                  <a:rPr lang="en-IL" b="0" dirty="0"/>
                </a:br>
                <a14:m>
                  <m:oMath xmlns:m="http://schemas.openxmlformats.org/officeDocument/2006/math">
                    <m:r>
                      <a:rPr lang="en-US" b="0" i="1" smtClean="0">
                        <a:latin typeface="Cambria Math" panose="02040503050406030204" pitchFamily="18" charset="0"/>
                      </a:rPr>
                      <m:t>𝑇𝑇</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e>
                      <m:sup>
                        <m:r>
                          <a:rPr lang="en-US" b="0" i="1" smtClean="0">
                            <a:latin typeface="Cambria Math" panose="02040503050406030204" pitchFamily="18" charset="0"/>
                          </a:rPr>
                          <m:t>𝑛</m:t>
                        </m:r>
                      </m:sup>
                    </m:s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endParaRPr lang="en-US" b="0" dirty="0"/>
              </a:p>
              <a:p>
                <a:pPr marL="285750" indent="-285750">
                  <a:buFont typeface="Courier New" panose="02070309020205020404" pitchFamily="49" charset="0"/>
                  <a:buChar char="o"/>
                </a:pPr>
                <a:r>
                  <a:rPr lang="en-IL" b="0" dirty="0"/>
                  <a:t>Each logical connective has its own function, e.g the ‘or’ connective:</a:t>
                </a:r>
                <a:br>
                  <a:rPr lang="en-IL" b="0" dirty="0"/>
                </a:br>
                <a14:m>
                  <m:oMath xmlns:m="http://schemas.openxmlformats.org/officeDocument/2006/math">
                    <m:r>
                      <a:rPr lang="en-US" b="0" i="1" smtClean="0">
                        <a:latin typeface="Cambria Math" panose="02040503050406030204" pitchFamily="18" charset="0"/>
                      </a:rPr>
                      <m:t>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m:t>
                              </m:r>
                            </m:e>
                            <m:e>
                              <m:r>
                                <a:rPr lang="en-US" b="0" i="1" smtClean="0">
                                  <a:latin typeface="Cambria Math" panose="02040503050406030204" pitchFamily="18" charset="0"/>
                                </a:rPr>
                                <m:t>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m:t>
                                  </m:r>
                                </m:e>
                              </m:d>
                            </m:e>
                          </m:mr>
                          <m:mr>
                            <m:e>
                              <m:r>
                                <a:rPr lang="en-US" b="0" i="1" smtClean="0">
                                  <a:latin typeface="Cambria Math" panose="02040503050406030204" pitchFamily="18" charset="0"/>
                                </a:rPr>
                                <m:t>⊤</m:t>
                              </m:r>
                            </m:e>
                            <m:e>
                              <m:r>
                                <a:rPr lang="en-US" b="0" i="1" smtClean="0">
                                  <a:latin typeface="Cambria Math" panose="02040503050406030204" pitchFamily="18" charset="0"/>
                                </a:rPr>
                                <m:t>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𝑉</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m:t>
                                  </m:r>
                                </m:e>
                              </m:d>
                              <m:r>
                                <a:rPr lang="en-US" b="0" i="1" smtClean="0">
                                  <a:latin typeface="Cambria Math" panose="02040503050406030204" pitchFamily="18" charset="0"/>
                                </a:rPr>
                                <m:t>,</m:t>
                              </m:r>
                              <m:r>
                                <a:rPr lang="en-US" b="0" i="1" smtClean="0">
                                  <a:latin typeface="Cambria Math" panose="02040503050406030204" pitchFamily="18" charset="0"/>
                                </a:rPr>
                                <m:t>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m:t>
                                  </m:r>
                                </m:e>
                              </m:d>
                              <m:r>
                                <a:rPr lang="en-US" b="0" i="1" smtClean="0">
                                  <a:latin typeface="Cambria Math" panose="02040503050406030204" pitchFamily="18" charset="0"/>
                                </a:rPr>
                                <m:t>,</m:t>
                              </m:r>
                              <m:r>
                                <a:rPr lang="en-US" b="0" i="1" smtClean="0">
                                  <a:latin typeface="Cambria Math" panose="02040503050406030204" pitchFamily="18" charset="0"/>
                                </a:rPr>
                                <m:t>𝑇</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m:t>
                                  </m:r>
                                </m:e>
                              </m:d>
                            </m:e>
                          </m:mr>
                        </m:m>
                      </m:e>
                    </m:d>
                  </m:oMath>
                </a14:m>
                <a:r>
                  <a:rPr lang="en-IL" b="0" dirty="0"/>
                  <a:t> </a:t>
                </a:r>
              </a:p>
              <a:p>
                <a:pPr marL="285750" indent="-285750">
                  <a:buFont typeface="Courier New" panose="02070309020205020404" pitchFamily="49" charset="0"/>
                  <a:buChar char="o"/>
                </a:pPr>
                <a:r>
                  <a:rPr lang="en-IL" b="0" dirty="0"/>
                  <a:t>The input values are the truth values assigned by </a:t>
                </a:r>
                <a14:m>
                  <m:oMath xmlns:m="http://schemas.openxmlformats.org/officeDocument/2006/math">
                    <m:r>
                      <a:rPr lang="en-US" b="0" i="1" smtClean="0">
                        <a:latin typeface="Cambria Math" panose="02040503050406030204" pitchFamily="18" charset="0"/>
                      </a:rPr>
                      <m:t>𝐼</m:t>
                    </m:r>
                  </m:oMath>
                </a14:m>
                <a:endParaRPr lang="en-IL" b="0" dirty="0"/>
              </a:p>
            </p:txBody>
          </p:sp>
        </mc:Choice>
        <mc:Fallback xmlns="">
          <p:sp>
            <p:nvSpPr>
              <p:cNvPr id="7" name="Content Placeholder 6">
                <a:extLst>
                  <a:ext uri="{FF2B5EF4-FFF2-40B4-BE49-F238E27FC236}">
                    <a16:creationId xmlns:a16="http://schemas.microsoft.com/office/drawing/2014/main" id="{C0AB4E8F-49AF-A8B7-702D-3BB4AC8B2A27}"/>
                  </a:ext>
                </a:extLst>
              </p:cNvPr>
              <p:cNvSpPr>
                <a:spLocks noGrp="1" noRot="1" noChangeAspect="1" noMove="1" noResize="1" noEditPoints="1" noAdjustHandles="1" noChangeArrowheads="1" noChangeShapeType="1" noTextEdit="1"/>
              </p:cNvSpPr>
              <p:nvPr>
                <p:ph sz="half" idx="2"/>
              </p:nvPr>
            </p:nvSpPr>
            <p:spPr>
              <a:xfrm>
                <a:off x="1322318" y="2635197"/>
                <a:ext cx="7662656" cy="3407051"/>
              </a:xfrm>
              <a:blipFill>
                <a:blip r:embed="rId3"/>
                <a:stretch>
                  <a:fillRect l="-557" t="-894" r="-80"/>
                </a:stretch>
              </a:blipFill>
            </p:spPr>
            <p:txBody>
              <a:bodyPr/>
              <a:lstStyle/>
              <a:p>
                <a:r>
                  <a:rPr lang="LID4096">
                    <a:noFill/>
                  </a:rPr>
                  <a:t> </a:t>
                </a:r>
              </a:p>
            </p:txBody>
          </p:sp>
        </mc:Fallback>
      </mc:AlternateContent>
    </p:spTree>
    <p:extLst>
      <p:ext uri="{BB962C8B-B14F-4D97-AF65-F5344CB8AC3E}">
        <p14:creationId xmlns:p14="http://schemas.microsoft.com/office/powerpoint/2010/main" val="2013663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713CA-3FEF-4B0E-9358-E7F7FF61A7C8}"/>
              </a:ext>
            </a:extLst>
          </p:cNvPr>
          <p:cNvSpPr>
            <a:spLocks noGrp="1"/>
          </p:cNvSpPr>
          <p:nvPr>
            <p:ph type="title"/>
          </p:nvPr>
        </p:nvSpPr>
        <p:spPr/>
        <p:txBody>
          <a:bodyPr>
            <a:normAutofit/>
          </a:bodyPr>
          <a:lstStyle/>
          <a:p>
            <a:r>
              <a:rPr lang="en-IL" sz="2750" dirty="0"/>
              <a:t>Semantics - truth table evaluation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164943-C7E7-A4AB-2499-A6CD1DEF63F2}"/>
                  </a:ext>
                </a:extLst>
              </p:cNvPr>
              <p:cNvSpPr>
                <a:spLocks noGrp="1"/>
              </p:cNvSpPr>
              <p:nvPr>
                <p:ph sz="half" idx="2"/>
              </p:nvPr>
            </p:nvSpPr>
            <p:spPr/>
            <p:txBody>
              <a:bodyPr/>
              <a:lstStyle/>
              <a:p>
                <a:pPr marL="0" indent="0">
                  <a:buNone/>
                </a:pPr>
                <a:r>
                  <a:rPr lang="en-IL" b="0" dirty="0"/>
                  <a:t>Given intepreation </a:t>
                </a:r>
                <a14:m>
                  <m:oMath xmlns:m="http://schemas.openxmlformats.org/officeDocument/2006/math">
                    <m:r>
                      <a:rPr lang="en-US" b="0" i="1" smtClean="0">
                        <a:latin typeface="Cambria Math" panose="02040503050406030204" pitchFamily="18" charset="0"/>
                      </a:rPr>
                      <m:t>𝐼</m:t>
                    </m:r>
                  </m:oMath>
                </a14:m>
                <a:r>
                  <a:rPr lang="en-IL" b="0" dirty="0"/>
                  <a:t> and formula </a:t>
                </a:r>
                <a14:m>
                  <m:oMath xmlns:m="http://schemas.openxmlformats.org/officeDocument/2006/math">
                    <m:r>
                      <a:rPr lang="en-US" b="0" i="1" smtClean="0">
                        <a:latin typeface="Cambria Math" panose="02040503050406030204" pitchFamily="18" charset="0"/>
                      </a:rPr>
                      <m:t>𝐹</m:t>
                    </m:r>
                  </m:oMath>
                </a14:m>
                <a:r>
                  <a:rPr lang="en-IL" b="0" dirty="0"/>
                  <a:t> we will perform the evaluation in the following manner:</a:t>
                </a:r>
              </a:p>
              <a:p>
                <a:pPr marL="914400" lvl="1" indent="-457200">
                  <a:buFont typeface="+mj-lt"/>
                  <a:buAutoNum type="arabicPeriod"/>
                </a:pPr>
                <a:r>
                  <a:rPr lang="en-IL" dirty="0"/>
                  <a:t>Assign value to the propositional variavbel, according to the mapping of </a:t>
                </a:r>
                <a14:m>
                  <m:oMath xmlns:m="http://schemas.openxmlformats.org/officeDocument/2006/math">
                    <m:r>
                      <a:rPr lang="en-US" b="0" i="1" smtClean="0">
                        <a:latin typeface="Cambria Math" panose="02040503050406030204" pitchFamily="18" charset="0"/>
                      </a:rPr>
                      <m:t>𝐼</m:t>
                    </m:r>
                  </m:oMath>
                </a14:m>
                <a:endParaRPr lang="en-IL" dirty="0"/>
              </a:p>
              <a:p>
                <a:pPr marL="914400" lvl="1" indent="-457200">
                  <a:buFont typeface="+mj-lt"/>
                  <a:buAutoNum type="arabicPeriod"/>
                </a:pPr>
                <a:r>
                  <a:rPr lang="en-IL" dirty="0"/>
                  <a:t>Create a truth table for </a:t>
                </a:r>
                <a14:m>
                  <m:oMath xmlns:m="http://schemas.openxmlformats.org/officeDocument/2006/math">
                    <m:r>
                      <a:rPr lang="en-US" b="0" i="1" smtClean="0">
                        <a:latin typeface="Cambria Math" panose="02040503050406030204" pitchFamily="18" charset="0"/>
                      </a:rPr>
                      <m:t>𝐹</m:t>
                    </m:r>
                  </m:oMath>
                </a14:m>
                <a:r>
                  <a:rPr lang="en-IL" dirty="0"/>
                  <a:t> based on its logical connectives</a:t>
                </a:r>
              </a:p>
              <a:p>
                <a:endParaRPr lang="en-IL" b="0" dirty="0"/>
              </a:p>
            </p:txBody>
          </p:sp>
        </mc:Choice>
        <mc:Fallback xmlns="">
          <p:sp>
            <p:nvSpPr>
              <p:cNvPr id="3" name="Content Placeholder 2">
                <a:extLst>
                  <a:ext uri="{FF2B5EF4-FFF2-40B4-BE49-F238E27FC236}">
                    <a16:creationId xmlns:a16="http://schemas.microsoft.com/office/drawing/2014/main" id="{D4164943-C7E7-A4AB-2499-A6CD1DEF63F2}"/>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3087D0A1-BBD6-8887-A368-282CBD6ACF69}"/>
              </a:ext>
            </a:extLst>
          </p:cNvPr>
          <p:cNvSpPr>
            <a:spLocks noGrp="1"/>
          </p:cNvSpPr>
          <p:nvPr>
            <p:ph type="sldNum" sz="quarter" idx="12"/>
          </p:nvPr>
        </p:nvSpPr>
        <p:spPr/>
        <p:txBody>
          <a:bodyPr/>
          <a:lstStyle/>
          <a:p>
            <a:fld id="{A49DFD55-3C28-40EF-9E31-A92D2E4017FF}" type="slidenum">
              <a:rPr lang="en-US" smtClean="0"/>
              <a:pPr/>
              <a:t>27</a:t>
            </a:fld>
            <a:endParaRPr lang="en-US" dirty="0"/>
          </a:p>
        </p:txBody>
      </p:sp>
    </p:spTree>
    <p:extLst>
      <p:ext uri="{BB962C8B-B14F-4D97-AF65-F5344CB8AC3E}">
        <p14:creationId xmlns:p14="http://schemas.microsoft.com/office/powerpoint/2010/main" val="3201257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B718C02-46C4-C164-E555-2F3FF6F26E33}"/>
              </a:ext>
            </a:extLst>
          </p:cNvPr>
          <p:cNvSpPr>
            <a:spLocks noGrp="1"/>
          </p:cNvSpPr>
          <p:nvPr>
            <p:ph type="sldNum" sz="quarter" idx="12"/>
          </p:nvPr>
        </p:nvSpPr>
        <p:spPr/>
        <p:txBody>
          <a:bodyPr/>
          <a:lstStyle/>
          <a:p>
            <a:fld id="{A49DFD55-3C28-40EF-9E31-A92D2E4017FF}" type="slidenum">
              <a:rPr lang="en-US" smtClean="0"/>
              <a:pPr/>
              <a:t>28</a:t>
            </a:fld>
            <a:endParaRPr lang="en-US" dirty="0"/>
          </a:p>
        </p:txBody>
      </p:sp>
      <p:sp>
        <p:nvSpPr>
          <p:cNvPr id="6" name="TextBox 5">
            <a:extLst>
              <a:ext uri="{FF2B5EF4-FFF2-40B4-BE49-F238E27FC236}">
                <a16:creationId xmlns:a16="http://schemas.microsoft.com/office/drawing/2014/main" id="{3D238D3F-DB2C-499B-5C08-765DD87D610A}"/>
              </a:ext>
            </a:extLst>
          </p:cNvPr>
          <p:cNvSpPr txBox="1"/>
          <p:nvPr/>
        </p:nvSpPr>
        <p:spPr>
          <a:xfrm>
            <a:off x="3054246" y="3240586"/>
            <a:ext cx="6108492" cy="369332"/>
          </a:xfrm>
          <a:prstGeom prst="rect">
            <a:avLst/>
          </a:prstGeom>
          <a:noFill/>
        </p:spPr>
        <p:txBody>
          <a:bodyPr wrap="square">
            <a:spAutoFit/>
          </a:bodyPr>
          <a:lstStyle/>
          <a:p>
            <a:r>
              <a:rPr lang="en-IL" b="0" dirty="0">
                <a:effectLst/>
              </a:rPr>
              <a:t> </a:t>
            </a:r>
            <a:endParaRPr lang="en-IL" dirty="0"/>
          </a:p>
        </p:txBody>
      </p:sp>
      <p:sp>
        <p:nvSpPr>
          <p:cNvPr id="10" name="TextBox 9">
            <a:extLst>
              <a:ext uri="{FF2B5EF4-FFF2-40B4-BE49-F238E27FC236}">
                <a16:creationId xmlns:a16="http://schemas.microsoft.com/office/drawing/2014/main" id="{62FDB163-11A0-2A69-BD9E-D410297C6E01}"/>
              </a:ext>
            </a:extLst>
          </p:cNvPr>
          <p:cNvSpPr txBox="1"/>
          <p:nvPr/>
        </p:nvSpPr>
        <p:spPr>
          <a:xfrm>
            <a:off x="3054246" y="3240586"/>
            <a:ext cx="6108492" cy="369332"/>
          </a:xfrm>
          <a:prstGeom prst="rect">
            <a:avLst/>
          </a:prstGeom>
          <a:noFill/>
        </p:spPr>
        <p:txBody>
          <a:bodyPr wrap="square">
            <a:spAutoFit/>
          </a:bodyPr>
          <a:lstStyle/>
          <a:p>
            <a:r>
              <a:rPr lang="en-IL" b="0" dirty="0">
                <a:effectLst/>
              </a:rPr>
              <a:t> </a:t>
            </a:r>
            <a:endParaRPr lang="en-IL" dirty="0"/>
          </a:p>
        </p:txBody>
      </p:sp>
      <p:pic>
        <p:nvPicPr>
          <p:cNvPr id="15" name="Picture 14">
            <a:extLst>
              <a:ext uri="{FF2B5EF4-FFF2-40B4-BE49-F238E27FC236}">
                <a16:creationId xmlns:a16="http://schemas.microsoft.com/office/drawing/2014/main" id="{B7B6AA3C-7754-89D9-672A-65E0F76F14BF}"/>
              </a:ext>
            </a:extLst>
          </p:cNvPr>
          <p:cNvPicPr>
            <a:picLocks noChangeAspect="1"/>
          </p:cNvPicPr>
          <p:nvPr/>
        </p:nvPicPr>
        <p:blipFill>
          <a:blip r:embed="rId2"/>
          <a:stretch>
            <a:fillRect/>
          </a:stretch>
        </p:blipFill>
        <p:spPr>
          <a:xfrm>
            <a:off x="3933148" y="1276012"/>
            <a:ext cx="4350687" cy="4298479"/>
          </a:xfrm>
          <a:prstGeom prst="rect">
            <a:avLst/>
          </a:prstGeom>
        </p:spPr>
      </p:pic>
    </p:spTree>
    <p:extLst>
      <p:ext uri="{BB962C8B-B14F-4D97-AF65-F5344CB8AC3E}">
        <p14:creationId xmlns:p14="http://schemas.microsoft.com/office/powerpoint/2010/main" val="3797081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B82E-9F99-E90D-7D89-106065E088D0}"/>
              </a:ext>
            </a:extLst>
          </p:cNvPr>
          <p:cNvSpPr>
            <a:spLocks noGrp="1"/>
          </p:cNvSpPr>
          <p:nvPr>
            <p:ph type="title"/>
          </p:nvPr>
        </p:nvSpPr>
        <p:spPr/>
        <p:txBody>
          <a:bodyPr/>
          <a:lstStyle/>
          <a:p>
            <a:r>
              <a:rPr lang="en-IL" dirty="0"/>
              <a:t>Semantics – Truth tables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1DF64B-325A-351E-D939-41A2D098E0BF}"/>
                  </a:ext>
                </a:extLst>
              </p:cNvPr>
              <p:cNvSpPr>
                <a:spLocks noGrp="1"/>
              </p:cNvSpPr>
              <p:nvPr>
                <p:ph sz="half" idx="2"/>
              </p:nvPr>
            </p:nvSpPr>
            <p:spPr/>
            <p:txBody>
              <a:bodyPr/>
              <a:lstStyle/>
              <a:p>
                <a:pPr/>
                <a:r>
                  <a:rPr lang="en-IL" b="0" dirty="0"/>
                  <a:t>Consider the following formula </a:t>
                </a:r>
                <a14:m>
                  <m:oMath xmlns:m="http://schemas.openxmlformats.org/officeDocument/2006/math">
                    <m:r>
                      <a:rPr lang="en-US" b="0" i="1" smtClean="0">
                        <a:latin typeface="Cambria Math" panose="02040503050406030204" pitchFamily="18" charset="0"/>
                      </a:rPr>
                      <m:t>𝐹</m:t>
                    </m:r>
                  </m:oMath>
                </a14:m>
                <a:r>
                  <a:rPr lang="en-IL" b="0" dirty="0"/>
                  <a:t> and interpretation </a:t>
                </a:r>
                <a14:m>
                  <m:oMath xmlns:m="http://schemas.openxmlformats.org/officeDocument/2006/math">
                    <m:r>
                      <a:rPr lang="en-US" b="0" i="1" smtClean="0">
                        <a:latin typeface="Cambria Math" panose="02040503050406030204" pitchFamily="18" charset="0"/>
                      </a:rPr>
                      <m:t>𝐼</m:t>
                    </m:r>
                  </m:oMath>
                </a14:m>
                <a:br>
                  <a:rPr lang="en-US" b="0" dirty="0"/>
                </a:br>
                <a14:m>
                  <m:oMathPara xmlns:m="http://schemas.openxmlformats.org/officeDocument/2006/math">
                    <m:oMathParaPr>
                      <m:jc m:val="centerGroup"/>
                    </m:oMathParaPr>
                    <m:oMath xmlns:m="http://schemas.openxmlformats.org/officeDocument/2006/math">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e>
                        </m:mr>
                        <m:mr>
                          <m:e>
                            <m:r>
                              <a:rPr lang="en-US" b="0" i="1" smtClean="0">
                                <a:latin typeface="Cambria Math" panose="02040503050406030204" pitchFamily="18" charset="0"/>
                              </a:rPr>
                              <m:t>𝐼</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e>
                            </m:d>
                          </m:e>
                        </m:mr>
                      </m:m>
                    </m:oMath>
                  </m:oMathPara>
                </a14:m>
                <a:endParaRPr lang="en-IL" b="0" dirty="0"/>
              </a:p>
              <a:p>
                <a:r>
                  <a:rPr lang="en-IL" b="0" dirty="0"/>
                  <a:t>How would you evaluate </a:t>
                </a:r>
                <a14:m>
                  <m:oMath xmlns:m="http://schemas.openxmlformats.org/officeDocument/2006/math">
                    <m:r>
                      <a:rPr lang="en-US" b="0" i="1" smtClean="0">
                        <a:latin typeface="Cambria Math" panose="02040503050406030204" pitchFamily="18" charset="0"/>
                      </a:rPr>
                      <m:t>𝐹</m:t>
                    </m:r>
                  </m:oMath>
                </a14:m>
                <a:r>
                  <a:rPr lang="en-IL" b="0" dirty="0"/>
                  <a:t>?</a:t>
                </a:r>
              </a:p>
            </p:txBody>
          </p:sp>
        </mc:Choice>
        <mc:Fallback xmlns="">
          <p:sp>
            <p:nvSpPr>
              <p:cNvPr id="3" name="Content Placeholder 2">
                <a:extLst>
                  <a:ext uri="{FF2B5EF4-FFF2-40B4-BE49-F238E27FC236}">
                    <a16:creationId xmlns:a16="http://schemas.microsoft.com/office/drawing/2014/main" id="{331DF64B-325A-351E-D939-41A2D098E0BF}"/>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A14BBA1F-E7BE-2DA4-7DA2-17A9DBD3D637}"/>
              </a:ext>
            </a:extLst>
          </p:cNvPr>
          <p:cNvSpPr>
            <a:spLocks noGrp="1"/>
          </p:cNvSpPr>
          <p:nvPr>
            <p:ph type="sldNum" sz="quarter" idx="12"/>
          </p:nvPr>
        </p:nvSpPr>
        <p:spPr/>
        <p:txBody>
          <a:bodyPr/>
          <a:lstStyle/>
          <a:p>
            <a:fld id="{A49DFD55-3C28-40EF-9E31-A92D2E4017FF}" type="slidenum">
              <a:rPr lang="en-US" smtClean="0"/>
              <a:pPr/>
              <a:t>29</a:t>
            </a:fld>
            <a:endParaRPr lang="en-US" dirty="0"/>
          </a:p>
        </p:txBody>
      </p:sp>
    </p:spTree>
    <p:extLst>
      <p:ext uri="{BB962C8B-B14F-4D97-AF65-F5344CB8AC3E}">
        <p14:creationId xmlns:p14="http://schemas.microsoft.com/office/powerpoint/2010/main" val="1886766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9B82E-9F99-E90D-7D89-106065E088D0}"/>
              </a:ext>
            </a:extLst>
          </p:cNvPr>
          <p:cNvSpPr>
            <a:spLocks noGrp="1"/>
          </p:cNvSpPr>
          <p:nvPr>
            <p:ph type="title"/>
          </p:nvPr>
        </p:nvSpPr>
        <p:spPr/>
        <p:txBody>
          <a:bodyPr/>
          <a:lstStyle/>
          <a:p>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1DF64B-325A-351E-D939-41A2D098E0BF}"/>
                  </a:ext>
                </a:extLst>
              </p:cNvPr>
              <p:cNvSpPr>
                <a:spLocks noGrp="1"/>
              </p:cNvSpPr>
              <p:nvPr>
                <p:ph sz="half" idx="2"/>
              </p:nvPr>
            </p:nvSpPr>
            <p:spPr/>
            <p:txBody>
              <a:bodyPr/>
              <a:lstStyle/>
              <a:p>
                <a:pPr/>
                <a:r>
                  <a:rPr lang="en-IL" b="0" dirty="0"/>
                  <a:t>Consider the following formula </a:t>
                </a:r>
                <a14:m>
                  <m:oMath xmlns:m="http://schemas.openxmlformats.org/officeDocument/2006/math">
                    <m:r>
                      <a:rPr lang="en-US" b="0" i="1" smtClean="0">
                        <a:latin typeface="Cambria Math" panose="02040503050406030204" pitchFamily="18" charset="0"/>
                      </a:rPr>
                      <m:t>𝐹</m:t>
                    </m:r>
                  </m:oMath>
                </a14:m>
                <a:r>
                  <a:rPr lang="en-IL" b="0" dirty="0"/>
                  <a:t> and interpretation </a:t>
                </a:r>
                <a14:m>
                  <m:oMath xmlns:m="http://schemas.openxmlformats.org/officeDocument/2006/math">
                    <m:r>
                      <a:rPr lang="en-US" b="0" i="1" smtClean="0">
                        <a:latin typeface="Cambria Math" panose="02040503050406030204" pitchFamily="18" charset="0"/>
                      </a:rPr>
                      <m:t>𝐼</m:t>
                    </m:r>
                  </m:oMath>
                </a14:m>
                <a:br>
                  <a:rPr lang="en-US" b="0" dirty="0"/>
                </a:br>
                <a14:m>
                  <m:oMathPara xmlns:m="http://schemas.openxmlformats.org/officeDocument/2006/math">
                    <m:oMathParaPr>
                      <m:jc m:val="centerGroup"/>
                    </m:oMathParaPr>
                    <m:oMath xmlns:m="http://schemas.openxmlformats.org/officeDocument/2006/math">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e>
                        </m:mr>
                        <m:mr>
                          <m:e>
                            <m:r>
                              <a:rPr lang="en-US" b="0" i="1" smtClean="0">
                                <a:latin typeface="Cambria Math" panose="02040503050406030204" pitchFamily="18" charset="0"/>
                              </a:rPr>
                              <m:t>𝐼</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e>
                            </m:d>
                          </m:e>
                        </m:mr>
                      </m:m>
                    </m:oMath>
                  </m:oMathPara>
                </a14:m>
                <a:endParaRPr lang="en-US" b="0" dirty="0"/>
              </a:p>
              <a:p>
                <a:r>
                  <a:rPr lang="en-US" b="0" dirty="0"/>
                  <a:t>To evaluate the truth value of </a:t>
                </a:r>
                <a14:m>
                  <m:oMath xmlns:m="http://schemas.openxmlformats.org/officeDocument/2006/math">
                    <m:r>
                      <a:rPr lang="en-US" b="0" i="1" smtClean="0">
                        <a:latin typeface="Cambria Math" panose="02040503050406030204" pitchFamily="18" charset="0"/>
                      </a:rPr>
                      <m:t>𝐹</m:t>
                    </m:r>
                  </m:oMath>
                </a14:m>
                <a:r>
                  <a:rPr lang="en-IL" b="0" dirty="0"/>
                  <a:t> under </a:t>
                </a:r>
                <a14:m>
                  <m:oMath xmlns:m="http://schemas.openxmlformats.org/officeDocument/2006/math">
                    <m:r>
                      <a:rPr lang="en-US" b="0" i="1" smtClean="0">
                        <a:latin typeface="Cambria Math" panose="02040503050406030204" pitchFamily="18" charset="0"/>
                      </a:rPr>
                      <m:t>𝐼</m:t>
                    </m:r>
                  </m:oMath>
                </a14:m>
                <a:r>
                  <a:rPr lang="en-IL" b="0" dirty="0"/>
                  <a:t>, we construct the following table</a:t>
                </a:r>
              </a:p>
              <a:p>
                <a:pPr lvl="1" indent="0">
                  <a:buNone/>
                </a:pPr>
                <a:endParaRPr lang="en-IL" b="0" dirty="0"/>
              </a:p>
            </p:txBody>
          </p:sp>
        </mc:Choice>
        <mc:Fallback xmlns="">
          <p:sp>
            <p:nvSpPr>
              <p:cNvPr id="3" name="Content Placeholder 2">
                <a:extLst>
                  <a:ext uri="{FF2B5EF4-FFF2-40B4-BE49-F238E27FC236}">
                    <a16:creationId xmlns:a16="http://schemas.microsoft.com/office/drawing/2014/main" id="{331DF64B-325A-351E-D939-41A2D098E0BF}"/>
                  </a:ext>
                </a:extLst>
              </p:cNvPr>
              <p:cNvSpPr>
                <a:spLocks noGrp="1" noRot="1" noChangeAspect="1" noMove="1" noResize="1" noEditPoints="1" noAdjustHandles="1" noChangeArrowheads="1" noChangeShapeType="1" noTextEdit="1"/>
              </p:cNvSpPr>
              <p:nvPr>
                <p:ph sz="half" idx="2"/>
              </p:nvPr>
            </p:nvSpPr>
            <p:spPr>
              <a:blipFill>
                <a:blip r:embed="rId3"/>
                <a:stretch>
                  <a:fillRect l="-696" t="-743" r="-522"/>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A14BBA1F-E7BE-2DA4-7DA2-17A9DBD3D637}"/>
              </a:ext>
            </a:extLst>
          </p:cNvPr>
          <p:cNvSpPr>
            <a:spLocks noGrp="1"/>
          </p:cNvSpPr>
          <p:nvPr>
            <p:ph type="sldNum" sz="quarter" idx="12"/>
          </p:nvPr>
        </p:nvSpPr>
        <p:spPr/>
        <p:txBody>
          <a:bodyPr/>
          <a:lstStyle/>
          <a:p>
            <a:fld id="{A49DFD55-3C28-40EF-9E31-A92D2E4017FF}" type="slidenum">
              <a:rPr lang="en-US" smtClean="0"/>
              <a:pPr/>
              <a:t>30</a:t>
            </a:fld>
            <a:endParaRPr lang="en-US" dirty="0"/>
          </a:p>
        </p:txBody>
      </p:sp>
      <p:pic>
        <p:nvPicPr>
          <p:cNvPr id="5" name="Picture 4">
            <a:extLst>
              <a:ext uri="{FF2B5EF4-FFF2-40B4-BE49-F238E27FC236}">
                <a16:creationId xmlns:a16="http://schemas.microsoft.com/office/drawing/2014/main" id="{AC8ED0D2-FE90-537B-CAC2-EFA79BD1C8F0}"/>
              </a:ext>
            </a:extLst>
          </p:cNvPr>
          <p:cNvPicPr>
            <a:picLocks noChangeAspect="1"/>
          </p:cNvPicPr>
          <p:nvPr/>
        </p:nvPicPr>
        <p:blipFill>
          <a:blip r:embed="rId4"/>
          <a:stretch>
            <a:fillRect/>
          </a:stretch>
        </p:blipFill>
        <p:spPr>
          <a:xfrm>
            <a:off x="2313641" y="4453156"/>
            <a:ext cx="4445000" cy="1308100"/>
          </a:xfrm>
          <a:prstGeom prst="rect">
            <a:avLst/>
          </a:prstGeom>
        </p:spPr>
      </p:pic>
    </p:spTree>
    <p:extLst>
      <p:ext uri="{BB962C8B-B14F-4D97-AF65-F5344CB8AC3E}">
        <p14:creationId xmlns:p14="http://schemas.microsoft.com/office/powerpoint/2010/main" val="537668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CC14-AEE9-2AFD-571D-FA88F237B410}"/>
              </a:ext>
            </a:extLst>
          </p:cNvPr>
          <p:cNvSpPr>
            <a:spLocks noGrp="1"/>
          </p:cNvSpPr>
          <p:nvPr>
            <p:ph type="title"/>
          </p:nvPr>
        </p:nvSpPr>
        <p:spPr/>
        <p:txBody>
          <a:bodyPr/>
          <a:lstStyle/>
          <a:p>
            <a:r>
              <a:rPr lang="en-US" dirty="0"/>
              <a:t>S</a:t>
            </a:r>
            <a:r>
              <a:rPr lang="en-IL" dirty="0"/>
              <a:t>emantics – truth table</a:t>
            </a:r>
          </a:p>
        </p:txBody>
      </p:sp>
      <p:sp>
        <p:nvSpPr>
          <p:cNvPr id="3" name="Content Placeholder 2">
            <a:extLst>
              <a:ext uri="{FF2B5EF4-FFF2-40B4-BE49-F238E27FC236}">
                <a16:creationId xmlns:a16="http://schemas.microsoft.com/office/drawing/2014/main" id="{0C49C9D3-BEE0-7C47-5BAD-8DFFEE6C087C}"/>
              </a:ext>
            </a:extLst>
          </p:cNvPr>
          <p:cNvSpPr>
            <a:spLocks noGrp="1"/>
          </p:cNvSpPr>
          <p:nvPr>
            <p:ph sz="half" idx="2"/>
          </p:nvPr>
        </p:nvSpPr>
        <p:spPr/>
        <p:txBody>
          <a:bodyPr/>
          <a:lstStyle/>
          <a:p>
            <a:r>
              <a:rPr lang="en-IL" b="0" dirty="0"/>
              <a:t>Is truth table a efficient method to evalute formulas in PL?</a:t>
            </a:r>
          </a:p>
        </p:txBody>
      </p:sp>
      <p:sp>
        <p:nvSpPr>
          <p:cNvPr id="4" name="Slide Number Placeholder 3">
            <a:extLst>
              <a:ext uri="{FF2B5EF4-FFF2-40B4-BE49-F238E27FC236}">
                <a16:creationId xmlns:a16="http://schemas.microsoft.com/office/drawing/2014/main" id="{E6EE7BF1-7759-6776-1663-EC16866DC779}"/>
              </a:ext>
            </a:extLst>
          </p:cNvPr>
          <p:cNvSpPr>
            <a:spLocks noGrp="1"/>
          </p:cNvSpPr>
          <p:nvPr>
            <p:ph type="sldNum" sz="quarter" idx="12"/>
          </p:nvPr>
        </p:nvSpPr>
        <p:spPr/>
        <p:txBody>
          <a:bodyPr/>
          <a:lstStyle/>
          <a:p>
            <a:fld id="{A49DFD55-3C28-40EF-9E31-A92D2E4017FF}" type="slidenum">
              <a:rPr lang="en-US" smtClean="0"/>
              <a:pPr/>
              <a:t>31</a:t>
            </a:fld>
            <a:endParaRPr lang="en-US" dirty="0"/>
          </a:p>
        </p:txBody>
      </p:sp>
    </p:spTree>
    <p:extLst>
      <p:ext uri="{BB962C8B-B14F-4D97-AF65-F5344CB8AC3E}">
        <p14:creationId xmlns:p14="http://schemas.microsoft.com/office/powerpoint/2010/main" val="3278223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8BF00-38DA-A712-BC6E-A01DFF119C5E}"/>
              </a:ext>
            </a:extLst>
          </p:cNvPr>
          <p:cNvSpPr>
            <a:spLocks noGrp="1"/>
          </p:cNvSpPr>
          <p:nvPr>
            <p:ph type="title"/>
          </p:nvPr>
        </p:nvSpPr>
        <p:spPr/>
        <p:txBody>
          <a:bodyPr/>
          <a:lstStyle/>
          <a:p>
            <a:r>
              <a:rPr lang="en-IL" dirty="0"/>
              <a:t>SEMAntics – Inductive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3C4220-B7B6-9FB4-0551-B9196F6CA921}"/>
                  </a:ext>
                </a:extLst>
              </p:cNvPr>
              <p:cNvSpPr>
                <a:spLocks noGrp="1"/>
              </p:cNvSpPr>
              <p:nvPr>
                <p:ph sz="half" idx="2"/>
              </p:nvPr>
            </p:nvSpPr>
            <p:spPr/>
            <p:txBody>
              <a:bodyPr/>
              <a:lstStyle/>
              <a:p>
                <a:pPr marL="285750" indent="-285750">
                  <a:buFont typeface="Courier New" panose="02070309020205020404" pitchFamily="49" charset="0"/>
                  <a:buChar char="o"/>
                </a:pPr>
                <a:r>
                  <a:rPr lang="en-IL" b="0" dirty="0"/>
                  <a:t>Defines meaning for basic elements.</a:t>
                </a:r>
              </a:p>
              <a:p>
                <a:pPr marL="285750" indent="-285750">
                  <a:buFont typeface="Courier New" panose="02070309020205020404" pitchFamily="49" charset="0"/>
                  <a:buChar char="o"/>
                </a:pPr>
                <a:r>
                  <a:rPr lang="en-IL" b="0" dirty="0"/>
                  <a:t>Construct complex elemnts from fixed truth value elements, e.g</a:t>
                </a:r>
                <a:br>
                  <a:rPr lang="en-IL" b="0" dirty="0"/>
                </a:b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endParaRPr lang="en-IL" b="0" dirty="0"/>
              </a:p>
              <a:p>
                <a:pPr marL="285750" indent="-285750">
                  <a:buFont typeface="Courier New" panose="02070309020205020404" pitchFamily="49" charset="0"/>
                  <a:buChar char="o"/>
                </a:pPr>
                <a:r>
                  <a:rPr lang="en-IL" b="0" dirty="0"/>
                  <a:t>Notations: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if </a:t>
                </a:r>
                <a14:m>
                  <m:oMath xmlns:m="http://schemas.openxmlformats.org/officeDocument/2006/math">
                    <m:r>
                      <a:rPr lang="en-US" b="0" i="1" smtClean="0">
                        <a:latin typeface="Cambria Math" panose="02040503050406030204" pitchFamily="18" charset="0"/>
                      </a:rPr>
                      <m:t>𝐹</m:t>
                    </m:r>
                  </m:oMath>
                </a14:m>
                <a:r>
                  <a:rPr lang="en-IL" b="0" dirty="0"/>
                  <a:t> evaluates to true under </a:t>
                </a:r>
                <a14:m>
                  <m:oMath xmlns:m="http://schemas.openxmlformats.org/officeDocument/2006/math">
                    <m:r>
                      <a:rPr lang="en-US" b="0" i="1" smtClean="0">
                        <a:latin typeface="Cambria Math" panose="02040503050406030204" pitchFamily="18" charset="0"/>
                      </a:rPr>
                      <m:t>𝐼</m:t>
                    </m:r>
                    <m:r>
                      <a:rPr lang="en-US" b="0" i="0" smtClean="0">
                        <a:latin typeface="Cambria Math" panose="02040503050406030204" pitchFamily="18" charset="0"/>
                      </a:rPr>
                      <m:t>,</m:t>
                    </m:r>
                  </m:oMath>
                </a14:m>
                <a:r>
                  <a:rPr lang="en-IL" b="0" dirty="0"/>
                  <a:t> else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𝐹</m:t>
                    </m:r>
                  </m:oMath>
                </a14:m>
                <a:r>
                  <a:rPr lang="en-IL" b="0" dirty="0"/>
                  <a:t>.</a:t>
                </a:r>
              </a:p>
            </p:txBody>
          </p:sp>
        </mc:Choice>
        <mc:Fallback xmlns="">
          <p:sp>
            <p:nvSpPr>
              <p:cNvPr id="3" name="Content Placeholder 2">
                <a:extLst>
                  <a:ext uri="{FF2B5EF4-FFF2-40B4-BE49-F238E27FC236}">
                    <a16:creationId xmlns:a16="http://schemas.microsoft.com/office/drawing/2014/main" id="{BF3C4220-B7B6-9FB4-0551-B9196F6CA921}"/>
                  </a:ext>
                </a:extLst>
              </p:cNvPr>
              <p:cNvSpPr>
                <a:spLocks noGrp="1" noRot="1" noChangeAspect="1" noMove="1" noResize="1" noEditPoints="1" noAdjustHandles="1" noChangeArrowheads="1" noChangeShapeType="1" noTextEdit="1"/>
              </p:cNvSpPr>
              <p:nvPr>
                <p:ph sz="half" idx="2"/>
              </p:nvPr>
            </p:nvSpPr>
            <p:spPr>
              <a:blipFill>
                <a:blip r:embed="rId3"/>
                <a:stretch>
                  <a:fillRect l="-585"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B8B8756-EEC4-5CD2-ABCF-3B9F32A2906D}"/>
              </a:ext>
            </a:extLst>
          </p:cNvPr>
          <p:cNvSpPr>
            <a:spLocks noGrp="1"/>
          </p:cNvSpPr>
          <p:nvPr>
            <p:ph type="sldNum" sz="quarter" idx="12"/>
          </p:nvPr>
        </p:nvSpPr>
        <p:spPr/>
        <p:txBody>
          <a:bodyPr/>
          <a:lstStyle/>
          <a:p>
            <a:fld id="{A49DFD55-3C28-40EF-9E31-A92D2E4017FF}" type="slidenum">
              <a:rPr lang="en-US" smtClean="0"/>
              <a:pPr/>
              <a:t>32</a:t>
            </a:fld>
            <a:endParaRPr lang="en-US" dirty="0"/>
          </a:p>
        </p:txBody>
      </p:sp>
    </p:spTree>
    <p:extLst>
      <p:ext uri="{BB962C8B-B14F-4D97-AF65-F5344CB8AC3E}">
        <p14:creationId xmlns:p14="http://schemas.microsoft.com/office/powerpoint/2010/main" val="1417780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446D4-FE18-3DFE-A125-EA91B9DF2A83}"/>
              </a:ext>
            </a:extLst>
          </p:cNvPr>
          <p:cNvSpPr>
            <a:spLocks noGrp="1"/>
          </p:cNvSpPr>
          <p:nvPr>
            <p:ph type="title"/>
          </p:nvPr>
        </p:nvSpPr>
        <p:spPr/>
        <p:txBody>
          <a:bodyPr/>
          <a:lstStyle/>
          <a:p>
            <a:r>
              <a:rPr lang="en-IL" dirty="0"/>
              <a:t>SEMAntics – Inductive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121A06-233B-A7E5-58A5-E20070E4BC9A}"/>
                  </a:ext>
                </a:extLst>
              </p:cNvPr>
              <p:cNvSpPr>
                <a:spLocks noGrp="1"/>
              </p:cNvSpPr>
              <p:nvPr>
                <p:ph sz="half" idx="2"/>
              </p:nvPr>
            </p:nvSpPr>
            <p:spPr/>
            <p:txBody>
              <a:bodyPr/>
              <a:lstStyle/>
              <a:p>
                <a:r>
                  <a:rPr lang="en-IL" b="0" dirty="0"/>
                  <a:t>Basic elements:</a:t>
                </a:r>
              </a:p>
              <a:p>
                <a:pPr marL="569214" lvl="1">
                  <a:buFont typeface="Courier New" panose="02070309020205020404" pitchFamily="49" charset="0"/>
                  <a:buChar char="o"/>
                </a:pPr>
                <a:r>
                  <a:rPr lang="en-IL" b="0" dirty="0"/>
                  <a:t>Meaning of truth symbols</a:t>
                </a:r>
                <a:endParaRPr lang="he-IL" b="0" dirty="0"/>
              </a:p>
              <a:p>
                <a:pPr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m:t>
                      </m:r>
                    </m:oMath>
                  </m:oMathPara>
                </a14:m>
                <a:endParaRPr lang="en-IL" b="0" dirty="0"/>
              </a:p>
              <a:p>
                <a:pPr marL="569214" lvl="1">
                  <a:buFont typeface="Courier New" panose="02070309020205020404" pitchFamily="49" charset="0"/>
                  <a:buChar char="o"/>
                </a:pPr>
                <a:r>
                  <a:rPr lang="en-IL" b="0" dirty="0"/>
                  <a:t>Truth value of a propositional variable </a:t>
                </a:r>
                <a14:m>
                  <m:oMath xmlns:m="http://schemas.openxmlformats.org/officeDocument/2006/math">
                    <m:r>
                      <a:rPr lang="en-US" b="0" i="1" smtClean="0">
                        <a:latin typeface="Cambria Math" panose="02040503050406030204" pitchFamily="18" charset="0"/>
                      </a:rPr>
                      <m:t>𝑃</m:t>
                    </m:r>
                  </m:oMath>
                </a14:m>
                <a:endParaRPr lang="en-IL" b="0" dirty="0"/>
              </a:p>
              <a:p>
                <a:pPr lvl="2"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𝐼</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𝑃</m:t>
                          </m:r>
                        </m:e>
                      </m:d>
                      <m:r>
                        <a:rPr lang="en-US" b="0" i="1" smtClean="0">
                          <a:latin typeface="Cambria Math" panose="02040503050406030204" pitchFamily="18" charset="0"/>
                        </a:rPr>
                        <m:t>=</m:t>
                      </m:r>
                      <m:r>
                        <a:rPr lang="en-US" b="0" i="1" smtClean="0">
                          <a:latin typeface="Cambria Math" panose="02040503050406030204" pitchFamily="18" charset="0"/>
                        </a:rPr>
                        <m:t>𝑡𝑟𝑢𝑒</m:t>
                      </m:r>
                    </m:oMath>
                  </m:oMathPara>
                </a14:m>
                <a:br>
                  <a:rPr lang="en-IL" b="0" dirty="0"/>
                </a:br>
                <a:endParaRPr lang="en-IL" b="0" dirty="0"/>
              </a:p>
            </p:txBody>
          </p:sp>
        </mc:Choice>
        <mc:Fallback xmlns="">
          <p:sp>
            <p:nvSpPr>
              <p:cNvPr id="3" name="Content Placeholder 2">
                <a:extLst>
                  <a:ext uri="{FF2B5EF4-FFF2-40B4-BE49-F238E27FC236}">
                    <a16:creationId xmlns:a16="http://schemas.microsoft.com/office/drawing/2014/main" id="{69121A06-233B-A7E5-58A5-E20070E4BC9A}"/>
                  </a:ext>
                </a:extLst>
              </p:cNvPr>
              <p:cNvSpPr>
                <a:spLocks noGrp="1" noRot="1" noChangeAspect="1" noMove="1" noResize="1" noEditPoints="1" noAdjustHandles="1" noChangeArrowheads="1" noChangeShapeType="1" noTextEdit="1"/>
              </p:cNvSpPr>
              <p:nvPr>
                <p:ph sz="half" idx="2"/>
              </p:nvPr>
            </p:nvSpPr>
            <p:spPr>
              <a:blipFill>
                <a:blip r:embed="rId3"/>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C081DF31-5298-9473-468A-EA7C6652994E}"/>
              </a:ext>
            </a:extLst>
          </p:cNvPr>
          <p:cNvSpPr>
            <a:spLocks noGrp="1"/>
          </p:cNvSpPr>
          <p:nvPr>
            <p:ph type="sldNum" sz="quarter" idx="12"/>
          </p:nvPr>
        </p:nvSpPr>
        <p:spPr/>
        <p:txBody>
          <a:bodyPr/>
          <a:lstStyle/>
          <a:p>
            <a:fld id="{A49DFD55-3C28-40EF-9E31-A92D2E4017FF}" type="slidenum">
              <a:rPr lang="en-US" smtClean="0"/>
              <a:pPr/>
              <a:t>33</a:t>
            </a:fld>
            <a:endParaRPr lang="en-US" dirty="0"/>
          </a:p>
        </p:txBody>
      </p:sp>
    </p:spTree>
    <p:extLst>
      <p:ext uri="{BB962C8B-B14F-4D97-AF65-F5344CB8AC3E}">
        <p14:creationId xmlns:p14="http://schemas.microsoft.com/office/powerpoint/2010/main" val="2472513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446D4-FE18-3DFE-A125-EA91B9DF2A83}"/>
              </a:ext>
            </a:extLst>
          </p:cNvPr>
          <p:cNvSpPr>
            <a:spLocks noGrp="1"/>
          </p:cNvSpPr>
          <p:nvPr>
            <p:ph type="title"/>
          </p:nvPr>
        </p:nvSpPr>
        <p:spPr/>
        <p:txBody>
          <a:bodyPr/>
          <a:lstStyle/>
          <a:p>
            <a:r>
              <a:rPr lang="en-IL" dirty="0"/>
              <a:t>SEMAntics – Inductive DEFINITION</a:t>
            </a:r>
          </a:p>
        </p:txBody>
      </p:sp>
      <p:sp>
        <p:nvSpPr>
          <p:cNvPr id="3" name="Content Placeholder 2">
            <a:extLst>
              <a:ext uri="{FF2B5EF4-FFF2-40B4-BE49-F238E27FC236}">
                <a16:creationId xmlns:a16="http://schemas.microsoft.com/office/drawing/2014/main" id="{69121A06-233B-A7E5-58A5-E20070E4BC9A}"/>
              </a:ext>
            </a:extLst>
          </p:cNvPr>
          <p:cNvSpPr>
            <a:spLocks noGrp="1"/>
          </p:cNvSpPr>
          <p:nvPr>
            <p:ph sz="half" idx="2"/>
          </p:nvPr>
        </p:nvSpPr>
        <p:spPr/>
        <p:txBody>
          <a:bodyPr/>
          <a:lstStyle/>
          <a:p>
            <a:r>
              <a:rPr lang="en-US" b="0" dirty="0"/>
              <a:t>Inductive step</a:t>
            </a:r>
            <a:r>
              <a:rPr lang="en-IL" b="0" dirty="0"/>
              <a:t>:</a:t>
            </a:r>
          </a:p>
          <a:p>
            <a:endParaRPr lang="en-IL" b="0" dirty="0"/>
          </a:p>
        </p:txBody>
      </p:sp>
      <p:sp>
        <p:nvSpPr>
          <p:cNvPr id="4" name="Slide Number Placeholder 3">
            <a:extLst>
              <a:ext uri="{FF2B5EF4-FFF2-40B4-BE49-F238E27FC236}">
                <a16:creationId xmlns:a16="http://schemas.microsoft.com/office/drawing/2014/main" id="{C081DF31-5298-9473-468A-EA7C6652994E}"/>
              </a:ext>
            </a:extLst>
          </p:cNvPr>
          <p:cNvSpPr>
            <a:spLocks noGrp="1"/>
          </p:cNvSpPr>
          <p:nvPr>
            <p:ph type="sldNum" sz="quarter" idx="12"/>
          </p:nvPr>
        </p:nvSpPr>
        <p:spPr/>
        <p:txBody>
          <a:bodyPr/>
          <a:lstStyle/>
          <a:p>
            <a:fld id="{A49DFD55-3C28-40EF-9E31-A92D2E4017FF}" type="slidenum">
              <a:rPr lang="en-US" smtClean="0"/>
              <a:pPr/>
              <a:t>34</a:t>
            </a:fld>
            <a:endParaRPr lang="en-US" dirty="0"/>
          </a:p>
        </p:txBody>
      </p:sp>
      <p:pic>
        <p:nvPicPr>
          <p:cNvPr id="6" name="Picture 5">
            <a:extLst>
              <a:ext uri="{FF2B5EF4-FFF2-40B4-BE49-F238E27FC236}">
                <a16:creationId xmlns:a16="http://schemas.microsoft.com/office/drawing/2014/main" id="{7DC64D78-53BE-04B0-37E3-2FA3515F2F11}"/>
              </a:ext>
            </a:extLst>
          </p:cNvPr>
          <p:cNvPicPr>
            <a:picLocks noChangeAspect="1"/>
          </p:cNvPicPr>
          <p:nvPr/>
        </p:nvPicPr>
        <p:blipFill>
          <a:blip r:embed="rId3"/>
          <a:stretch>
            <a:fillRect/>
          </a:stretch>
        </p:blipFill>
        <p:spPr>
          <a:xfrm>
            <a:off x="1376983" y="3213803"/>
            <a:ext cx="5043695" cy="2360114"/>
          </a:xfrm>
          <a:prstGeom prst="rect">
            <a:avLst/>
          </a:prstGeom>
        </p:spPr>
      </p:pic>
    </p:spTree>
    <p:extLst>
      <p:ext uri="{BB962C8B-B14F-4D97-AF65-F5344CB8AC3E}">
        <p14:creationId xmlns:p14="http://schemas.microsoft.com/office/powerpoint/2010/main" val="3528647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5A4EF-AC69-AF11-3C06-F9C18EC98F99}"/>
              </a:ext>
            </a:extLst>
          </p:cNvPr>
          <p:cNvSpPr>
            <a:spLocks noGrp="1"/>
          </p:cNvSpPr>
          <p:nvPr>
            <p:ph type="title"/>
          </p:nvPr>
        </p:nvSpPr>
        <p:spPr/>
        <p:txBody>
          <a:bodyPr/>
          <a:lstStyle/>
          <a:p>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AD24C48-C9BC-FFBC-8495-944EEBC40222}"/>
                  </a:ext>
                </a:extLst>
              </p:cNvPr>
              <p:cNvSpPr>
                <a:spLocks noGrp="1"/>
              </p:cNvSpPr>
              <p:nvPr>
                <p:ph sz="half" idx="2"/>
              </p:nvPr>
            </p:nvSpPr>
            <p:spPr/>
            <p:txBody>
              <a:bodyPr/>
              <a:lstStyle/>
              <a:p>
                <a:r>
                  <a:rPr lang="en-IL" b="0" dirty="0"/>
                  <a:t>Consider the following formula </a:t>
                </a:r>
                <a14:m>
                  <m:oMath xmlns:m="http://schemas.openxmlformats.org/officeDocument/2006/math">
                    <m:r>
                      <a:rPr lang="en-US" b="0" i="1" smtClean="0">
                        <a:latin typeface="Cambria Math" panose="02040503050406030204" pitchFamily="18" charset="0"/>
                      </a:rPr>
                      <m:t>𝐹</m:t>
                    </m:r>
                  </m:oMath>
                </a14:m>
                <a:r>
                  <a:rPr lang="en-IL" b="0" dirty="0"/>
                  <a:t> and interpretation </a:t>
                </a:r>
                <a14:m>
                  <m:oMath xmlns:m="http://schemas.openxmlformats.org/officeDocument/2006/math">
                    <m:r>
                      <a:rPr lang="en-US" b="0" i="1" smtClean="0">
                        <a:latin typeface="Cambria Math" panose="02040503050406030204" pitchFamily="18" charset="0"/>
                      </a:rPr>
                      <m:t>𝐼</m:t>
                    </m:r>
                  </m:oMath>
                </a14:m>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r>
                  <a:rPr lang="en-IL" b="0" dirty="0"/>
                  <a:t>Lets compute the truth value of </a:t>
                </a:r>
                <a14:m>
                  <m:oMath xmlns:m="http://schemas.openxmlformats.org/officeDocument/2006/math">
                    <m:r>
                      <a:rPr lang="en-US" b="0" i="1" smtClean="0">
                        <a:latin typeface="Cambria Math" panose="02040503050406030204" pitchFamily="18" charset="0"/>
                      </a:rPr>
                      <m:t>𝐹</m:t>
                    </m:r>
                  </m:oMath>
                </a14:m>
                <a:r>
                  <a:rPr lang="en-IL" b="0" dirty="0"/>
                  <a:t>, using the inductive definition:</a:t>
                </a:r>
              </a:p>
              <a:p>
                <a:endParaRPr lang="en-IL" b="0" dirty="0"/>
              </a:p>
            </p:txBody>
          </p:sp>
        </mc:Choice>
        <mc:Fallback xmlns="">
          <p:sp>
            <p:nvSpPr>
              <p:cNvPr id="3" name="Content Placeholder 2">
                <a:extLst>
                  <a:ext uri="{FF2B5EF4-FFF2-40B4-BE49-F238E27FC236}">
                    <a16:creationId xmlns:a16="http://schemas.microsoft.com/office/drawing/2014/main" id="{CAD24C48-C9BC-FFBC-8495-944EEBC40222}"/>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0326CB5-E4EF-30AE-4BCD-6738CA20D95B}"/>
              </a:ext>
            </a:extLst>
          </p:cNvPr>
          <p:cNvSpPr>
            <a:spLocks noGrp="1"/>
          </p:cNvSpPr>
          <p:nvPr>
            <p:ph type="sldNum" sz="quarter" idx="12"/>
          </p:nvPr>
        </p:nvSpPr>
        <p:spPr/>
        <p:txBody>
          <a:bodyPr/>
          <a:lstStyle/>
          <a:p>
            <a:fld id="{A49DFD55-3C28-40EF-9E31-A92D2E4017FF}" type="slidenum">
              <a:rPr lang="en-US" smtClean="0"/>
              <a:pPr/>
              <a:t>35</a:t>
            </a:fld>
            <a:endParaRPr lang="en-US" dirty="0"/>
          </a:p>
        </p:txBody>
      </p:sp>
      <p:pic>
        <p:nvPicPr>
          <p:cNvPr id="11" name="Picture 10">
            <a:extLst>
              <a:ext uri="{FF2B5EF4-FFF2-40B4-BE49-F238E27FC236}">
                <a16:creationId xmlns:a16="http://schemas.microsoft.com/office/drawing/2014/main" id="{66A3A369-F4C0-9D62-1ABB-8A68C013221C}"/>
              </a:ext>
            </a:extLst>
          </p:cNvPr>
          <p:cNvPicPr>
            <a:picLocks noChangeAspect="1"/>
          </p:cNvPicPr>
          <p:nvPr/>
        </p:nvPicPr>
        <p:blipFill rotWithShape="1">
          <a:blip r:embed="rId4"/>
          <a:srcRect t="21276"/>
          <a:stretch/>
        </p:blipFill>
        <p:spPr>
          <a:xfrm>
            <a:off x="1562858" y="3900486"/>
            <a:ext cx="6007102" cy="1883879"/>
          </a:xfrm>
          <a:prstGeom prst="rect">
            <a:avLst/>
          </a:prstGeom>
        </p:spPr>
      </p:pic>
    </p:spTree>
    <p:extLst>
      <p:ext uri="{BB962C8B-B14F-4D97-AF65-F5344CB8AC3E}">
        <p14:creationId xmlns:p14="http://schemas.microsoft.com/office/powerpoint/2010/main" val="2884907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5A4EF-AC69-AF11-3C06-F9C18EC98F99}"/>
              </a:ext>
            </a:extLst>
          </p:cNvPr>
          <p:cNvSpPr>
            <a:spLocks noGrp="1"/>
          </p:cNvSpPr>
          <p:nvPr>
            <p:ph type="title"/>
          </p:nvPr>
        </p:nvSpPr>
        <p:spPr/>
        <p:txBody>
          <a:bodyPr/>
          <a:lstStyle/>
          <a:p>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AD24C48-C9BC-FFBC-8495-944EEBC40222}"/>
                  </a:ext>
                </a:extLst>
              </p:cNvPr>
              <p:cNvSpPr>
                <a:spLocks noGrp="1"/>
              </p:cNvSpPr>
              <p:nvPr>
                <p:ph sz="half" idx="2"/>
              </p:nvPr>
            </p:nvSpPr>
            <p:spPr/>
            <p:txBody>
              <a:bodyPr/>
              <a:lstStyle/>
              <a:p>
                <a:r>
                  <a:rPr lang="en-IL" b="0" dirty="0"/>
                  <a:t>Consider the following formula </a:t>
                </a:r>
                <a14:m>
                  <m:oMath xmlns:m="http://schemas.openxmlformats.org/officeDocument/2006/math">
                    <m:r>
                      <a:rPr lang="en-US" b="0" i="1" smtClean="0">
                        <a:latin typeface="Cambria Math" panose="02040503050406030204" pitchFamily="18" charset="0"/>
                      </a:rPr>
                      <m:t>𝐹</m:t>
                    </m:r>
                  </m:oMath>
                </a14:m>
                <a:r>
                  <a:rPr lang="en-IL" b="0" dirty="0"/>
                  <a:t> and interpretation </a:t>
                </a:r>
                <a14:m>
                  <m:oMath xmlns:m="http://schemas.openxmlformats.org/officeDocument/2006/math">
                    <m:r>
                      <a:rPr lang="en-US" b="0" i="1" smtClean="0">
                        <a:latin typeface="Cambria Math" panose="02040503050406030204" pitchFamily="18" charset="0"/>
                      </a:rPr>
                      <m:t>𝐼</m:t>
                    </m:r>
                  </m:oMath>
                </a14:m>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r>
                  <a:rPr lang="en-IL" b="0" dirty="0"/>
                  <a:t>Lets compute the truth value of </a:t>
                </a:r>
                <a14:m>
                  <m:oMath xmlns:m="http://schemas.openxmlformats.org/officeDocument/2006/math">
                    <m:r>
                      <a:rPr lang="en-US" b="0" i="1" smtClean="0">
                        <a:latin typeface="Cambria Math" panose="02040503050406030204" pitchFamily="18" charset="0"/>
                      </a:rPr>
                      <m:t>𝐹</m:t>
                    </m:r>
                  </m:oMath>
                </a14:m>
                <a:r>
                  <a:rPr lang="en-IL" b="0" dirty="0"/>
                  <a:t>, using the inductive definition:</a:t>
                </a:r>
              </a:p>
              <a:p>
                <a:endParaRPr lang="en-IL" b="0" dirty="0"/>
              </a:p>
            </p:txBody>
          </p:sp>
        </mc:Choice>
        <mc:Fallback xmlns="">
          <p:sp>
            <p:nvSpPr>
              <p:cNvPr id="3" name="Content Placeholder 2">
                <a:extLst>
                  <a:ext uri="{FF2B5EF4-FFF2-40B4-BE49-F238E27FC236}">
                    <a16:creationId xmlns:a16="http://schemas.microsoft.com/office/drawing/2014/main" id="{CAD24C48-C9BC-FFBC-8495-944EEBC40222}"/>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0326CB5-E4EF-30AE-4BCD-6738CA20D95B}"/>
              </a:ext>
            </a:extLst>
          </p:cNvPr>
          <p:cNvSpPr>
            <a:spLocks noGrp="1"/>
          </p:cNvSpPr>
          <p:nvPr>
            <p:ph type="sldNum" sz="quarter" idx="12"/>
          </p:nvPr>
        </p:nvSpPr>
        <p:spPr/>
        <p:txBody>
          <a:bodyPr/>
          <a:lstStyle/>
          <a:p>
            <a:fld id="{A49DFD55-3C28-40EF-9E31-A92D2E4017FF}" type="slidenum">
              <a:rPr lang="en-US" smtClean="0"/>
              <a:pPr/>
              <a:t>36</a:t>
            </a:fld>
            <a:endParaRPr lang="en-US" dirty="0"/>
          </a:p>
        </p:txBody>
      </p:sp>
      <p:pic>
        <p:nvPicPr>
          <p:cNvPr id="11" name="Picture 10">
            <a:extLst>
              <a:ext uri="{FF2B5EF4-FFF2-40B4-BE49-F238E27FC236}">
                <a16:creationId xmlns:a16="http://schemas.microsoft.com/office/drawing/2014/main" id="{66A3A369-F4C0-9D62-1ABB-8A68C013221C}"/>
              </a:ext>
            </a:extLst>
          </p:cNvPr>
          <p:cNvPicPr>
            <a:picLocks noChangeAspect="1"/>
          </p:cNvPicPr>
          <p:nvPr/>
        </p:nvPicPr>
        <p:blipFill rotWithShape="1">
          <a:blip r:embed="rId4"/>
          <a:srcRect t="21276"/>
          <a:stretch/>
        </p:blipFill>
        <p:spPr>
          <a:xfrm>
            <a:off x="1562858" y="3900486"/>
            <a:ext cx="6007102" cy="1883879"/>
          </a:xfrm>
          <a:prstGeom prst="rect">
            <a:avLst/>
          </a:prstGeom>
        </p:spPr>
      </p:pic>
      <p:pic>
        <p:nvPicPr>
          <p:cNvPr id="5" name="Picture 4">
            <a:extLst>
              <a:ext uri="{FF2B5EF4-FFF2-40B4-BE49-F238E27FC236}">
                <a16:creationId xmlns:a16="http://schemas.microsoft.com/office/drawing/2014/main" id="{CABE5F11-69F2-12A3-3D07-048C4FAF2E4D}"/>
              </a:ext>
            </a:extLst>
          </p:cNvPr>
          <p:cNvPicPr>
            <a:picLocks noChangeAspect="1"/>
          </p:cNvPicPr>
          <p:nvPr/>
        </p:nvPicPr>
        <p:blipFill>
          <a:blip r:embed="rId5"/>
          <a:stretch>
            <a:fillRect/>
          </a:stretch>
        </p:blipFill>
        <p:spPr>
          <a:xfrm>
            <a:off x="6780213" y="129071"/>
            <a:ext cx="4775200" cy="1117600"/>
          </a:xfrm>
          <a:prstGeom prst="rect">
            <a:avLst/>
          </a:prstGeom>
        </p:spPr>
      </p:pic>
    </p:spTree>
    <p:extLst>
      <p:ext uri="{BB962C8B-B14F-4D97-AF65-F5344CB8AC3E}">
        <p14:creationId xmlns:p14="http://schemas.microsoft.com/office/powerpoint/2010/main" val="26220236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BCECA-0C3A-6437-B757-968F65887E6F}"/>
              </a:ext>
            </a:extLst>
          </p:cNvPr>
          <p:cNvSpPr>
            <a:spLocks noGrp="1"/>
          </p:cNvSpPr>
          <p:nvPr>
            <p:ph type="title"/>
          </p:nvPr>
        </p:nvSpPr>
        <p:spPr/>
        <p:txBody>
          <a:bodyPr/>
          <a:lstStyle/>
          <a:p>
            <a:r>
              <a:rPr lang="en-IL" dirty="0"/>
              <a:t>Satisfiability and validity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A973AC7-D166-4E11-6999-56304F411958}"/>
                  </a:ext>
                </a:extLst>
              </p:cNvPr>
              <p:cNvSpPr>
                <a:spLocks noGrp="1"/>
              </p:cNvSpPr>
              <p:nvPr>
                <p:ph sz="half" idx="2"/>
              </p:nvPr>
            </p:nvSpPr>
            <p:spPr>
              <a:xfrm>
                <a:off x="1322388" y="2763078"/>
                <a:ext cx="7645766" cy="3407051"/>
              </a:xfrm>
            </p:spPr>
            <p:txBody>
              <a:bodyPr/>
              <a:lstStyle/>
              <a:p>
                <a:r>
                  <a:rPr lang="en-IL" b="0" dirty="0"/>
                  <a:t>Definitions:</a:t>
                </a:r>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𝐹</m:t>
                    </m:r>
                  </m:oMath>
                </a14:m>
                <a:r>
                  <a:rPr lang="en-IL" b="0" dirty="0"/>
                  <a:t> is </a:t>
                </a:r>
                <a:r>
                  <a:rPr lang="en-IL" b="1" dirty="0">
                    <a:solidFill>
                      <a:schemeClr val="accent2">
                        <a:lumMod val="75000"/>
                      </a:schemeClr>
                    </a:solidFill>
                  </a:rPr>
                  <a:t>satisfiable</a:t>
                </a:r>
                <a:r>
                  <a:rPr lang="en-IL" b="0" dirty="0"/>
                  <a:t> iff </a:t>
                </a:r>
                <a:r>
                  <a:rPr lang="en-IL" b="0" u="sng" dirty="0"/>
                  <a:t>there exists</a:t>
                </a:r>
                <a:r>
                  <a:rPr lang="en-IL" b="0" dirty="0"/>
                  <a:t> an interpretation </a:t>
                </a:r>
                <a14:m>
                  <m:oMath xmlns:m="http://schemas.openxmlformats.org/officeDocument/2006/math">
                    <m:r>
                      <a:rPr lang="en-US" b="0" i="1" smtClean="0">
                        <a:latin typeface="Cambria Math" panose="02040503050406030204" pitchFamily="18" charset="0"/>
                      </a:rPr>
                      <m:t>𝐼</m:t>
                    </m:r>
                  </m:oMath>
                </a14:m>
                <a:r>
                  <a:rPr lang="en-IL" b="0" dirty="0"/>
                  <a:t> such that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endParaRPr lang="en-US" b="0" dirty="0"/>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𝐹</m:t>
                    </m:r>
                  </m:oMath>
                </a14:m>
                <a:r>
                  <a:rPr lang="en-US" b="0" dirty="0"/>
                  <a:t> is </a:t>
                </a:r>
                <a:r>
                  <a:rPr lang="en-US" b="1" dirty="0">
                    <a:solidFill>
                      <a:schemeClr val="accent2">
                        <a:lumMod val="75000"/>
                      </a:schemeClr>
                    </a:solidFill>
                  </a:rPr>
                  <a:t>valid</a:t>
                </a:r>
                <a:r>
                  <a:rPr lang="en-US" b="0" dirty="0"/>
                  <a:t> </a:t>
                </a:r>
                <a:r>
                  <a:rPr lang="en-US" b="0" dirty="0" err="1"/>
                  <a:t>iff</a:t>
                </a:r>
                <a:r>
                  <a:rPr lang="en-US" b="0" dirty="0"/>
                  <a:t> </a:t>
                </a:r>
                <a:r>
                  <a:rPr lang="en-US" b="0" u="sng" dirty="0"/>
                  <a:t>for all</a:t>
                </a:r>
                <a:r>
                  <a:rPr lang="en-US" b="0" dirty="0"/>
                  <a:t> interpretations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endParaRPr lang="en-US" b="0" dirty="0"/>
              </a:p>
              <a:p>
                <a:r>
                  <a:rPr lang="en-US" b="0" dirty="0"/>
                  <a:t>The two concepts are </a:t>
                </a:r>
                <a:r>
                  <a:rPr lang="en-US" b="0" u="sng" dirty="0"/>
                  <a:t>dual concepts</a:t>
                </a:r>
                <a:r>
                  <a:rPr lang="en-US" b="0" dirty="0"/>
                  <a:t>:</a:t>
                </a:r>
              </a:p>
              <a:p>
                <a:pPr algn="ctr"/>
                <a14:m>
                  <m:oMath xmlns:m="http://schemas.openxmlformats.org/officeDocument/2006/math">
                    <m:r>
                      <a:rPr lang="en-US" b="0" i="1" smtClean="0">
                        <a:latin typeface="Cambria Math" panose="02040503050406030204" pitchFamily="18" charset="0"/>
                      </a:rPr>
                      <m:t>𝐹</m:t>
                    </m:r>
                  </m:oMath>
                </a14:m>
                <a:r>
                  <a:rPr lang="en-US" b="0" dirty="0"/>
                  <a:t> is valid </a:t>
                </a:r>
                <a:r>
                  <a:rPr lang="en-US" b="0" dirty="0" err="1"/>
                  <a:t>iff</a:t>
                </a:r>
                <a:r>
                  <a:rPr lang="en-US" b="0" dirty="0"/>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US" b="0" dirty="0"/>
                  <a:t> is unsatisfiable</a:t>
                </a:r>
              </a:p>
              <a:p>
                <a:pPr marL="569214" lvl="1">
                  <a:buFont typeface="Wingdings" pitchFamily="2" charset="2"/>
                  <a:buChar char="v"/>
                </a:pPr>
                <a:endParaRPr lang="en-IL" b="0" dirty="0"/>
              </a:p>
            </p:txBody>
          </p:sp>
        </mc:Choice>
        <mc:Fallback xmlns="">
          <p:sp>
            <p:nvSpPr>
              <p:cNvPr id="3" name="Content Placeholder 2">
                <a:extLst>
                  <a:ext uri="{FF2B5EF4-FFF2-40B4-BE49-F238E27FC236}">
                    <a16:creationId xmlns:a16="http://schemas.microsoft.com/office/drawing/2014/main" id="{FA973AC7-D166-4E11-6999-56304F411958}"/>
                  </a:ext>
                </a:extLst>
              </p:cNvPr>
              <p:cNvSpPr>
                <a:spLocks noGrp="1" noRot="1" noChangeAspect="1" noMove="1" noResize="1" noEditPoints="1" noAdjustHandles="1" noChangeArrowheads="1" noChangeShapeType="1" noTextEdit="1"/>
              </p:cNvSpPr>
              <p:nvPr>
                <p:ph sz="half" idx="2"/>
              </p:nvPr>
            </p:nvSpPr>
            <p:spPr>
              <a:xfrm>
                <a:off x="1322388" y="2763078"/>
                <a:ext cx="7645766" cy="3407051"/>
              </a:xfrm>
              <a:blipFill>
                <a:blip r:embed="rId3"/>
                <a:stretch>
                  <a:fillRect l="-718"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E6D52FD4-B339-7B3C-E8E5-65CD3D6D8F33}"/>
              </a:ext>
            </a:extLst>
          </p:cNvPr>
          <p:cNvSpPr>
            <a:spLocks noGrp="1"/>
          </p:cNvSpPr>
          <p:nvPr>
            <p:ph type="sldNum" sz="quarter" idx="12"/>
          </p:nvPr>
        </p:nvSpPr>
        <p:spPr/>
        <p:txBody>
          <a:bodyPr/>
          <a:lstStyle/>
          <a:p>
            <a:fld id="{A49DFD55-3C28-40EF-9E31-A92D2E4017FF}" type="slidenum">
              <a:rPr lang="en-US" smtClean="0"/>
              <a:pPr/>
              <a:t>37</a:t>
            </a:fld>
            <a:endParaRPr lang="en-US" dirty="0"/>
          </a:p>
        </p:txBody>
      </p:sp>
    </p:spTree>
    <p:extLst>
      <p:ext uri="{BB962C8B-B14F-4D97-AF65-F5344CB8AC3E}">
        <p14:creationId xmlns:p14="http://schemas.microsoft.com/office/powerpoint/2010/main" val="201595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92E2-F9C5-66DE-7DB9-150DB4D14907}"/>
              </a:ext>
            </a:extLst>
          </p:cNvPr>
          <p:cNvSpPr>
            <a:spLocks noGrp="1"/>
          </p:cNvSpPr>
          <p:nvPr>
            <p:ph type="title"/>
          </p:nvPr>
        </p:nvSpPr>
        <p:spPr/>
        <p:txBody>
          <a:bodyPr/>
          <a:lstStyle/>
          <a:p>
            <a:r>
              <a:rPr lang="en-IL" dirty="0"/>
              <a:t>PROOF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2BB71E3-5789-14E7-2261-ADEA02F65104}"/>
                  </a:ext>
                </a:extLst>
              </p:cNvPr>
              <p:cNvSpPr>
                <a:spLocks noGrp="1"/>
              </p:cNvSpPr>
              <p:nvPr>
                <p:ph sz="half" idx="2"/>
              </p:nvPr>
            </p:nvSpPr>
            <p:spPr>
              <a:xfrm>
                <a:off x="1322388" y="2763079"/>
                <a:ext cx="7288212" cy="1705386"/>
              </a:xfrm>
            </p:spPr>
            <p:txBody>
              <a:bodyPr/>
              <a:lstStyle/>
              <a:p>
                <a:r>
                  <a:rPr lang="en-US" b="0" dirty="0"/>
                  <a:t>For suppose that </a:t>
                </a:r>
                <a14:m>
                  <m:oMath xmlns:m="http://schemas.openxmlformats.org/officeDocument/2006/math">
                    <m:r>
                      <a:rPr lang="en-US" b="0" i="1" smtClean="0">
                        <a:latin typeface="Cambria Math" panose="02040503050406030204" pitchFamily="18" charset="0"/>
                      </a:rPr>
                      <m:t>𝐹</m:t>
                    </m:r>
                  </m:oMath>
                </a14:m>
                <a:r>
                  <a:rPr lang="en-US" b="0" dirty="0"/>
                  <a:t> is valid; then for any interpretation </a:t>
                </a:r>
                <a14:m>
                  <m:oMath xmlns:m="http://schemas.openxmlformats.org/officeDocument/2006/math">
                    <m:r>
                      <a:rPr lang="en-US" b="0" i="1" smtClean="0">
                        <a:latin typeface="Cambria Math" panose="02040503050406030204" pitchFamily="18" charset="0"/>
                      </a:rPr>
                      <m:t>𝐼</m:t>
                    </m:r>
                    <m:r>
                      <a:rPr lang="en-US" b="0" i="0" smtClean="0">
                        <a:latin typeface="Cambria Math" panose="02040503050406030204" pitchFamily="18" charset="0"/>
                      </a:rPr>
                      <m:t>,</m:t>
                    </m:r>
                    <m:r>
                      <m:rPr>
                        <m:sty m:val="p"/>
                      </m:rPr>
                      <a:rPr lang="en-US" b="0" i="0" smtClean="0">
                        <a:latin typeface="Cambria Math" panose="02040503050406030204" pitchFamily="18" charset="0"/>
                      </a:rPr>
                      <m:t>I</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US" b="0" dirty="0"/>
                  <a:t>. By the semantics of negation,</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𝐹</m:t>
                    </m:r>
                  </m:oMath>
                </a14:m>
                <a:r>
                  <a:rPr lang="en-US" b="0" dirty="0"/>
                  <a:t>, so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US" b="0" dirty="0"/>
                  <a:t> is unsatisfiable. </a:t>
                </a:r>
              </a:p>
              <a:p>
                <a:r>
                  <a:rPr lang="en-US" b="0" dirty="0"/>
                  <a:t>Conversely, suppose that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US" b="0" dirty="0"/>
                  <a:t> is unsatisfiable. For any interpretation I, </a:t>
                </a:r>
                <a14:m>
                  <m:oMath xmlns:m="http://schemas.openxmlformats.org/officeDocument/2006/math">
                    <m:r>
                      <a:rPr lang="en-US" b="0" i="1">
                        <a:latin typeface="Cambria Math" panose="02040503050406030204" pitchFamily="18" charset="0"/>
                      </a:rPr>
                      <m:t>𝐼</m:t>
                    </m:r>
                    <m:r>
                      <a:rPr lang="en-US" b="0" i="1">
                        <a:latin typeface="Cambria Math" panose="02040503050406030204" pitchFamily="18" charset="0"/>
                        <a:ea typeface="Cambria Math" panose="02040503050406030204" pitchFamily="18" charset="0"/>
                      </a:rPr>
                      <m:t>⊭¬</m:t>
                    </m:r>
                    <m:r>
                      <a:rPr lang="en-US" b="0" i="1">
                        <a:latin typeface="Cambria Math" panose="02040503050406030204" pitchFamily="18" charset="0"/>
                        <a:ea typeface="Cambria Math" panose="02040503050406030204" pitchFamily="18" charset="0"/>
                      </a:rPr>
                      <m:t>𝐹</m:t>
                    </m:r>
                  </m:oMath>
                </a14:m>
                <a:r>
                  <a:rPr lang="en-US" b="0" dirty="0"/>
                  <a:t>,so that </a:t>
                </a:r>
                <a14:m>
                  <m:oMath xmlns:m="http://schemas.openxmlformats.org/officeDocument/2006/math">
                    <m:r>
                      <m:rPr>
                        <m:sty m:val="p"/>
                      </m:rPr>
                      <a:rPr lang="en-US" b="0">
                        <a:latin typeface="Cambria Math" panose="02040503050406030204" pitchFamily="18" charset="0"/>
                      </a:rPr>
                      <m:t>I</m:t>
                    </m:r>
                    <m:r>
                      <a:rPr lang="en-US" b="0" i="1">
                        <a:latin typeface="Cambria Math" panose="02040503050406030204" pitchFamily="18" charset="0"/>
                      </a:rPr>
                      <m:t>⊨</m:t>
                    </m:r>
                    <m:r>
                      <a:rPr lang="en-US" b="0" i="1">
                        <a:latin typeface="Cambria Math" panose="02040503050406030204" pitchFamily="18" charset="0"/>
                      </a:rPr>
                      <m:t>𝐹</m:t>
                    </m:r>
                    <m:r>
                      <a:rPr lang="en-US" b="0" i="1">
                        <a:latin typeface="Cambria Math" panose="02040503050406030204" pitchFamily="18" charset="0"/>
                      </a:rPr>
                      <m:t> </m:t>
                    </m:r>
                  </m:oMath>
                </a14:m>
                <a:r>
                  <a:rPr lang="en-US" b="0" dirty="0"/>
                  <a:t>by the semantics of negation. Thus, </a:t>
                </a:r>
                <a14:m>
                  <m:oMath xmlns:m="http://schemas.openxmlformats.org/officeDocument/2006/math">
                    <m:r>
                      <a:rPr lang="he-IL" b="0" i="1" smtClean="0">
                        <a:latin typeface="Cambria Math" panose="02040503050406030204" pitchFamily="18" charset="0"/>
                      </a:rPr>
                      <m:t>𝐹</m:t>
                    </m:r>
                  </m:oMath>
                </a14:m>
                <a:r>
                  <a:rPr lang="en-US" b="0" dirty="0"/>
                  <a:t> is valid.</a:t>
                </a:r>
                <a:endParaRPr lang="he-IL" b="0" dirty="0"/>
              </a:p>
              <a:p>
                <a:endParaRPr lang="he-IL" b="0" dirty="0"/>
              </a:p>
              <a:p>
                <a:endParaRPr lang="en-IL" b="0" dirty="0"/>
              </a:p>
            </p:txBody>
          </p:sp>
        </mc:Choice>
        <mc:Fallback xmlns="">
          <p:sp>
            <p:nvSpPr>
              <p:cNvPr id="3" name="Content Placeholder 2">
                <a:extLst>
                  <a:ext uri="{FF2B5EF4-FFF2-40B4-BE49-F238E27FC236}">
                    <a16:creationId xmlns:a16="http://schemas.microsoft.com/office/drawing/2014/main" id="{42BB71E3-5789-14E7-2261-ADEA02F65104}"/>
                  </a:ext>
                </a:extLst>
              </p:cNvPr>
              <p:cNvSpPr>
                <a:spLocks noGrp="1" noRot="1" noChangeAspect="1" noMove="1" noResize="1" noEditPoints="1" noAdjustHandles="1" noChangeArrowheads="1" noChangeShapeType="1" noTextEdit="1"/>
              </p:cNvSpPr>
              <p:nvPr>
                <p:ph sz="half" idx="2"/>
              </p:nvPr>
            </p:nvSpPr>
            <p:spPr>
              <a:xfrm>
                <a:off x="1322388" y="2763079"/>
                <a:ext cx="7288212" cy="1705386"/>
              </a:xfrm>
              <a:blipFill>
                <a:blip r:embed="rId3"/>
                <a:stretch>
                  <a:fillRect l="-696" t="-1481" r="-870" b="-2296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EF34D64-4BF4-9F7A-A949-424C738008D0}"/>
              </a:ext>
            </a:extLst>
          </p:cNvPr>
          <p:cNvSpPr>
            <a:spLocks noGrp="1"/>
          </p:cNvSpPr>
          <p:nvPr>
            <p:ph type="sldNum" sz="quarter" idx="12"/>
          </p:nvPr>
        </p:nvSpPr>
        <p:spPr/>
        <p:txBody>
          <a:bodyPr/>
          <a:lstStyle/>
          <a:p>
            <a:fld id="{A49DFD55-3C28-40EF-9E31-A92D2E4017FF}" type="slidenum">
              <a:rPr lang="en-US" smtClean="0"/>
              <a:pPr/>
              <a:t>38</a:t>
            </a:fld>
            <a:endParaRPr lang="en-US" dirty="0"/>
          </a:p>
        </p:txBody>
      </p:sp>
    </p:spTree>
    <p:extLst>
      <p:ext uri="{BB962C8B-B14F-4D97-AF65-F5344CB8AC3E}">
        <p14:creationId xmlns:p14="http://schemas.microsoft.com/office/powerpoint/2010/main" val="17832053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624-41BB-7617-5F0C-3128BEE665B0}"/>
              </a:ext>
            </a:extLst>
          </p:cNvPr>
          <p:cNvSpPr>
            <a:spLocks noGrp="1"/>
          </p:cNvSpPr>
          <p:nvPr>
            <p:ph type="title"/>
          </p:nvPr>
        </p:nvSpPr>
        <p:spPr/>
        <p:txBody>
          <a:bodyPr/>
          <a:lstStyle/>
          <a:p>
            <a:r>
              <a:rPr lang="en-IL" dirty="0"/>
              <a:t>Validity check: Truth Table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3D3F9-3E6C-A6E5-2883-C38BF41B2EE9}"/>
                  </a:ext>
                </a:extLst>
              </p:cNvPr>
              <p:cNvSpPr>
                <a:spLocks noGrp="1"/>
              </p:cNvSpPr>
              <p:nvPr>
                <p:ph sz="half" idx="2"/>
              </p:nvPr>
            </p:nvSpPr>
            <p:spPr/>
            <p:txBody>
              <a:bodyPr/>
              <a:lstStyle/>
              <a:p>
                <a:r>
                  <a:rPr lang="en-IL" b="0" dirty="0"/>
                  <a:t>Consider the following formula, is it valid?</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7BF3D3F9-3E6C-A6E5-2883-C38BF41B2EE9}"/>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352E65EE-7894-A0B1-34CA-473FE15D1C9A}"/>
              </a:ext>
            </a:extLst>
          </p:cNvPr>
          <p:cNvSpPr>
            <a:spLocks noGrp="1"/>
          </p:cNvSpPr>
          <p:nvPr>
            <p:ph type="sldNum" sz="quarter" idx="12"/>
          </p:nvPr>
        </p:nvSpPr>
        <p:spPr/>
        <p:txBody>
          <a:bodyPr/>
          <a:lstStyle/>
          <a:p>
            <a:fld id="{A49DFD55-3C28-40EF-9E31-A92D2E4017FF}" type="slidenum">
              <a:rPr lang="en-US" smtClean="0"/>
              <a:pPr/>
              <a:t>39</a:t>
            </a:fld>
            <a:endParaRPr lang="en-US" dirty="0"/>
          </a:p>
        </p:txBody>
      </p:sp>
    </p:spTree>
    <p:extLst>
      <p:ext uri="{BB962C8B-B14F-4D97-AF65-F5344CB8AC3E}">
        <p14:creationId xmlns:p14="http://schemas.microsoft.com/office/powerpoint/2010/main" val="2331328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624-41BB-7617-5F0C-3128BEE665B0}"/>
              </a:ext>
            </a:extLst>
          </p:cNvPr>
          <p:cNvSpPr>
            <a:spLocks noGrp="1"/>
          </p:cNvSpPr>
          <p:nvPr>
            <p:ph type="title"/>
          </p:nvPr>
        </p:nvSpPr>
        <p:spPr/>
        <p:txBody>
          <a:bodyPr/>
          <a:lstStyle/>
          <a:p>
            <a:r>
              <a:rPr lang="en-IL" dirty="0"/>
              <a:t>Validity check: Truth Table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3D3F9-3E6C-A6E5-2883-C38BF41B2EE9}"/>
                  </a:ext>
                </a:extLst>
              </p:cNvPr>
              <p:cNvSpPr>
                <a:spLocks noGrp="1"/>
              </p:cNvSpPr>
              <p:nvPr>
                <p:ph sz="half" idx="2"/>
              </p:nvPr>
            </p:nvSpPr>
            <p:spPr/>
            <p:txBody>
              <a:bodyPr/>
              <a:lstStyle/>
              <a:p>
                <a:r>
                  <a:rPr lang="en-IL" b="0" dirty="0"/>
                  <a:t>Consider the following formula, is it valid?</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7BF3D3F9-3E6C-A6E5-2883-C38BF41B2EE9}"/>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352E65EE-7894-A0B1-34CA-473FE15D1C9A}"/>
              </a:ext>
            </a:extLst>
          </p:cNvPr>
          <p:cNvSpPr>
            <a:spLocks noGrp="1"/>
          </p:cNvSpPr>
          <p:nvPr>
            <p:ph type="sldNum" sz="quarter" idx="12"/>
          </p:nvPr>
        </p:nvSpPr>
        <p:spPr/>
        <p:txBody>
          <a:bodyPr/>
          <a:lstStyle/>
          <a:p>
            <a:fld id="{A49DFD55-3C28-40EF-9E31-A92D2E4017FF}" type="slidenum">
              <a:rPr lang="en-US" smtClean="0"/>
              <a:pPr/>
              <a:t>40</a:t>
            </a:fld>
            <a:endParaRPr lang="en-US" dirty="0"/>
          </a:p>
        </p:txBody>
      </p:sp>
      <p:pic>
        <p:nvPicPr>
          <p:cNvPr id="5" name="Picture 4">
            <a:extLst>
              <a:ext uri="{FF2B5EF4-FFF2-40B4-BE49-F238E27FC236}">
                <a16:creationId xmlns:a16="http://schemas.microsoft.com/office/drawing/2014/main" id="{CF8F25BF-D7C5-6E3F-709D-D7BDC6BC962B}"/>
              </a:ext>
            </a:extLst>
          </p:cNvPr>
          <p:cNvPicPr>
            <a:picLocks noChangeAspect="1"/>
          </p:cNvPicPr>
          <p:nvPr/>
        </p:nvPicPr>
        <p:blipFill>
          <a:blip r:embed="rId4"/>
          <a:stretch>
            <a:fillRect/>
          </a:stretch>
        </p:blipFill>
        <p:spPr>
          <a:xfrm>
            <a:off x="3457952" y="3520453"/>
            <a:ext cx="3416300" cy="1892300"/>
          </a:xfrm>
          <a:prstGeom prst="rect">
            <a:avLst/>
          </a:prstGeom>
        </p:spPr>
      </p:pic>
    </p:spTree>
    <p:extLst>
      <p:ext uri="{BB962C8B-B14F-4D97-AF65-F5344CB8AC3E}">
        <p14:creationId xmlns:p14="http://schemas.microsoft.com/office/powerpoint/2010/main" val="155008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624-41BB-7617-5F0C-3128BEE665B0}"/>
              </a:ext>
            </a:extLst>
          </p:cNvPr>
          <p:cNvSpPr>
            <a:spLocks noGrp="1"/>
          </p:cNvSpPr>
          <p:nvPr>
            <p:ph type="title"/>
          </p:nvPr>
        </p:nvSpPr>
        <p:spPr/>
        <p:txBody>
          <a:bodyPr/>
          <a:lstStyle/>
          <a:p>
            <a:r>
              <a:rPr lang="en-IL" dirty="0"/>
              <a:t>Validity check: Truth Table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3D3F9-3E6C-A6E5-2883-C38BF41B2EE9}"/>
                  </a:ext>
                </a:extLst>
              </p:cNvPr>
              <p:cNvSpPr>
                <a:spLocks noGrp="1"/>
              </p:cNvSpPr>
              <p:nvPr>
                <p:ph sz="half" idx="2"/>
              </p:nvPr>
            </p:nvSpPr>
            <p:spPr/>
            <p:txBody>
              <a:bodyPr/>
              <a:lstStyle/>
              <a:p>
                <a:r>
                  <a:rPr lang="en-IL" b="0" dirty="0"/>
                  <a:t>Consider the following formula, is it valid?</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b="0" dirty="0"/>
              </a:p>
              <a:p>
                <a:endParaRPr lang="en-IL" b="0" dirty="0"/>
              </a:p>
              <a:p>
                <a:endParaRPr lang="en-IL" b="0" dirty="0"/>
              </a:p>
              <a:p>
                <a:endParaRPr lang="en-IL" b="0" dirty="0"/>
              </a:p>
              <a:p>
                <a:endParaRPr lang="en-IL" b="0" dirty="0"/>
              </a:p>
              <a:p>
                <a:endParaRPr lang="en-IL" b="0" dirty="0"/>
              </a:p>
              <a:p>
                <a:pPr algn="ctr"/>
                <a14:m>
                  <m:oMath xmlns:m="http://schemas.openxmlformats.org/officeDocument/2006/math">
                    <m:r>
                      <a:rPr lang="en-US" b="0" i="1" smtClean="0">
                        <a:latin typeface="Cambria Math" panose="02040503050406030204" pitchFamily="18" charset="0"/>
                      </a:rPr>
                      <m:t>𝐹</m:t>
                    </m:r>
                  </m:oMath>
                </a14:m>
                <a:r>
                  <a:rPr lang="en-IL" b="0" dirty="0"/>
                  <a:t> is valid!</a:t>
                </a:r>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7BF3D3F9-3E6C-A6E5-2883-C38BF41B2EE9}"/>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352E65EE-7894-A0B1-34CA-473FE15D1C9A}"/>
              </a:ext>
            </a:extLst>
          </p:cNvPr>
          <p:cNvSpPr>
            <a:spLocks noGrp="1"/>
          </p:cNvSpPr>
          <p:nvPr>
            <p:ph type="sldNum" sz="quarter" idx="12"/>
          </p:nvPr>
        </p:nvSpPr>
        <p:spPr/>
        <p:txBody>
          <a:bodyPr/>
          <a:lstStyle/>
          <a:p>
            <a:fld id="{A49DFD55-3C28-40EF-9E31-A92D2E4017FF}" type="slidenum">
              <a:rPr lang="en-US" smtClean="0"/>
              <a:pPr/>
              <a:t>41</a:t>
            </a:fld>
            <a:endParaRPr lang="en-US" dirty="0"/>
          </a:p>
        </p:txBody>
      </p:sp>
      <p:pic>
        <p:nvPicPr>
          <p:cNvPr id="5" name="Picture 4">
            <a:extLst>
              <a:ext uri="{FF2B5EF4-FFF2-40B4-BE49-F238E27FC236}">
                <a16:creationId xmlns:a16="http://schemas.microsoft.com/office/drawing/2014/main" id="{CF8F25BF-D7C5-6E3F-709D-D7BDC6BC962B}"/>
              </a:ext>
            </a:extLst>
          </p:cNvPr>
          <p:cNvPicPr>
            <a:picLocks noChangeAspect="1"/>
          </p:cNvPicPr>
          <p:nvPr/>
        </p:nvPicPr>
        <p:blipFill>
          <a:blip r:embed="rId4"/>
          <a:stretch>
            <a:fillRect/>
          </a:stretch>
        </p:blipFill>
        <p:spPr>
          <a:xfrm>
            <a:off x="3457952" y="3520453"/>
            <a:ext cx="3416300" cy="1892300"/>
          </a:xfrm>
          <a:prstGeom prst="rect">
            <a:avLst/>
          </a:prstGeom>
        </p:spPr>
      </p:pic>
    </p:spTree>
    <p:extLst>
      <p:ext uri="{BB962C8B-B14F-4D97-AF65-F5344CB8AC3E}">
        <p14:creationId xmlns:p14="http://schemas.microsoft.com/office/powerpoint/2010/main" val="40705552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624-41BB-7617-5F0C-3128BEE665B0}"/>
              </a:ext>
            </a:extLst>
          </p:cNvPr>
          <p:cNvSpPr>
            <a:spLocks noGrp="1"/>
          </p:cNvSpPr>
          <p:nvPr>
            <p:ph type="title"/>
          </p:nvPr>
        </p:nvSpPr>
        <p:spPr/>
        <p:txBody>
          <a:bodyPr/>
          <a:lstStyle/>
          <a:p>
            <a:r>
              <a:rPr lang="en-IL" dirty="0"/>
              <a:t>Validity check: Truth Table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3D3F9-3E6C-A6E5-2883-C38BF41B2EE9}"/>
                  </a:ext>
                </a:extLst>
              </p:cNvPr>
              <p:cNvSpPr>
                <a:spLocks noGrp="1"/>
              </p:cNvSpPr>
              <p:nvPr>
                <p:ph sz="half" idx="2"/>
              </p:nvPr>
            </p:nvSpPr>
            <p:spPr/>
            <p:txBody>
              <a:bodyPr/>
              <a:lstStyle/>
              <a:p>
                <a:r>
                  <a:rPr lang="en-IL" b="0" dirty="0"/>
                  <a:t>Consider the following formula, is it valid?</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b="0" dirty="0"/>
              </a:p>
              <a:p>
                <a:endParaRPr lang="en-IL" b="0" dirty="0"/>
              </a:p>
              <a:p>
                <a:endParaRPr lang="en-IL" b="0" dirty="0"/>
              </a:p>
              <a:p>
                <a:endParaRPr lang="en-IL" b="0" dirty="0"/>
              </a:p>
              <a:p>
                <a:endParaRPr lang="en-IL" b="0" dirty="0"/>
              </a:p>
              <a:p>
                <a:endParaRPr lang="en-IL" b="0" dirty="0"/>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7BF3D3F9-3E6C-A6E5-2883-C38BF41B2EE9}"/>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352E65EE-7894-A0B1-34CA-473FE15D1C9A}"/>
              </a:ext>
            </a:extLst>
          </p:cNvPr>
          <p:cNvSpPr>
            <a:spLocks noGrp="1"/>
          </p:cNvSpPr>
          <p:nvPr>
            <p:ph type="sldNum" sz="quarter" idx="12"/>
          </p:nvPr>
        </p:nvSpPr>
        <p:spPr/>
        <p:txBody>
          <a:bodyPr/>
          <a:lstStyle/>
          <a:p>
            <a:fld id="{A49DFD55-3C28-40EF-9E31-A92D2E4017FF}" type="slidenum">
              <a:rPr lang="en-US" smtClean="0"/>
              <a:pPr/>
              <a:t>42</a:t>
            </a:fld>
            <a:endParaRPr lang="en-US" dirty="0"/>
          </a:p>
        </p:txBody>
      </p:sp>
      <p:pic>
        <p:nvPicPr>
          <p:cNvPr id="6" name="Picture 5">
            <a:extLst>
              <a:ext uri="{FF2B5EF4-FFF2-40B4-BE49-F238E27FC236}">
                <a16:creationId xmlns:a16="http://schemas.microsoft.com/office/drawing/2014/main" id="{C3376D94-9BEC-DD00-3E27-ECFD9C6C30CB}"/>
              </a:ext>
            </a:extLst>
          </p:cNvPr>
          <p:cNvPicPr>
            <a:picLocks noChangeAspect="1"/>
          </p:cNvPicPr>
          <p:nvPr/>
        </p:nvPicPr>
        <p:blipFill>
          <a:blip r:embed="rId4"/>
          <a:stretch>
            <a:fillRect/>
          </a:stretch>
        </p:blipFill>
        <p:spPr>
          <a:xfrm>
            <a:off x="3512309" y="3495053"/>
            <a:ext cx="2908300" cy="1943100"/>
          </a:xfrm>
          <a:prstGeom prst="rect">
            <a:avLst/>
          </a:prstGeom>
        </p:spPr>
      </p:pic>
    </p:spTree>
    <p:extLst>
      <p:ext uri="{BB962C8B-B14F-4D97-AF65-F5344CB8AC3E}">
        <p14:creationId xmlns:p14="http://schemas.microsoft.com/office/powerpoint/2010/main" val="101710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0624-41BB-7617-5F0C-3128BEE665B0}"/>
              </a:ext>
            </a:extLst>
          </p:cNvPr>
          <p:cNvSpPr>
            <a:spLocks noGrp="1"/>
          </p:cNvSpPr>
          <p:nvPr>
            <p:ph type="title"/>
          </p:nvPr>
        </p:nvSpPr>
        <p:spPr/>
        <p:txBody>
          <a:bodyPr/>
          <a:lstStyle/>
          <a:p>
            <a:r>
              <a:rPr lang="en-IL" dirty="0"/>
              <a:t>Validity check: Truth Table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BF3D3F9-3E6C-A6E5-2883-C38BF41B2EE9}"/>
                  </a:ext>
                </a:extLst>
              </p:cNvPr>
              <p:cNvSpPr>
                <a:spLocks noGrp="1"/>
              </p:cNvSpPr>
              <p:nvPr>
                <p:ph sz="half" idx="2"/>
              </p:nvPr>
            </p:nvSpPr>
            <p:spPr/>
            <p:txBody>
              <a:bodyPr/>
              <a:lstStyle/>
              <a:p>
                <a:r>
                  <a:rPr lang="en-IL" b="0" dirty="0"/>
                  <a:t>Consider the following formula, is it valid?</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b="0" dirty="0"/>
              </a:p>
              <a:p>
                <a:endParaRPr lang="en-IL" b="0" dirty="0"/>
              </a:p>
              <a:p>
                <a:endParaRPr lang="en-IL" b="0" dirty="0"/>
              </a:p>
              <a:p>
                <a:endParaRPr lang="en-IL" b="0" dirty="0"/>
              </a:p>
              <a:p>
                <a:endParaRPr lang="en-IL" b="0" dirty="0"/>
              </a:p>
              <a:p>
                <a:endParaRPr lang="en-IL" b="0" dirty="0"/>
              </a:p>
              <a:p>
                <a:pPr algn="ctr"/>
                <a14:m>
                  <m:oMath xmlns:m="http://schemas.openxmlformats.org/officeDocument/2006/math">
                    <m:r>
                      <a:rPr lang="en-US" b="0" i="1" smtClean="0">
                        <a:latin typeface="Cambria Math" panose="02040503050406030204" pitchFamily="18" charset="0"/>
                      </a:rPr>
                      <m:t>𝐹</m:t>
                    </m:r>
                  </m:oMath>
                </a14:m>
                <a:r>
                  <a:rPr lang="en-IL" b="0" dirty="0"/>
                  <a:t> is not valid!</a:t>
                </a:r>
              </a:p>
              <a:p>
                <a:endParaRPr lang="en-IL" b="0" dirty="0"/>
              </a:p>
            </p:txBody>
          </p:sp>
        </mc:Choice>
        <mc:Fallback xmlns="">
          <p:sp>
            <p:nvSpPr>
              <p:cNvPr id="3" name="Content Placeholder 2">
                <a:extLst>
                  <a:ext uri="{FF2B5EF4-FFF2-40B4-BE49-F238E27FC236}">
                    <a16:creationId xmlns:a16="http://schemas.microsoft.com/office/drawing/2014/main" id="{7BF3D3F9-3E6C-A6E5-2883-C38BF41B2EE9}"/>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352E65EE-7894-A0B1-34CA-473FE15D1C9A}"/>
              </a:ext>
            </a:extLst>
          </p:cNvPr>
          <p:cNvSpPr>
            <a:spLocks noGrp="1"/>
          </p:cNvSpPr>
          <p:nvPr>
            <p:ph type="sldNum" sz="quarter" idx="12"/>
          </p:nvPr>
        </p:nvSpPr>
        <p:spPr/>
        <p:txBody>
          <a:bodyPr/>
          <a:lstStyle/>
          <a:p>
            <a:fld id="{A49DFD55-3C28-40EF-9E31-A92D2E4017FF}" type="slidenum">
              <a:rPr lang="en-US" smtClean="0"/>
              <a:pPr/>
              <a:t>43</a:t>
            </a:fld>
            <a:endParaRPr lang="en-US" dirty="0"/>
          </a:p>
        </p:txBody>
      </p:sp>
      <p:pic>
        <p:nvPicPr>
          <p:cNvPr id="6" name="Picture 5">
            <a:extLst>
              <a:ext uri="{FF2B5EF4-FFF2-40B4-BE49-F238E27FC236}">
                <a16:creationId xmlns:a16="http://schemas.microsoft.com/office/drawing/2014/main" id="{C3376D94-9BEC-DD00-3E27-ECFD9C6C30CB}"/>
              </a:ext>
            </a:extLst>
          </p:cNvPr>
          <p:cNvPicPr>
            <a:picLocks noChangeAspect="1"/>
          </p:cNvPicPr>
          <p:nvPr/>
        </p:nvPicPr>
        <p:blipFill>
          <a:blip r:embed="rId4"/>
          <a:stretch>
            <a:fillRect/>
          </a:stretch>
        </p:blipFill>
        <p:spPr>
          <a:xfrm>
            <a:off x="3512309" y="3495053"/>
            <a:ext cx="2908300" cy="1943100"/>
          </a:xfrm>
          <a:prstGeom prst="rect">
            <a:avLst/>
          </a:prstGeom>
        </p:spPr>
      </p:pic>
    </p:spTree>
    <p:extLst>
      <p:ext uri="{BB962C8B-B14F-4D97-AF65-F5344CB8AC3E}">
        <p14:creationId xmlns:p14="http://schemas.microsoft.com/office/powerpoint/2010/main" val="39847869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421C3-F6DE-FB06-563B-0FEFD7BA5022}"/>
              </a:ext>
            </a:extLst>
          </p:cNvPr>
          <p:cNvSpPr>
            <a:spLocks noGrp="1"/>
          </p:cNvSpPr>
          <p:nvPr>
            <p:ph type="title"/>
          </p:nvPr>
        </p:nvSpPr>
        <p:spPr/>
        <p:txBody>
          <a:bodyPr/>
          <a:lstStyle/>
          <a:p>
            <a:r>
              <a:rPr lang="en-IL" dirty="0"/>
              <a:t>Validity Check: Semantics arguments </a:t>
            </a:r>
          </a:p>
        </p:txBody>
      </p:sp>
      <p:sp>
        <p:nvSpPr>
          <p:cNvPr id="4" name="Slide Number Placeholder 3">
            <a:extLst>
              <a:ext uri="{FF2B5EF4-FFF2-40B4-BE49-F238E27FC236}">
                <a16:creationId xmlns:a16="http://schemas.microsoft.com/office/drawing/2014/main" id="{A906F187-016C-9730-7479-35A6F3F7B195}"/>
              </a:ext>
            </a:extLst>
          </p:cNvPr>
          <p:cNvSpPr>
            <a:spLocks noGrp="1"/>
          </p:cNvSpPr>
          <p:nvPr>
            <p:ph type="sldNum" sz="quarter" idx="12"/>
          </p:nvPr>
        </p:nvSpPr>
        <p:spPr/>
        <p:txBody>
          <a:bodyPr/>
          <a:lstStyle/>
          <a:p>
            <a:fld id="{A49DFD55-3C28-40EF-9E31-A92D2E4017FF}" type="slidenum">
              <a:rPr lang="en-US" smtClean="0"/>
              <a:pPr/>
              <a:t>44</a:t>
            </a:fld>
            <a:endParaRPr lang="en-US" dirty="0"/>
          </a:p>
        </p:txBody>
      </p:sp>
      <p:pic>
        <p:nvPicPr>
          <p:cNvPr id="5" name="Content Placeholder 4">
            <a:extLst>
              <a:ext uri="{FF2B5EF4-FFF2-40B4-BE49-F238E27FC236}">
                <a16:creationId xmlns:a16="http://schemas.microsoft.com/office/drawing/2014/main" id="{9C024A0A-3F3D-560C-AE16-A07B5C7DA0D9}"/>
              </a:ext>
            </a:extLst>
          </p:cNvPr>
          <p:cNvPicPr>
            <a:picLocks noGrp="1" noChangeAspect="1"/>
          </p:cNvPicPr>
          <p:nvPr>
            <p:ph sz="half" idx="2"/>
          </p:nvPr>
        </p:nvPicPr>
        <p:blipFill>
          <a:blip r:embed="rId3"/>
          <a:stretch>
            <a:fillRect/>
          </a:stretch>
        </p:blipFill>
        <p:spPr>
          <a:xfrm>
            <a:off x="3189784" y="2518196"/>
            <a:ext cx="4667855" cy="3900536"/>
          </a:xfrm>
          <a:prstGeom prst="rect">
            <a:avLst/>
          </a:prstGeom>
        </p:spPr>
      </p:pic>
    </p:spTree>
    <p:extLst>
      <p:ext uri="{BB962C8B-B14F-4D97-AF65-F5344CB8AC3E}">
        <p14:creationId xmlns:p14="http://schemas.microsoft.com/office/powerpoint/2010/main" val="147317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421C3-F6DE-FB06-563B-0FEFD7BA5022}"/>
              </a:ext>
            </a:extLst>
          </p:cNvPr>
          <p:cNvSpPr>
            <a:spLocks noGrp="1"/>
          </p:cNvSpPr>
          <p:nvPr>
            <p:ph type="title"/>
          </p:nvPr>
        </p:nvSpPr>
        <p:spPr/>
        <p:txBody>
          <a:bodyPr/>
          <a:lstStyle/>
          <a:p>
            <a:r>
              <a:rPr lang="en-IL" dirty="0"/>
              <a:t>Validity Check: Semantics arguments </a:t>
            </a:r>
          </a:p>
        </p:txBody>
      </p:sp>
      <p:sp>
        <p:nvSpPr>
          <p:cNvPr id="3" name="Content Placeholder 2">
            <a:extLst>
              <a:ext uri="{FF2B5EF4-FFF2-40B4-BE49-F238E27FC236}">
                <a16:creationId xmlns:a16="http://schemas.microsoft.com/office/drawing/2014/main" id="{7F2494C6-7BE1-1B71-8ADD-044E489A7F92}"/>
              </a:ext>
            </a:extLst>
          </p:cNvPr>
          <p:cNvSpPr>
            <a:spLocks noGrp="1"/>
          </p:cNvSpPr>
          <p:nvPr>
            <p:ph sz="half" idx="2"/>
          </p:nvPr>
        </p:nvSpPr>
        <p:spPr/>
        <p:txBody>
          <a:bodyPr/>
          <a:lstStyle/>
          <a:p>
            <a:pPr marL="285750" indent="-285750">
              <a:buFont typeface="Courier New" panose="02070309020205020404" pitchFamily="49" charset="0"/>
              <a:buChar char="o"/>
            </a:pPr>
            <a:r>
              <a:rPr lang="en-IL" b="0" dirty="0"/>
              <a:t>Proof rules, each has at least one premise and at least one deduction. In order to invoke/apply a rule, all premises must be matched.</a:t>
            </a:r>
          </a:p>
          <a:p>
            <a:pPr marL="285750" indent="-285750">
              <a:buFont typeface="Courier New" panose="02070309020205020404" pitchFamily="49" charset="0"/>
              <a:buChar char="o"/>
            </a:pPr>
            <a:r>
              <a:rPr lang="en-IL" b="0" dirty="0"/>
              <a:t>A proof begins with assuming the given formula is invalid</a:t>
            </a:r>
          </a:p>
          <a:p>
            <a:pPr marL="285750" indent="-285750">
              <a:buFont typeface="Courier New" panose="02070309020205020404" pitchFamily="49" charset="0"/>
              <a:buChar char="o"/>
            </a:pPr>
            <a:r>
              <a:rPr lang="en-IL" b="0" dirty="0"/>
              <a:t>A proof ends when no more rules are applicable or when we reached a contradiction. </a:t>
            </a:r>
          </a:p>
        </p:txBody>
      </p:sp>
      <p:sp>
        <p:nvSpPr>
          <p:cNvPr id="4" name="Slide Number Placeholder 3">
            <a:extLst>
              <a:ext uri="{FF2B5EF4-FFF2-40B4-BE49-F238E27FC236}">
                <a16:creationId xmlns:a16="http://schemas.microsoft.com/office/drawing/2014/main" id="{A906F187-016C-9730-7479-35A6F3F7B195}"/>
              </a:ext>
            </a:extLst>
          </p:cNvPr>
          <p:cNvSpPr>
            <a:spLocks noGrp="1"/>
          </p:cNvSpPr>
          <p:nvPr>
            <p:ph type="sldNum" sz="quarter" idx="12"/>
          </p:nvPr>
        </p:nvSpPr>
        <p:spPr/>
        <p:txBody>
          <a:bodyPr/>
          <a:lstStyle/>
          <a:p>
            <a:fld id="{A49DFD55-3C28-40EF-9E31-A92D2E4017FF}" type="slidenum">
              <a:rPr lang="en-US" smtClean="0"/>
              <a:pPr/>
              <a:t>45</a:t>
            </a:fld>
            <a:endParaRPr lang="en-US" dirty="0"/>
          </a:p>
        </p:txBody>
      </p:sp>
    </p:spTree>
    <p:extLst>
      <p:ext uri="{BB962C8B-B14F-4D97-AF65-F5344CB8AC3E}">
        <p14:creationId xmlns:p14="http://schemas.microsoft.com/office/powerpoint/2010/main" val="36445698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4A50-3FA3-AB22-C00C-D7E1C34F8E11}"/>
              </a:ext>
            </a:extLst>
          </p:cNvPr>
          <p:cNvSpPr>
            <a:spLocks noGrp="1"/>
          </p:cNvSpPr>
          <p:nvPr>
            <p:ph type="title"/>
          </p:nvPr>
        </p:nvSpPr>
        <p:spPr/>
        <p:txBody>
          <a:bodyPr/>
          <a:lstStyle/>
          <a:p>
            <a:pPr algn="l" defTabSz="914400" rtl="1" eaLnBrk="1" latinLnBrk="0" hangingPunct="1">
              <a:lnSpc>
                <a:spcPct val="90000"/>
              </a:lnSpc>
              <a:spcBef>
                <a:spcPct val="0"/>
              </a:spcBef>
              <a:buNone/>
            </a:pPr>
            <a:r>
              <a:rPr lang="en-IL" dirty="0"/>
              <a:t>Example – semantics argumetns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C28EEA-ECD4-9C04-361D-984441F64152}"/>
                  </a:ext>
                </a:extLst>
              </p:cNvPr>
              <p:cNvSpPr>
                <a:spLocks noGrp="1"/>
              </p:cNvSpPr>
              <p:nvPr>
                <p:ph sz="half" idx="2"/>
              </p:nvPr>
            </p:nvSpPr>
            <p:spPr/>
            <p:txBody>
              <a:bodyPr/>
              <a:lstStyle/>
              <a:p>
                <a:pPr marL="0" indent="0" algn="l" defTabSz="914400" rtl="0" eaLnBrk="1" latinLnBrk="0" hangingPunct="1">
                  <a:lnSpc>
                    <a:spcPct val="100000"/>
                  </a:lnSpc>
                  <a:spcBef>
                    <a:spcPts val="1000"/>
                  </a:spcBef>
                  <a:buFont typeface="Arial" panose="020B0604020202020204" pitchFamily="34" charset="0"/>
                  <a:buNone/>
                </a:pPr>
                <a:r>
                  <a:rPr lang="en-IL" b="0" dirty="0"/>
                  <a:t>Consider the folllowing formula and interpretation:</a:t>
                </a:r>
              </a:p>
              <a:p>
                <a:pPr marL="0" indent="0" algn="l" defTabSz="914400" rtl="0" eaLnBrk="1" latinLnBrk="0" hangingPunct="1">
                  <a:lnSpc>
                    <a:spcPct val="100000"/>
                  </a:lnSpc>
                  <a:spcBef>
                    <a:spcPts val="1000"/>
                  </a:spcBef>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2AC28EEA-ECD4-9C04-361D-984441F64152}"/>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2297604-5779-4550-3CAD-380DA76B2AF2}"/>
              </a:ext>
            </a:extLst>
          </p:cNvPr>
          <p:cNvSpPr>
            <a:spLocks noGrp="1"/>
          </p:cNvSpPr>
          <p:nvPr>
            <p:ph type="sldNum" sz="quarter" idx="12"/>
          </p:nvPr>
        </p:nvSpPr>
        <p:spPr/>
        <p:txBody>
          <a:bodyPr/>
          <a:lstStyle/>
          <a:p>
            <a:fld id="{A49DFD55-3C28-40EF-9E31-A92D2E4017FF}" type="slidenum">
              <a:rPr lang="en-US" smtClean="0"/>
              <a:pPr/>
              <a:t>46</a:t>
            </a:fld>
            <a:endParaRPr lang="en-US" dirty="0"/>
          </a:p>
        </p:txBody>
      </p:sp>
      <p:pic>
        <p:nvPicPr>
          <p:cNvPr id="5" name="Picture 4">
            <a:extLst>
              <a:ext uri="{FF2B5EF4-FFF2-40B4-BE49-F238E27FC236}">
                <a16:creationId xmlns:a16="http://schemas.microsoft.com/office/drawing/2014/main" id="{D29D56CF-D010-3DB0-D8D4-7E98395CFF9C}"/>
              </a:ext>
            </a:extLst>
          </p:cNvPr>
          <p:cNvPicPr>
            <a:picLocks noChangeAspect="1"/>
          </p:cNvPicPr>
          <p:nvPr/>
        </p:nvPicPr>
        <p:blipFill rotWithShape="1">
          <a:blip r:embed="rId3"/>
          <a:srcRect b="62628"/>
          <a:stretch/>
        </p:blipFill>
        <p:spPr>
          <a:xfrm>
            <a:off x="1851991" y="3491948"/>
            <a:ext cx="7772400" cy="1106556"/>
          </a:xfrm>
          <a:prstGeom prst="rect">
            <a:avLst/>
          </a:prstGeom>
        </p:spPr>
      </p:pic>
    </p:spTree>
    <p:extLst>
      <p:ext uri="{BB962C8B-B14F-4D97-AF65-F5344CB8AC3E}">
        <p14:creationId xmlns:p14="http://schemas.microsoft.com/office/powerpoint/2010/main" val="4040980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4A50-3FA3-AB22-C00C-D7E1C34F8E11}"/>
              </a:ext>
            </a:extLst>
          </p:cNvPr>
          <p:cNvSpPr>
            <a:spLocks noGrp="1"/>
          </p:cNvSpPr>
          <p:nvPr>
            <p:ph type="title"/>
          </p:nvPr>
        </p:nvSpPr>
        <p:spPr/>
        <p:txBody>
          <a:bodyPr/>
          <a:lstStyle/>
          <a:p>
            <a:pPr algn="l" defTabSz="914400" rtl="1" eaLnBrk="1" latinLnBrk="0" hangingPunct="1">
              <a:lnSpc>
                <a:spcPct val="90000"/>
              </a:lnSpc>
              <a:spcBef>
                <a:spcPct val="0"/>
              </a:spcBef>
              <a:buNone/>
            </a:pPr>
            <a:r>
              <a:rPr lang="en-IL" dirty="0"/>
              <a:t>Example – semantics argumetns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C28EEA-ECD4-9C04-361D-984441F64152}"/>
                  </a:ext>
                </a:extLst>
              </p:cNvPr>
              <p:cNvSpPr>
                <a:spLocks noGrp="1"/>
              </p:cNvSpPr>
              <p:nvPr>
                <p:ph sz="half" idx="2"/>
              </p:nvPr>
            </p:nvSpPr>
            <p:spPr/>
            <p:txBody>
              <a:bodyPr/>
              <a:lstStyle/>
              <a:p>
                <a:pPr marL="0" indent="0" algn="l" defTabSz="914400" rtl="0" eaLnBrk="1" latinLnBrk="0" hangingPunct="1">
                  <a:lnSpc>
                    <a:spcPct val="100000"/>
                  </a:lnSpc>
                  <a:spcBef>
                    <a:spcPts val="1000"/>
                  </a:spcBef>
                  <a:buFont typeface="Arial" panose="020B0604020202020204" pitchFamily="34" charset="0"/>
                  <a:buNone/>
                </a:pPr>
                <a:r>
                  <a:rPr lang="en-IL" b="0" dirty="0"/>
                  <a:t>Consider the folllowing formula and interpretation:</a:t>
                </a:r>
              </a:p>
              <a:p>
                <a:pPr marL="0" indent="0" algn="l" defTabSz="914400" rtl="0" eaLnBrk="1" latinLnBrk="0" hangingPunct="1">
                  <a:lnSpc>
                    <a:spcPct val="100000"/>
                  </a:lnSpc>
                  <a:spcBef>
                    <a:spcPts val="1000"/>
                  </a:spcBef>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2AC28EEA-ECD4-9C04-361D-984441F64152}"/>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2297604-5779-4550-3CAD-380DA76B2AF2}"/>
              </a:ext>
            </a:extLst>
          </p:cNvPr>
          <p:cNvSpPr>
            <a:spLocks noGrp="1"/>
          </p:cNvSpPr>
          <p:nvPr>
            <p:ph type="sldNum" sz="quarter" idx="12"/>
          </p:nvPr>
        </p:nvSpPr>
        <p:spPr/>
        <p:txBody>
          <a:bodyPr/>
          <a:lstStyle/>
          <a:p>
            <a:fld id="{A49DFD55-3C28-40EF-9E31-A92D2E4017FF}" type="slidenum">
              <a:rPr lang="en-US" smtClean="0"/>
              <a:pPr/>
              <a:t>47</a:t>
            </a:fld>
            <a:endParaRPr lang="en-US" dirty="0"/>
          </a:p>
        </p:txBody>
      </p:sp>
      <p:pic>
        <p:nvPicPr>
          <p:cNvPr id="5" name="Picture 4">
            <a:extLst>
              <a:ext uri="{FF2B5EF4-FFF2-40B4-BE49-F238E27FC236}">
                <a16:creationId xmlns:a16="http://schemas.microsoft.com/office/drawing/2014/main" id="{D29D56CF-D010-3DB0-D8D4-7E98395CFF9C}"/>
              </a:ext>
            </a:extLst>
          </p:cNvPr>
          <p:cNvPicPr>
            <a:picLocks noChangeAspect="1"/>
          </p:cNvPicPr>
          <p:nvPr/>
        </p:nvPicPr>
        <p:blipFill rotWithShape="1">
          <a:blip r:embed="rId3"/>
          <a:srcRect b="39354"/>
          <a:stretch/>
        </p:blipFill>
        <p:spPr>
          <a:xfrm>
            <a:off x="1851991" y="3491948"/>
            <a:ext cx="7772400" cy="1795669"/>
          </a:xfrm>
          <a:prstGeom prst="rect">
            <a:avLst/>
          </a:prstGeom>
        </p:spPr>
      </p:pic>
    </p:spTree>
    <p:extLst>
      <p:ext uri="{BB962C8B-B14F-4D97-AF65-F5344CB8AC3E}">
        <p14:creationId xmlns:p14="http://schemas.microsoft.com/office/powerpoint/2010/main" val="3613950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4A50-3FA3-AB22-C00C-D7E1C34F8E11}"/>
              </a:ext>
            </a:extLst>
          </p:cNvPr>
          <p:cNvSpPr>
            <a:spLocks noGrp="1"/>
          </p:cNvSpPr>
          <p:nvPr>
            <p:ph type="title"/>
          </p:nvPr>
        </p:nvSpPr>
        <p:spPr/>
        <p:txBody>
          <a:bodyPr/>
          <a:lstStyle/>
          <a:p>
            <a:pPr algn="l" defTabSz="914400" rtl="1" eaLnBrk="1" latinLnBrk="0" hangingPunct="1">
              <a:lnSpc>
                <a:spcPct val="90000"/>
              </a:lnSpc>
              <a:spcBef>
                <a:spcPct val="0"/>
              </a:spcBef>
              <a:buNone/>
            </a:pPr>
            <a:r>
              <a:rPr lang="en-IL" dirty="0"/>
              <a:t>Example – semantics argumetns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C28EEA-ECD4-9C04-361D-984441F64152}"/>
                  </a:ext>
                </a:extLst>
              </p:cNvPr>
              <p:cNvSpPr>
                <a:spLocks noGrp="1"/>
              </p:cNvSpPr>
              <p:nvPr>
                <p:ph sz="half" idx="2"/>
              </p:nvPr>
            </p:nvSpPr>
            <p:spPr/>
            <p:txBody>
              <a:bodyPr/>
              <a:lstStyle/>
              <a:p>
                <a:pPr marL="0" indent="0" algn="l" defTabSz="914400" rtl="0" eaLnBrk="1" latinLnBrk="0" hangingPunct="1">
                  <a:lnSpc>
                    <a:spcPct val="100000"/>
                  </a:lnSpc>
                  <a:spcBef>
                    <a:spcPts val="1000"/>
                  </a:spcBef>
                  <a:buFont typeface="Arial" panose="020B0604020202020204" pitchFamily="34" charset="0"/>
                  <a:buNone/>
                </a:pPr>
                <a:r>
                  <a:rPr lang="en-IL" b="0" dirty="0"/>
                  <a:t>Consider the folllowing formula and interpretation:</a:t>
                </a:r>
              </a:p>
              <a:p>
                <a:pPr marL="0" indent="0" algn="l" defTabSz="914400" rtl="0" eaLnBrk="1" latinLnBrk="0" hangingPunct="1">
                  <a:lnSpc>
                    <a:spcPct val="100000"/>
                  </a:lnSpc>
                  <a:spcBef>
                    <a:spcPts val="1000"/>
                  </a:spcBef>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2AC28EEA-ECD4-9C04-361D-984441F64152}"/>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2297604-5779-4550-3CAD-380DA76B2AF2}"/>
              </a:ext>
            </a:extLst>
          </p:cNvPr>
          <p:cNvSpPr>
            <a:spLocks noGrp="1"/>
          </p:cNvSpPr>
          <p:nvPr>
            <p:ph type="sldNum" sz="quarter" idx="12"/>
          </p:nvPr>
        </p:nvSpPr>
        <p:spPr/>
        <p:txBody>
          <a:bodyPr/>
          <a:lstStyle/>
          <a:p>
            <a:fld id="{A49DFD55-3C28-40EF-9E31-A92D2E4017FF}" type="slidenum">
              <a:rPr lang="en-US" smtClean="0"/>
              <a:pPr/>
              <a:t>48</a:t>
            </a:fld>
            <a:endParaRPr lang="en-US" dirty="0"/>
          </a:p>
        </p:txBody>
      </p:sp>
      <p:pic>
        <p:nvPicPr>
          <p:cNvPr id="5" name="Picture 4">
            <a:extLst>
              <a:ext uri="{FF2B5EF4-FFF2-40B4-BE49-F238E27FC236}">
                <a16:creationId xmlns:a16="http://schemas.microsoft.com/office/drawing/2014/main" id="{D29D56CF-D010-3DB0-D8D4-7E98395CFF9C}"/>
              </a:ext>
            </a:extLst>
          </p:cNvPr>
          <p:cNvPicPr>
            <a:picLocks noChangeAspect="1"/>
          </p:cNvPicPr>
          <p:nvPr/>
        </p:nvPicPr>
        <p:blipFill>
          <a:blip r:embed="rId4"/>
          <a:stretch>
            <a:fillRect/>
          </a:stretch>
        </p:blipFill>
        <p:spPr>
          <a:xfrm>
            <a:off x="1851991" y="3491948"/>
            <a:ext cx="7772400" cy="2960914"/>
          </a:xfrm>
          <a:prstGeom prst="rect">
            <a:avLst/>
          </a:prstGeom>
        </p:spPr>
      </p:pic>
    </p:spTree>
    <p:extLst>
      <p:ext uri="{BB962C8B-B14F-4D97-AF65-F5344CB8AC3E}">
        <p14:creationId xmlns:p14="http://schemas.microsoft.com/office/powerpoint/2010/main" val="339814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4A50-3FA3-AB22-C00C-D7E1C34F8E11}"/>
              </a:ext>
            </a:extLst>
          </p:cNvPr>
          <p:cNvSpPr>
            <a:spLocks noGrp="1"/>
          </p:cNvSpPr>
          <p:nvPr>
            <p:ph type="title"/>
          </p:nvPr>
        </p:nvSpPr>
        <p:spPr/>
        <p:txBody>
          <a:bodyPr/>
          <a:lstStyle/>
          <a:p>
            <a:pPr algn="l" defTabSz="914400" rtl="1" eaLnBrk="1" latinLnBrk="0" hangingPunct="1">
              <a:lnSpc>
                <a:spcPct val="90000"/>
              </a:lnSpc>
              <a:spcBef>
                <a:spcPct val="0"/>
              </a:spcBef>
              <a:buNone/>
            </a:pPr>
            <a:r>
              <a:rPr lang="en-IL" dirty="0"/>
              <a:t>Example – semantics argumetns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C28EEA-ECD4-9C04-361D-984441F64152}"/>
                  </a:ext>
                </a:extLst>
              </p:cNvPr>
              <p:cNvSpPr>
                <a:spLocks noGrp="1"/>
              </p:cNvSpPr>
              <p:nvPr>
                <p:ph sz="half" idx="2"/>
              </p:nvPr>
            </p:nvSpPr>
            <p:spPr/>
            <p:txBody>
              <a:bodyPr>
                <a:normAutofit/>
              </a:bodyPr>
              <a:lstStyle/>
              <a:p>
                <a:pPr marL="0" indent="0" algn="l" defTabSz="914400" rtl="0" eaLnBrk="1" latinLnBrk="0" hangingPunct="1">
                  <a:lnSpc>
                    <a:spcPct val="100000"/>
                  </a:lnSpc>
                  <a:spcBef>
                    <a:spcPts val="1000"/>
                  </a:spcBef>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oMath>
                  </m:oMathPara>
                </a14:m>
                <a:endParaRPr lang="en-US"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a:p>
                <a:pPr marL="0" indent="0" algn="l" defTabSz="914400" rtl="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2AC28EEA-ECD4-9C04-361D-984441F64152}"/>
                  </a:ext>
                </a:extLst>
              </p:cNvPr>
              <p:cNvSpPr>
                <a:spLocks noGrp="1" noRot="1" noChangeAspect="1" noMove="1" noResize="1" noEditPoints="1" noAdjustHandles="1" noChangeArrowheads="1" noChangeShapeType="1" noTextEdit="1"/>
              </p:cNvSpPr>
              <p:nvPr>
                <p:ph sz="half" idx="2"/>
              </p:nvPr>
            </p:nvSpPr>
            <p:spPr>
              <a:blipFill>
                <a:blip r:embed="rId3"/>
                <a:stretch>
                  <a:fillRect/>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2297604-5779-4550-3CAD-380DA76B2AF2}"/>
              </a:ext>
            </a:extLst>
          </p:cNvPr>
          <p:cNvSpPr>
            <a:spLocks noGrp="1"/>
          </p:cNvSpPr>
          <p:nvPr>
            <p:ph type="sldNum" sz="quarter" idx="12"/>
          </p:nvPr>
        </p:nvSpPr>
        <p:spPr/>
        <p:txBody>
          <a:bodyPr/>
          <a:lstStyle/>
          <a:p>
            <a:fld id="{A49DFD55-3C28-40EF-9E31-A92D2E4017FF}" type="slidenum">
              <a:rPr lang="en-US" smtClean="0"/>
              <a:pPr/>
              <a:t>49</a:t>
            </a:fld>
            <a:endParaRPr lang="en-US" dirty="0"/>
          </a:p>
        </p:txBody>
      </p:sp>
      <p:pic>
        <p:nvPicPr>
          <p:cNvPr id="6" name="Picture 5">
            <a:extLst>
              <a:ext uri="{FF2B5EF4-FFF2-40B4-BE49-F238E27FC236}">
                <a16:creationId xmlns:a16="http://schemas.microsoft.com/office/drawing/2014/main" id="{EF0F7BD2-6BBD-5E24-72DC-B0998589044D}"/>
              </a:ext>
            </a:extLst>
          </p:cNvPr>
          <p:cNvPicPr>
            <a:picLocks noChangeAspect="1"/>
          </p:cNvPicPr>
          <p:nvPr/>
        </p:nvPicPr>
        <p:blipFill>
          <a:blip r:embed="rId4"/>
          <a:stretch>
            <a:fillRect/>
          </a:stretch>
        </p:blipFill>
        <p:spPr>
          <a:xfrm>
            <a:off x="1905000" y="3261162"/>
            <a:ext cx="7772400" cy="1899434"/>
          </a:xfrm>
          <a:prstGeom prst="rect">
            <a:avLst/>
          </a:prstGeom>
        </p:spPr>
      </p:pic>
      <p:pic>
        <p:nvPicPr>
          <p:cNvPr id="7" name="Picture 6">
            <a:extLst>
              <a:ext uri="{FF2B5EF4-FFF2-40B4-BE49-F238E27FC236}">
                <a16:creationId xmlns:a16="http://schemas.microsoft.com/office/drawing/2014/main" id="{BEE94B70-3351-9355-1174-EDE34B7AD7B7}"/>
              </a:ext>
            </a:extLst>
          </p:cNvPr>
          <p:cNvPicPr>
            <a:picLocks noChangeAspect="1"/>
          </p:cNvPicPr>
          <p:nvPr/>
        </p:nvPicPr>
        <p:blipFill>
          <a:blip r:embed="rId5"/>
          <a:stretch>
            <a:fillRect/>
          </a:stretch>
        </p:blipFill>
        <p:spPr>
          <a:xfrm>
            <a:off x="1974573" y="5195731"/>
            <a:ext cx="6124713" cy="650307"/>
          </a:xfrm>
          <a:prstGeom prst="rect">
            <a:avLst/>
          </a:prstGeom>
        </p:spPr>
      </p:pic>
    </p:spTree>
    <p:extLst>
      <p:ext uri="{BB962C8B-B14F-4D97-AF65-F5344CB8AC3E}">
        <p14:creationId xmlns:p14="http://schemas.microsoft.com/office/powerpoint/2010/main" val="37661831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102E3-BFFE-E3FB-D2DA-79E9D3E5E2D3}"/>
              </a:ext>
            </a:extLst>
          </p:cNvPr>
          <p:cNvSpPr>
            <a:spLocks noGrp="1"/>
          </p:cNvSpPr>
          <p:nvPr>
            <p:ph type="title"/>
          </p:nvPr>
        </p:nvSpPr>
        <p:spPr/>
        <p:txBody>
          <a:bodyPr/>
          <a:lstStyle/>
          <a:p>
            <a:r>
              <a:rPr lang="en-US" dirty="0"/>
              <a:t>B</a:t>
            </a:r>
            <a:r>
              <a:rPr lang="en-IL" dirty="0"/>
              <a:t>ack to the first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32091D-5828-ECD6-0B56-B71360F347E0}"/>
                  </a:ext>
                </a:extLst>
              </p:cNvPr>
              <p:cNvSpPr>
                <a:spLocks noGrp="1"/>
              </p:cNvSpPr>
              <p:nvPr>
                <p:ph sz="half" idx="2"/>
              </p:nvPr>
            </p:nvSpPr>
            <p:spPr>
              <a:xfrm>
                <a:off x="1322387" y="2763078"/>
                <a:ext cx="7868108" cy="3407051"/>
              </a:xfrm>
            </p:spPr>
            <p:txBody>
              <a:bodyPr/>
              <a:lstStyle/>
              <a:p>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𝑖𝑓</m:t>
                      </m:r>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𝑡h𝑒𝑛</m:t>
                      </m:r>
                      <m:r>
                        <a:rPr lang="en-US" b="0" i="1" smtClean="0">
                          <a:latin typeface="Cambria Math" panose="02040503050406030204" pitchFamily="18" charset="0"/>
                        </a:rPr>
                        <m:t> </m:t>
                      </m:r>
                      <m:r>
                        <a:rPr lang="en-US" b="0" i="1" smtClean="0">
                          <a:latin typeface="Cambria Math" panose="02040503050406030204" pitchFamily="18" charset="0"/>
                        </a:rPr>
                        <m:t>𝑦</m:t>
                      </m:r>
                      <m:r>
                        <a:rPr lang="en-US" b="0" i="1" smtClean="0">
                          <a:latin typeface="Cambria Math" panose="02040503050406030204" pitchFamily="18" charset="0"/>
                        </a:rPr>
                        <m:t> </m:t>
                      </m:r>
                      <m:r>
                        <a:rPr lang="en-US" b="0" i="1" smtClean="0">
                          <a:latin typeface="Cambria Math" panose="02040503050406030204" pitchFamily="18" charset="0"/>
                        </a:rPr>
                        <m:t>𝑒𝑙𝑠𝑒</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𝑧</m:t>
                          </m:r>
                        </m:e>
                      </m:d>
                      <m:r>
                        <a:rPr lang="en-US" b="0" i="1" smtClean="0">
                          <a:latin typeface="Cambria Math" panose="02040503050406030204" pitchFamily="18" charset="0"/>
                        </a:rPr>
                        <m:t> </m:t>
                      </m:r>
                    </m:oMath>
                  </m:oMathPara>
                </a14:m>
                <a:endParaRPr lang="en-US" b="0" dirty="0"/>
              </a:p>
              <a:p>
                <a:endParaRPr lang="en-IL" b="0" dirty="0"/>
              </a:p>
              <a:p>
                <a:pPr/>
                <a:r>
                  <a:rPr lang="en-IL" b="0" dirty="0"/>
                  <a:t>Formalize our functions:</a:t>
                </a:r>
                <a:br>
                  <a:rPr lang="en-IL" b="0" dirty="0">
                    <a:solidFill>
                      <a:srgbClr val="FF0000"/>
                    </a:solidFill>
                  </a:rPr>
                </a:b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m:rPr>
                              <m:sty m:val="p"/>
                            </m:rPr>
                            <a:rPr lang="en-US" b="0" i="1" smtClean="0">
                              <a:latin typeface="Cambria Math" panose="02040503050406030204" pitchFamily="18" charset="0"/>
                            </a:rPr>
                            <m:t>foo</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h</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𝑔</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𝑓</m:t>
                                  </m:r>
                                </m:e>
                              </m:d>
                            </m:e>
                          </m:d>
                        </m:e>
                      </m:d>
                    </m:oMath>
                  </m:oMathPara>
                </a14:m>
                <a:endParaRPr lang="en-IL"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m:rPr>
                              <m:sty m:val="p"/>
                            </m:rPr>
                            <a:rPr lang="en-US" b="0" i="1" smtClean="0">
                              <a:latin typeface="Cambria Math" panose="02040503050406030204" pitchFamily="18" charset="0"/>
                            </a:rPr>
                            <m:t>goo</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𝑓</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d>
                            <m:dPr>
                              <m:ctrlPr>
                                <a:rPr lang="en-US" b="0" i="1" smtClean="0">
                                  <a:latin typeface="Cambria Math" panose="02040503050406030204" pitchFamily="18" charset="0"/>
                                </a:rPr>
                              </m:ctrlPr>
                            </m:dPr>
                            <m:e>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𝑔</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h</m:t>
                                  </m:r>
                                </m:e>
                              </m:d>
                            </m:e>
                          </m:d>
                        </m:e>
                      </m:d>
                    </m:oMath>
                  </m:oMathPara>
                </a14:m>
                <a:endParaRPr lang="en-IL" b="0" dirty="0"/>
              </a:p>
              <a:p>
                <a:r>
                  <a:rPr lang="en-US" b="0" dirty="0"/>
                  <a:t>I</a:t>
                </a:r>
                <a:r>
                  <a:rPr lang="en-IL" b="0" dirty="0"/>
                  <a:t>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m:rPr>
                            <m:sty m:val="p"/>
                          </m:rPr>
                          <a:rPr lang="en-US" b="0" i="1" smtClean="0">
                            <a:latin typeface="Cambria Math" panose="02040503050406030204" pitchFamily="18" charset="0"/>
                          </a:rPr>
                          <m:t>foo</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m:rPr>
                            <m:sty m:val="p"/>
                          </m:rPr>
                          <a:rPr lang="en-US" b="0" i="1" smtClean="0">
                            <a:latin typeface="Cambria Math" panose="02040503050406030204" pitchFamily="18" charset="0"/>
                          </a:rPr>
                          <m:t>goo</m:t>
                        </m:r>
                      </m:sub>
                    </m:sSub>
                  </m:oMath>
                </a14:m>
                <a:r>
                  <a:rPr lang="en-IL" b="0" dirty="0"/>
                  <a:t> valid?</a:t>
                </a:r>
              </a:p>
              <a:p>
                <a:endParaRPr lang="en-IL" b="0" dirty="0"/>
              </a:p>
            </p:txBody>
          </p:sp>
        </mc:Choice>
        <mc:Fallback xmlns="">
          <p:sp>
            <p:nvSpPr>
              <p:cNvPr id="3" name="Content Placeholder 2">
                <a:extLst>
                  <a:ext uri="{FF2B5EF4-FFF2-40B4-BE49-F238E27FC236}">
                    <a16:creationId xmlns:a16="http://schemas.microsoft.com/office/drawing/2014/main" id="{A032091D-5828-ECD6-0B56-B71360F347E0}"/>
                  </a:ext>
                </a:extLst>
              </p:cNvPr>
              <p:cNvSpPr>
                <a:spLocks noGrp="1" noRot="1" noChangeAspect="1" noMove="1" noResize="1" noEditPoints="1" noAdjustHandles="1" noChangeArrowheads="1" noChangeShapeType="1" noTextEdit="1"/>
              </p:cNvSpPr>
              <p:nvPr>
                <p:ph sz="half" idx="2"/>
              </p:nvPr>
            </p:nvSpPr>
            <p:spPr>
              <a:xfrm>
                <a:off x="1322387" y="2763078"/>
                <a:ext cx="7868108" cy="3407051"/>
              </a:xfrm>
              <a:blipFill>
                <a:blip r:embed="rId2"/>
                <a:stretch>
                  <a:fillRect l="-645"/>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EF69F47F-8910-A620-261A-13454F0CF07A}"/>
              </a:ext>
            </a:extLst>
          </p:cNvPr>
          <p:cNvSpPr>
            <a:spLocks noGrp="1"/>
          </p:cNvSpPr>
          <p:nvPr>
            <p:ph type="sldNum" sz="quarter" idx="12"/>
          </p:nvPr>
        </p:nvSpPr>
        <p:spPr/>
        <p:txBody>
          <a:bodyPr/>
          <a:lstStyle/>
          <a:p>
            <a:fld id="{A49DFD55-3C28-40EF-9E31-A92D2E4017FF}" type="slidenum">
              <a:rPr lang="en-US" smtClean="0"/>
              <a:pPr/>
              <a:t>50</a:t>
            </a:fld>
            <a:endParaRPr lang="en-US" dirty="0"/>
          </a:p>
        </p:txBody>
      </p:sp>
      <p:pic>
        <p:nvPicPr>
          <p:cNvPr id="5" name="Picture 4">
            <a:extLst>
              <a:ext uri="{FF2B5EF4-FFF2-40B4-BE49-F238E27FC236}">
                <a16:creationId xmlns:a16="http://schemas.microsoft.com/office/drawing/2014/main" id="{7D5F2CC5-A3E4-04F3-1115-81AF156E6CC9}"/>
              </a:ext>
            </a:extLst>
          </p:cNvPr>
          <p:cNvPicPr>
            <a:picLocks noChangeAspect="1"/>
          </p:cNvPicPr>
          <p:nvPr/>
        </p:nvPicPr>
        <p:blipFill>
          <a:blip r:embed="rId3"/>
          <a:stretch>
            <a:fillRect/>
          </a:stretch>
        </p:blipFill>
        <p:spPr>
          <a:xfrm>
            <a:off x="7087011" y="459137"/>
            <a:ext cx="2286000" cy="1930400"/>
          </a:xfrm>
          <a:prstGeom prst="rect">
            <a:avLst/>
          </a:prstGeom>
        </p:spPr>
      </p:pic>
      <p:pic>
        <p:nvPicPr>
          <p:cNvPr id="6" name="Picture 5">
            <a:extLst>
              <a:ext uri="{FF2B5EF4-FFF2-40B4-BE49-F238E27FC236}">
                <a16:creationId xmlns:a16="http://schemas.microsoft.com/office/drawing/2014/main" id="{8C334E68-9FBD-7DF8-40C9-23799C8EA473}"/>
              </a:ext>
            </a:extLst>
          </p:cNvPr>
          <p:cNvPicPr>
            <a:picLocks noChangeAspect="1"/>
          </p:cNvPicPr>
          <p:nvPr/>
        </p:nvPicPr>
        <p:blipFill>
          <a:blip r:embed="rId4"/>
          <a:stretch>
            <a:fillRect/>
          </a:stretch>
        </p:blipFill>
        <p:spPr>
          <a:xfrm>
            <a:off x="9734684" y="459137"/>
            <a:ext cx="1866900" cy="1930400"/>
          </a:xfrm>
          <a:prstGeom prst="rect">
            <a:avLst/>
          </a:prstGeom>
        </p:spPr>
      </p:pic>
    </p:spTree>
    <p:extLst>
      <p:ext uri="{BB962C8B-B14F-4D97-AF65-F5344CB8AC3E}">
        <p14:creationId xmlns:p14="http://schemas.microsoft.com/office/powerpoint/2010/main" val="4018908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50561-057C-3CD1-D74B-DAA3BA69DF01}"/>
              </a:ext>
            </a:extLst>
          </p:cNvPr>
          <p:cNvSpPr>
            <a:spLocks noGrp="1"/>
          </p:cNvSpPr>
          <p:nvPr>
            <p:ph type="title"/>
          </p:nvPr>
        </p:nvSpPr>
        <p:spPr/>
        <p:txBody>
          <a:bodyPr/>
          <a:lstStyle/>
          <a:p>
            <a:r>
              <a:rPr lang="en-IL" dirty="0"/>
              <a:t>PL – A NP-Complete problem?</a:t>
            </a:r>
          </a:p>
        </p:txBody>
      </p:sp>
      <p:sp>
        <p:nvSpPr>
          <p:cNvPr id="3" name="Content Placeholder 2">
            <a:extLst>
              <a:ext uri="{FF2B5EF4-FFF2-40B4-BE49-F238E27FC236}">
                <a16:creationId xmlns:a16="http://schemas.microsoft.com/office/drawing/2014/main" id="{31C34E91-3E16-6B3D-8334-D497379780E7}"/>
              </a:ext>
            </a:extLst>
          </p:cNvPr>
          <p:cNvSpPr>
            <a:spLocks noGrp="1"/>
          </p:cNvSpPr>
          <p:nvPr>
            <p:ph sz="half" idx="2"/>
          </p:nvPr>
        </p:nvSpPr>
        <p:spPr>
          <a:xfrm>
            <a:off x="1322387" y="2763078"/>
            <a:ext cx="7858351" cy="2968251"/>
          </a:xfrm>
        </p:spPr>
        <p:txBody>
          <a:bodyPr/>
          <a:lstStyle/>
          <a:p>
            <a:r>
              <a:rPr lang="en-US" b="0" dirty="0"/>
              <a:t>Deciding satisfiability of propositional logic formulas is an NP-complete problem</a:t>
            </a:r>
          </a:p>
          <a:p>
            <a:r>
              <a:rPr lang="en-US" b="0" dirty="0"/>
              <a:t>However, practical methods exists (</a:t>
            </a:r>
            <a:r>
              <a:rPr lang="en-US" b="0" dirty="0" err="1"/>
              <a:t>e.g</a:t>
            </a:r>
            <a:r>
              <a:rPr lang="en-US" b="0" dirty="0"/>
              <a:t> DPLL algorithm, 1962; Chaff algorithm, 2001) that are fast for many useful cases. </a:t>
            </a:r>
            <a:endParaRPr lang="en-IL" b="0" dirty="0"/>
          </a:p>
          <a:p>
            <a:endParaRPr lang="en-US" b="0" dirty="0"/>
          </a:p>
        </p:txBody>
      </p:sp>
      <p:sp>
        <p:nvSpPr>
          <p:cNvPr id="4" name="Slide Number Placeholder 3">
            <a:extLst>
              <a:ext uri="{FF2B5EF4-FFF2-40B4-BE49-F238E27FC236}">
                <a16:creationId xmlns:a16="http://schemas.microsoft.com/office/drawing/2014/main" id="{2BD351D6-445D-AE07-E090-00A0A3FEDE1E}"/>
              </a:ext>
            </a:extLst>
          </p:cNvPr>
          <p:cNvSpPr>
            <a:spLocks noGrp="1"/>
          </p:cNvSpPr>
          <p:nvPr>
            <p:ph type="sldNum" sz="quarter" idx="12"/>
          </p:nvPr>
        </p:nvSpPr>
        <p:spPr/>
        <p:txBody>
          <a:bodyPr/>
          <a:lstStyle/>
          <a:p>
            <a:fld id="{A49DFD55-3C28-40EF-9E31-A92D2E4017FF}" type="slidenum">
              <a:rPr lang="en-US" smtClean="0"/>
              <a:pPr/>
              <a:t>51</a:t>
            </a:fld>
            <a:endParaRPr lang="en-US" dirty="0"/>
          </a:p>
        </p:txBody>
      </p:sp>
    </p:spTree>
    <p:extLst>
      <p:ext uri="{BB962C8B-B14F-4D97-AF65-F5344CB8AC3E}">
        <p14:creationId xmlns:p14="http://schemas.microsoft.com/office/powerpoint/2010/main" val="9734810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762001" y="278674"/>
            <a:ext cx="3575956" cy="2080397"/>
          </a:xfrm>
        </p:spPr>
        <p:txBody>
          <a:bodyPr>
            <a:normAutofit/>
          </a:bodyPr>
          <a:lstStyle/>
          <a:p>
            <a:r>
              <a:rPr lang="en-US" sz="5400" b="1" dirty="0"/>
              <a:t>FOL</a:t>
            </a:r>
            <a:br>
              <a:rPr lang="en-US" dirty="0"/>
            </a:br>
            <a:r>
              <a:rPr lang="en-US" dirty="0"/>
              <a:t>First order</a:t>
            </a:r>
            <a:br>
              <a:rPr lang="en-US" dirty="0"/>
            </a:br>
            <a:r>
              <a:rPr lang="en-US" dirty="0"/>
              <a:t>Logic</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1333500" y="2674013"/>
            <a:ext cx="2895600" cy="3269589"/>
          </a:xfrm>
        </p:spPr>
        <p:txBody>
          <a:bodyPr>
            <a:normAutofit/>
          </a:bodyPr>
          <a:lstStyle/>
          <a:p>
            <a:r>
              <a:rPr lang="en-US" dirty="0"/>
              <a:t>Syntax</a:t>
            </a:r>
          </a:p>
          <a:p>
            <a:r>
              <a:rPr lang="en-US" dirty="0"/>
              <a:t>Semantics</a:t>
            </a:r>
          </a:p>
          <a:p>
            <a:r>
              <a:rPr lang="en-US" dirty="0"/>
              <a:t>Satisfiability and Validity </a:t>
            </a:r>
          </a:p>
          <a:p>
            <a:endParaRPr lang="en-US" dirty="0"/>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52</a:t>
            </a:fld>
            <a:endParaRPr lang="en-US" dirty="0"/>
          </a:p>
        </p:txBody>
      </p:sp>
      <p:sp>
        <p:nvSpPr>
          <p:cNvPr id="4" name="Content Placeholder 2">
            <a:extLst>
              <a:ext uri="{FF2B5EF4-FFF2-40B4-BE49-F238E27FC236}">
                <a16:creationId xmlns:a16="http://schemas.microsoft.com/office/drawing/2014/main" id="{D417E005-CB9C-9805-02E4-8B1E45AF9F5B}"/>
              </a:ext>
            </a:extLst>
          </p:cNvPr>
          <p:cNvSpPr txBox="1">
            <a:spLocks/>
          </p:cNvSpPr>
          <p:nvPr/>
        </p:nvSpPr>
        <p:spPr>
          <a:xfrm>
            <a:off x="789993" y="2282448"/>
            <a:ext cx="1353327" cy="344911"/>
          </a:xfrm>
          <a:prstGeom prst="rect">
            <a:avLst/>
          </a:prstGeom>
        </p:spPr>
        <p:txBody>
          <a:bodyPr vert="horz" lIns="91440" tIns="45720" rIns="91440" bIns="45720" rtlCol="0">
            <a:normAutofit/>
          </a:bodyPr>
          <a:lstStyle>
            <a:lvl1pPr marL="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1pPr>
            <a:lvl2pPr marL="4572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2pPr>
            <a:lvl3pPr marL="9144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3pPr>
            <a:lvl4pPr marL="13716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140000"/>
              </a:lnSpc>
              <a:spcBef>
                <a:spcPts val="10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050" dirty="0"/>
              <a:t>Chapters: 2.1 – 2.3</a:t>
            </a:r>
          </a:p>
        </p:txBody>
      </p:sp>
    </p:spTree>
    <p:extLst>
      <p:ext uri="{BB962C8B-B14F-4D97-AF65-F5344CB8AC3E}">
        <p14:creationId xmlns:p14="http://schemas.microsoft.com/office/powerpoint/2010/main" val="3961248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06DAEE-9922-64A7-91D8-569C240F3F36}"/>
              </a:ext>
            </a:extLst>
          </p:cNvPr>
          <p:cNvSpPr>
            <a:spLocks noGrp="1"/>
          </p:cNvSpPr>
          <p:nvPr>
            <p:ph type="sldNum" sz="quarter" idx="12"/>
          </p:nvPr>
        </p:nvSpPr>
        <p:spPr/>
        <p:txBody>
          <a:bodyPr/>
          <a:lstStyle/>
          <a:p>
            <a:fld id="{A49DFD55-3C28-40EF-9E31-A92D2E4017FF}" type="slidenum">
              <a:rPr lang="en-US" smtClean="0"/>
              <a:pPr/>
              <a:t>53</a:t>
            </a:fld>
            <a:endParaRPr lang="en-US" dirty="0"/>
          </a:p>
        </p:txBody>
      </p:sp>
      <p:pic>
        <p:nvPicPr>
          <p:cNvPr id="9" name="Picture 8">
            <a:extLst>
              <a:ext uri="{FF2B5EF4-FFF2-40B4-BE49-F238E27FC236}">
                <a16:creationId xmlns:a16="http://schemas.microsoft.com/office/drawing/2014/main" id="{55855BE4-F1DA-53B8-CB0B-5540040CD9AC}"/>
              </a:ext>
            </a:extLst>
          </p:cNvPr>
          <p:cNvPicPr>
            <a:picLocks noChangeAspect="1"/>
          </p:cNvPicPr>
          <p:nvPr/>
        </p:nvPicPr>
        <p:blipFill>
          <a:blip r:embed="rId3"/>
          <a:stretch>
            <a:fillRect/>
          </a:stretch>
        </p:blipFill>
        <p:spPr>
          <a:xfrm>
            <a:off x="1938801" y="1699591"/>
            <a:ext cx="8099574" cy="2006121"/>
          </a:xfrm>
          <a:prstGeom prst="rect">
            <a:avLst/>
          </a:prstGeom>
        </p:spPr>
      </p:pic>
    </p:spTree>
    <p:extLst>
      <p:ext uri="{BB962C8B-B14F-4D97-AF65-F5344CB8AC3E}">
        <p14:creationId xmlns:p14="http://schemas.microsoft.com/office/powerpoint/2010/main" val="15933037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6862354" y="957942"/>
            <a:ext cx="4308566" cy="2906429"/>
          </a:xfrm>
        </p:spPr>
        <p:txBody>
          <a:bodyPr/>
          <a:lstStyle/>
          <a:p>
            <a:r>
              <a:rPr lang="en-US" dirty="0"/>
              <a:t>Syntax Of FOL</a:t>
            </a:r>
          </a:p>
        </p:txBody>
      </p:sp>
    </p:spTree>
    <p:extLst>
      <p:ext uri="{BB962C8B-B14F-4D97-AF65-F5344CB8AC3E}">
        <p14:creationId xmlns:p14="http://schemas.microsoft.com/office/powerpoint/2010/main" val="3943849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7932C-FC86-6674-DDA8-62D251BE6FC8}"/>
              </a:ext>
            </a:extLst>
          </p:cNvPr>
          <p:cNvSpPr>
            <a:spLocks noGrp="1"/>
          </p:cNvSpPr>
          <p:nvPr>
            <p:ph type="title"/>
          </p:nvPr>
        </p:nvSpPr>
        <p:spPr>
          <a:xfrm>
            <a:off x="1322388" y="982767"/>
            <a:ext cx="6266347" cy="629103"/>
          </a:xfrm>
        </p:spPr>
        <p:txBody>
          <a:bodyPr/>
          <a:lstStyle/>
          <a:p>
            <a:r>
              <a:rPr lang="en-IL" dirty="0"/>
              <a:t>TERMS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7BA4D0F-C1CC-A51D-5EDB-B990D34FAD51}"/>
                  </a:ext>
                </a:extLst>
              </p:cNvPr>
              <p:cNvSpPr>
                <a:spLocks noGrp="1"/>
              </p:cNvSpPr>
              <p:nvPr>
                <p:ph sz="half" idx="2"/>
              </p:nvPr>
            </p:nvSpPr>
            <p:spPr>
              <a:xfrm>
                <a:off x="1322388" y="1938409"/>
                <a:ext cx="8177212" cy="4635111"/>
              </a:xfrm>
            </p:spPr>
            <p:txBody>
              <a:bodyPr/>
              <a:lstStyle/>
              <a:p>
                <a:pPr marL="285750" indent="-285750">
                  <a:buFont typeface="Courier New" panose="02070309020205020404" pitchFamily="49" charset="0"/>
                  <a:buChar char="o"/>
                </a:pPr>
                <a:r>
                  <a:rPr lang="en-IL" b="0" dirty="0"/>
                  <a:t>Terms are evaluted to other values than truth values such as integers, graph</a:t>
                </a:r>
                <a:r>
                  <a:rPr lang="en-US" b="0" dirty="0"/>
                  <a:t>s,</a:t>
                </a:r>
                <a:r>
                  <a:rPr lang="en-IL" b="0" dirty="0"/>
                  <a:t> people etc.</a:t>
                </a:r>
              </a:p>
              <a:p>
                <a:pPr marL="285750" indent="-285750">
                  <a:buFont typeface="Courier New" panose="02070309020205020404" pitchFamily="49" charset="0"/>
                  <a:buChar char="o"/>
                </a:pPr>
                <a:r>
                  <a:rPr lang="en-US" b="0" dirty="0"/>
                  <a:t>T</a:t>
                </a:r>
                <a:r>
                  <a:rPr lang="en-IL" b="0" dirty="0"/>
                  <a:t>he most basic </a:t>
                </a:r>
                <a:r>
                  <a:rPr lang="en-IL" b="0" dirty="0">
                    <a:solidFill>
                      <a:schemeClr val="accent2">
                        <a:lumMod val="75000"/>
                      </a:schemeClr>
                    </a:solidFill>
                  </a:rPr>
                  <a:t>terms</a:t>
                </a:r>
                <a:r>
                  <a:rPr lang="en-IL" b="0" dirty="0"/>
                  <a:t>:</a:t>
                </a:r>
              </a:p>
              <a:p>
                <a:pPr lvl="1" indent="0">
                  <a:buNone/>
                </a:pPr>
                <a:r>
                  <a:rPr lang="he-IL" dirty="0"/>
                  <a:t>	</a:t>
                </a:r>
                <a:r>
                  <a:rPr lang="en-US" dirty="0"/>
                  <a:t>V</a:t>
                </a:r>
                <a:r>
                  <a:rPr lang="en-IL" dirty="0"/>
                  <a:t>ariables: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IL" b="0" dirty="0"/>
              </a:p>
              <a:p>
                <a:pPr lvl="1" indent="0">
                  <a:buNone/>
                </a:pPr>
                <a:r>
                  <a:rPr lang="he-IL" dirty="0"/>
                  <a:t>	</a:t>
                </a:r>
                <a:r>
                  <a:rPr lang="en-IL" dirty="0"/>
                  <a:t>Constants: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endParaRPr lang="en-IL" b="0" dirty="0"/>
              </a:p>
              <a:p>
                <a:pPr marL="285750" indent="-285750">
                  <a:buFont typeface="Courier New" panose="02070309020205020404" pitchFamily="49" charset="0"/>
                  <a:buChar char="o"/>
                </a:pPr>
                <a:r>
                  <a:rPr lang="en-IL" b="0" dirty="0"/>
                  <a:t>More complex terms are defined by functions, with n-arity: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a14:m>
                <a:r>
                  <a:rPr lang="en-IL" b="0" dirty="0"/>
                  <a:t>. </a:t>
                </a:r>
                <a:endParaRPr lang="he-IL" b="0" dirty="0"/>
              </a:p>
              <a:p>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e>
                      </m:d>
                      <m:r>
                        <a:rPr lang="en-US" b="0" i="1" smtClean="0">
                          <a:latin typeface="Cambria Math" panose="02040503050406030204" pitchFamily="18" charset="0"/>
                        </a:rPr>
                        <m:t>,    </m:t>
                      </m:r>
                      <m:r>
                        <a:rPr lang="en-US" b="0" i="1" smtClean="0">
                          <a:latin typeface="Cambria Math" panose="02040503050406030204" pitchFamily="18" charset="0"/>
                        </a:rPr>
                        <m:t>𝑤</m:t>
                      </m:r>
                      <m:r>
                        <a:rPr lang="en-US" b="0" i="1" smtClean="0">
                          <a:latin typeface="Cambria Math" panose="02040503050406030204" pitchFamily="18" charset="0"/>
                        </a:rPr>
                        <m:t>h</m:t>
                      </m:r>
                      <m:r>
                        <a:rPr lang="en-US" b="0" i="1" smtClean="0">
                          <a:latin typeface="Cambria Math" panose="02040503050406030204" pitchFamily="18" charset="0"/>
                        </a:rPr>
                        <m:t>𝑒𝑛</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r>
                        <a:rPr lang="en-US" b="0" i="1" smtClean="0">
                          <a:latin typeface="Cambria Math" panose="02040503050406030204" pitchFamily="18" charset="0"/>
                        </a:rPr>
                        <m:t> </m:t>
                      </m:r>
                      <m:r>
                        <a:rPr lang="en-US" b="0" i="1" smtClean="0">
                          <a:latin typeface="Cambria Math" panose="02040503050406030204" pitchFamily="18" charset="0"/>
                        </a:rPr>
                        <m:t>𝑎𝑟𝑒</m:t>
                      </m:r>
                      <m:r>
                        <a:rPr lang="en-US" b="0" i="1" smtClean="0">
                          <a:latin typeface="Cambria Math" panose="02040503050406030204" pitchFamily="18" charset="0"/>
                        </a:rPr>
                        <m:t> </m:t>
                      </m:r>
                      <m:r>
                        <a:rPr lang="en-US" b="0" i="1" smtClean="0">
                          <a:latin typeface="Cambria Math" panose="02040503050406030204" pitchFamily="18" charset="0"/>
                        </a:rPr>
                        <m:t>𝑡𝑒𝑟𝑚𝑠</m:t>
                      </m:r>
                    </m:oMath>
                  </m:oMathPara>
                </a14:m>
                <a:endParaRPr lang="en-US" b="0" dirty="0"/>
              </a:p>
              <a:p>
                <a:endParaRPr lang="en-US" b="0" dirty="0"/>
              </a:p>
              <a:p>
                <a:r>
                  <a:rPr lang="en-US" b="0" dirty="0"/>
                  <a:t>Grammatically: </a:t>
                </a:r>
              </a:p>
              <a:p>
                <a:r>
                  <a:rPr lang="en-IL" b="0" dirty="0"/>
                  <a:t>Note: constant can be seen as function with </a:t>
                </a:r>
                <a:r>
                  <a:rPr lang="en-US" b="0" dirty="0"/>
                  <a:t>0</a:t>
                </a:r>
                <a:r>
                  <a:rPr lang="en-IL" b="0" dirty="0"/>
                  <a:t>–arity.</a:t>
                </a:r>
                <a:endParaRPr lang="en-IL" dirty="0"/>
              </a:p>
              <a:p>
                <a:pPr marL="285750"/>
                <a:endParaRPr lang="en-IL" dirty="0"/>
              </a:p>
            </p:txBody>
          </p:sp>
        </mc:Choice>
        <mc:Fallback xmlns="">
          <p:sp>
            <p:nvSpPr>
              <p:cNvPr id="3" name="Content Placeholder 2">
                <a:extLst>
                  <a:ext uri="{FF2B5EF4-FFF2-40B4-BE49-F238E27FC236}">
                    <a16:creationId xmlns:a16="http://schemas.microsoft.com/office/drawing/2014/main" id="{07BA4D0F-C1CC-A51D-5EDB-B990D34FAD51}"/>
                  </a:ext>
                </a:extLst>
              </p:cNvPr>
              <p:cNvSpPr>
                <a:spLocks noGrp="1" noRot="1" noChangeAspect="1" noMove="1" noResize="1" noEditPoints="1" noAdjustHandles="1" noChangeArrowheads="1" noChangeShapeType="1" noTextEdit="1"/>
              </p:cNvSpPr>
              <p:nvPr>
                <p:ph sz="half" idx="2"/>
              </p:nvPr>
            </p:nvSpPr>
            <p:spPr>
              <a:xfrm>
                <a:off x="1322388" y="1938409"/>
                <a:ext cx="8177212" cy="4635111"/>
              </a:xfrm>
              <a:blipFill>
                <a:blip r:embed="rId3"/>
                <a:stretch>
                  <a:fillRect l="-671" t="-789"/>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FE06DAEE-9922-64A7-91D8-569C240F3F36}"/>
              </a:ext>
            </a:extLst>
          </p:cNvPr>
          <p:cNvSpPr>
            <a:spLocks noGrp="1"/>
          </p:cNvSpPr>
          <p:nvPr>
            <p:ph type="sldNum" sz="quarter" idx="12"/>
          </p:nvPr>
        </p:nvSpPr>
        <p:spPr/>
        <p:txBody>
          <a:bodyPr/>
          <a:lstStyle/>
          <a:p>
            <a:fld id="{A49DFD55-3C28-40EF-9E31-A92D2E4017FF}" type="slidenum">
              <a:rPr lang="en-US" smtClean="0"/>
              <a:pPr/>
              <a:t>55</a:t>
            </a:fld>
            <a:endParaRPr lang="en-US" dirty="0"/>
          </a:p>
        </p:txBody>
      </p:sp>
      <p:pic>
        <p:nvPicPr>
          <p:cNvPr id="6" name="Picture 5">
            <a:extLst>
              <a:ext uri="{FF2B5EF4-FFF2-40B4-BE49-F238E27FC236}">
                <a16:creationId xmlns:a16="http://schemas.microsoft.com/office/drawing/2014/main" id="{7E2617A7-B328-E255-A170-5CA80D68984E}"/>
              </a:ext>
            </a:extLst>
          </p:cNvPr>
          <p:cNvPicPr>
            <a:picLocks noChangeAspect="1"/>
          </p:cNvPicPr>
          <p:nvPr/>
        </p:nvPicPr>
        <p:blipFill>
          <a:blip r:embed="rId4"/>
          <a:stretch>
            <a:fillRect/>
          </a:stretch>
        </p:blipFill>
        <p:spPr>
          <a:xfrm>
            <a:off x="3113289" y="5302548"/>
            <a:ext cx="2200388" cy="366732"/>
          </a:xfrm>
          <a:prstGeom prst="rect">
            <a:avLst/>
          </a:prstGeom>
        </p:spPr>
      </p:pic>
    </p:spTree>
    <p:extLst>
      <p:ext uri="{BB962C8B-B14F-4D97-AF65-F5344CB8AC3E}">
        <p14:creationId xmlns:p14="http://schemas.microsoft.com/office/powerpoint/2010/main" val="4194122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22388" y="858853"/>
            <a:ext cx="6561177" cy="753017"/>
          </a:xfrm>
        </p:spPr>
        <p:txBody>
          <a:bodyPr/>
          <a:lstStyle/>
          <a:p>
            <a:r>
              <a:rPr lang="en-US" dirty="0"/>
              <a:t>TERMS - EXAMPLES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9D5232F9-FD00-464A-9F17-619C91AEF8F3}"/>
                  </a:ext>
                </a:extLst>
              </p:cNvPr>
              <p:cNvSpPr>
                <a:spLocks noGrp="1"/>
              </p:cNvSpPr>
              <p:nvPr>
                <p:ph sz="half" idx="2"/>
              </p:nvPr>
            </p:nvSpPr>
            <p:spPr>
              <a:xfrm>
                <a:off x="1322388" y="1998229"/>
                <a:ext cx="7288212" cy="3407051"/>
              </a:xfrm>
            </p:spPr>
            <p:txBody>
              <a:bodyPr>
                <a:normAutofit/>
              </a:bodyPr>
              <a:lstStyle/>
              <a:p>
                <a:pPr marL="0" lvl="1" indent="0">
                  <a:buNone/>
                </a:pPr>
                <a:r>
                  <a:rPr lang="en-US" dirty="0"/>
                  <a:t>The following are all terms:</a:t>
                </a:r>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𝑎</m:t>
                    </m:r>
                  </m:oMath>
                </a14:m>
                <a:r>
                  <a:rPr lang="en-US" dirty="0"/>
                  <a:t>, a constant</a:t>
                </a:r>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𝑥</m:t>
                    </m:r>
                  </m:oMath>
                </a14:m>
                <a:r>
                  <a:rPr lang="en-US" dirty="0"/>
                  <a:t>, a variable</a:t>
                </a:r>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oMath>
                </a14:m>
                <a:r>
                  <a:rPr lang="en-US" dirty="0"/>
                  <a:t>, a unary function applied to a constant</a:t>
                </a:r>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𝑏</m:t>
                        </m:r>
                      </m:e>
                    </m:d>
                  </m:oMath>
                </a14:m>
                <a:r>
                  <a:rPr lang="en-US" dirty="0"/>
                  <a:t>, a binary function applied to a variable and a constant</a:t>
                </a:r>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e>
                            </m:d>
                          </m:e>
                        </m:d>
                      </m:e>
                    </m:d>
                    <m:r>
                      <a:rPr lang="en-US" b="0" i="1" smtClean="0">
                        <a:latin typeface="Cambria Math" panose="02040503050406030204" pitchFamily="18" charset="0"/>
                      </a:rPr>
                      <m:t>.</m:t>
                    </m:r>
                  </m:oMath>
                </a14:m>
                <a:r>
                  <a:rPr lang="en-US" dirty="0"/>
                  <a:t> What is it?</a:t>
                </a:r>
              </a:p>
              <a:p>
                <a:pPr marL="569214" lvl="2">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𝑚𝑢𝑙𝑡</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e>
                    </m:d>
                  </m:oMath>
                </a14:m>
                <a:endParaRPr lang="en-US" dirty="0"/>
              </a:p>
              <a:p>
                <a:pPr marL="283464" lvl="2" indent="0">
                  <a:buNone/>
                </a:pPr>
                <a:endParaRPr lang="en-US" dirty="0"/>
              </a:p>
            </p:txBody>
          </p:sp>
        </mc:Choice>
        <mc:Fallback xmlns="">
          <p:sp>
            <p:nvSpPr>
              <p:cNvPr id="3" name="Text Placeholder 2">
                <a:extLst>
                  <a:ext uri="{FF2B5EF4-FFF2-40B4-BE49-F238E27FC236}">
                    <a16:creationId xmlns:a16="http://schemas.microsoft.com/office/drawing/2014/main" id="{9D5232F9-FD00-464A-9F17-619C91AEF8F3}"/>
                  </a:ext>
                </a:extLst>
              </p:cNvPr>
              <p:cNvSpPr>
                <a:spLocks noGrp="1" noRot="1" noChangeAspect="1" noMove="1" noResize="1" noEditPoints="1" noAdjustHandles="1" noChangeArrowheads="1" noChangeShapeType="1" noTextEdit="1"/>
              </p:cNvSpPr>
              <p:nvPr>
                <p:ph sz="half" idx="2"/>
              </p:nvPr>
            </p:nvSpPr>
            <p:spPr>
              <a:xfrm>
                <a:off x="1322388" y="1998229"/>
                <a:ext cx="7288212" cy="3407051"/>
              </a:xfrm>
              <a:blipFill>
                <a:blip r:embed="rId3"/>
                <a:stretch>
                  <a:fillRect l="-753" t="-1073" r="-251"/>
                </a:stretch>
              </a:blipFill>
            </p:spPr>
            <p:txBody>
              <a:bodyPr/>
              <a:lstStyle/>
              <a:p>
                <a:r>
                  <a:rPr lang="LID4096">
                    <a:noFill/>
                  </a:rPr>
                  <a:t> </a:t>
                </a:r>
              </a:p>
            </p:txBody>
          </p:sp>
        </mc:Fallback>
      </mc:AlternateContent>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56</a:t>
            </a:fld>
            <a:endParaRPr lang="en-US" dirty="0"/>
          </a:p>
        </p:txBody>
      </p:sp>
    </p:spTree>
    <p:extLst>
      <p:ext uri="{BB962C8B-B14F-4D97-AF65-F5344CB8AC3E}">
        <p14:creationId xmlns:p14="http://schemas.microsoft.com/office/powerpoint/2010/main" val="8218412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B5C56-999C-24F7-EA25-9079C59AA260}"/>
              </a:ext>
            </a:extLst>
          </p:cNvPr>
          <p:cNvSpPr>
            <a:spLocks noGrp="1"/>
          </p:cNvSpPr>
          <p:nvPr>
            <p:ph type="title"/>
          </p:nvPr>
        </p:nvSpPr>
        <p:spPr>
          <a:xfrm>
            <a:off x="1322317" y="268360"/>
            <a:ext cx="8126483" cy="2121177"/>
          </a:xfrm>
        </p:spPr>
        <p:txBody>
          <a:bodyPr/>
          <a:lstStyle/>
          <a:p>
            <a:r>
              <a:rPr lang="en-US" dirty="0"/>
              <a:t>S</a:t>
            </a:r>
            <a:r>
              <a:rPr lang="en-IL" dirty="0"/>
              <a:t>yntax – predicates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53F599-B725-2EAE-4236-51F14BC7EAAD}"/>
                  </a:ext>
                </a:extLst>
              </p:cNvPr>
              <p:cNvSpPr>
                <a:spLocks noGrp="1"/>
              </p:cNvSpPr>
              <p:nvPr>
                <p:ph sz="half" idx="2"/>
              </p:nvPr>
            </p:nvSpPr>
            <p:spPr>
              <a:xfrm>
                <a:off x="1322388" y="2763078"/>
                <a:ext cx="7689532" cy="3515802"/>
              </a:xfrm>
            </p:spPr>
            <p:txBody>
              <a:bodyPr>
                <a:normAutofit/>
              </a:bodyPr>
              <a:lstStyle/>
              <a:p>
                <a:r>
                  <a:rPr lang="en-IL" b="0" dirty="0"/>
                  <a:t>All propositional variables are generlized </a:t>
                </a:r>
                <a:r>
                  <a:rPr lang="en-US" b="0" dirty="0"/>
                  <a:t>to</a:t>
                </a:r>
                <a:r>
                  <a:rPr lang="en-IL" b="0" dirty="0"/>
                  <a:t> </a:t>
                </a:r>
                <a:r>
                  <a:rPr lang="en-IL" dirty="0">
                    <a:solidFill>
                      <a:schemeClr val="accent2">
                        <a:lumMod val="75000"/>
                      </a:schemeClr>
                    </a:solidFill>
                  </a:rPr>
                  <a:t>predicates</a:t>
                </a:r>
                <a:r>
                  <a:rPr lang="en-US" b="0" dirty="0"/>
                  <a:t>.</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𝑞</m:t>
                      </m:r>
                      <m:r>
                        <a:rPr lang="en-US" b="0" i="1" smtClean="0">
                          <a:latin typeface="Cambria Math" panose="02040503050406030204" pitchFamily="18" charset="0"/>
                        </a:rPr>
                        <m:t>,</m:t>
                      </m:r>
                      <m:r>
                        <a:rPr lang="en-US" b="0" i="1" smtClean="0">
                          <a:latin typeface="Cambria Math" panose="02040503050406030204" pitchFamily="18" charset="0"/>
                        </a:rPr>
                        <m:t>𝑟</m:t>
                      </m:r>
                    </m:oMath>
                  </m:oMathPara>
                </a14:m>
                <a:endParaRPr lang="en-US" dirty="0"/>
              </a:p>
              <a:p>
                <a:endParaRPr lang="en-US" b="0" dirty="0"/>
              </a:p>
              <a:p>
                <a:r>
                  <a:rPr lang="en-US" b="0" dirty="0"/>
                  <a:t>A FOL propositional variables  is a 0-ary predicate, which we write</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𝑅</m:t>
                      </m:r>
                    </m:oMath>
                  </m:oMathPara>
                </a14:m>
                <a:endParaRPr lang="en-US" b="0" dirty="0"/>
              </a:p>
              <a:p>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e>
                      </m:d>
                    </m:oMath>
                  </m:oMathPara>
                </a14:m>
                <a:endParaRPr lang="en-US" b="0" dirty="0"/>
              </a:p>
              <a:p>
                <a:r>
                  <a:rPr lang="en-US" b="0"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oMath>
                </a14:m>
                <a:r>
                  <a:rPr lang="en-US" b="0" dirty="0"/>
                  <a:t> are terms</a:t>
                </a:r>
              </a:p>
              <a:p>
                <a:r>
                  <a:rPr lang="en-US" b="0" dirty="0"/>
                  <a:t>Countably infinitely many constant, function, and predicate symbols are available.</a:t>
                </a:r>
              </a:p>
              <a:p>
                <a:endParaRPr lang="en-US" b="0" dirty="0"/>
              </a:p>
            </p:txBody>
          </p:sp>
        </mc:Choice>
        <mc:Fallback xmlns="">
          <p:sp>
            <p:nvSpPr>
              <p:cNvPr id="3" name="Content Placeholder 2">
                <a:extLst>
                  <a:ext uri="{FF2B5EF4-FFF2-40B4-BE49-F238E27FC236}">
                    <a16:creationId xmlns:a16="http://schemas.microsoft.com/office/drawing/2014/main" id="{1C53F599-B725-2EAE-4236-51F14BC7EAAD}"/>
                  </a:ext>
                </a:extLst>
              </p:cNvPr>
              <p:cNvSpPr>
                <a:spLocks noGrp="1" noRot="1" noChangeAspect="1" noMove="1" noResize="1" noEditPoints="1" noAdjustHandles="1" noChangeArrowheads="1" noChangeShapeType="1" noTextEdit="1"/>
              </p:cNvSpPr>
              <p:nvPr>
                <p:ph sz="half" idx="2"/>
              </p:nvPr>
            </p:nvSpPr>
            <p:spPr>
              <a:xfrm>
                <a:off x="1322388" y="2763078"/>
                <a:ext cx="7689532" cy="3515802"/>
              </a:xfrm>
              <a:blipFill>
                <a:blip r:embed="rId3"/>
                <a:stretch>
                  <a:fillRect l="-714" t="-867" b="-1386"/>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D9E6B0BF-CE4E-B9C6-85A6-90FA8BE374A2}"/>
              </a:ext>
            </a:extLst>
          </p:cNvPr>
          <p:cNvSpPr>
            <a:spLocks noGrp="1"/>
          </p:cNvSpPr>
          <p:nvPr>
            <p:ph type="sldNum" sz="quarter" idx="12"/>
          </p:nvPr>
        </p:nvSpPr>
        <p:spPr/>
        <p:txBody>
          <a:bodyPr/>
          <a:lstStyle/>
          <a:p>
            <a:fld id="{A49DFD55-3C28-40EF-9E31-A92D2E4017FF}" type="slidenum">
              <a:rPr lang="en-US" smtClean="0"/>
              <a:pPr/>
              <a:t>57</a:t>
            </a:fld>
            <a:endParaRPr lang="en-US" dirty="0"/>
          </a:p>
        </p:txBody>
      </p:sp>
    </p:spTree>
    <p:extLst>
      <p:ext uri="{BB962C8B-B14F-4D97-AF65-F5344CB8AC3E}">
        <p14:creationId xmlns:p14="http://schemas.microsoft.com/office/powerpoint/2010/main" val="857666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B5C56-999C-24F7-EA25-9079C59AA260}"/>
              </a:ext>
            </a:extLst>
          </p:cNvPr>
          <p:cNvSpPr>
            <a:spLocks noGrp="1"/>
          </p:cNvSpPr>
          <p:nvPr>
            <p:ph type="title"/>
          </p:nvPr>
        </p:nvSpPr>
        <p:spPr>
          <a:xfrm>
            <a:off x="1322316" y="860694"/>
            <a:ext cx="7689533" cy="977297"/>
          </a:xfrm>
        </p:spPr>
        <p:txBody>
          <a:bodyPr/>
          <a:lstStyle/>
          <a:p>
            <a:r>
              <a:rPr lang="en-US" dirty="0"/>
              <a:t>S</a:t>
            </a:r>
            <a:r>
              <a:rPr lang="en-IL" dirty="0"/>
              <a:t>yntax – predicates</a:t>
            </a:r>
            <a:r>
              <a:rPr lang="en-US" dirty="0"/>
              <a:t> – Example</a:t>
            </a:r>
            <a:endParaRPr lang="en-IL" dirty="0"/>
          </a:p>
        </p:txBody>
      </p:sp>
      <p:sp>
        <p:nvSpPr>
          <p:cNvPr id="3" name="Content Placeholder 2">
            <a:extLst>
              <a:ext uri="{FF2B5EF4-FFF2-40B4-BE49-F238E27FC236}">
                <a16:creationId xmlns:a16="http://schemas.microsoft.com/office/drawing/2014/main" id="{1C53F599-B725-2EAE-4236-51F14BC7EAAD}"/>
              </a:ext>
            </a:extLst>
          </p:cNvPr>
          <p:cNvSpPr>
            <a:spLocks noGrp="1"/>
          </p:cNvSpPr>
          <p:nvPr>
            <p:ph sz="half" idx="2"/>
          </p:nvPr>
        </p:nvSpPr>
        <p:spPr>
          <a:xfrm>
            <a:off x="1322316" y="1349343"/>
            <a:ext cx="7811524" cy="2936240"/>
          </a:xfrm>
        </p:spPr>
        <p:txBody>
          <a:bodyPr/>
          <a:lstStyle/>
          <a:p>
            <a:endParaRPr lang="en-US" b="0" dirty="0"/>
          </a:p>
          <a:p>
            <a:endParaRPr lang="en-US" b="0" dirty="0"/>
          </a:p>
        </p:txBody>
      </p:sp>
      <p:sp>
        <p:nvSpPr>
          <p:cNvPr id="4" name="Slide Number Placeholder 3">
            <a:extLst>
              <a:ext uri="{FF2B5EF4-FFF2-40B4-BE49-F238E27FC236}">
                <a16:creationId xmlns:a16="http://schemas.microsoft.com/office/drawing/2014/main" id="{D9E6B0BF-CE4E-B9C6-85A6-90FA8BE374A2}"/>
              </a:ext>
            </a:extLst>
          </p:cNvPr>
          <p:cNvSpPr>
            <a:spLocks noGrp="1"/>
          </p:cNvSpPr>
          <p:nvPr>
            <p:ph type="sldNum" sz="quarter" idx="12"/>
          </p:nvPr>
        </p:nvSpPr>
        <p:spPr/>
        <p:txBody>
          <a:bodyPr/>
          <a:lstStyle/>
          <a:p>
            <a:fld id="{A49DFD55-3C28-40EF-9E31-A92D2E4017FF}" type="slidenum">
              <a:rPr lang="en-US" smtClean="0"/>
              <a:pPr/>
              <a:t>58</a:t>
            </a:fld>
            <a:endParaRPr lang="en-US" dirty="0"/>
          </a:p>
        </p:txBody>
      </p:sp>
      <p:pic>
        <p:nvPicPr>
          <p:cNvPr id="6" name="Picture 5">
            <a:extLst>
              <a:ext uri="{FF2B5EF4-FFF2-40B4-BE49-F238E27FC236}">
                <a16:creationId xmlns:a16="http://schemas.microsoft.com/office/drawing/2014/main" id="{DF39C4B2-3B84-1234-7061-9CBD56C357F0}"/>
              </a:ext>
            </a:extLst>
          </p:cNvPr>
          <p:cNvPicPr>
            <a:picLocks noChangeAspect="1"/>
          </p:cNvPicPr>
          <p:nvPr/>
        </p:nvPicPr>
        <p:blipFill>
          <a:blip r:embed="rId3"/>
          <a:stretch>
            <a:fillRect/>
          </a:stretch>
        </p:blipFill>
        <p:spPr>
          <a:xfrm>
            <a:off x="1322316" y="3227157"/>
            <a:ext cx="7059010" cy="3134162"/>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10406D8-DC1D-D534-90E4-8B18AD26153A}"/>
                  </a:ext>
                </a:extLst>
              </p:cNvPr>
              <p:cNvSpPr txBox="1"/>
              <p:nvPr/>
            </p:nvSpPr>
            <p:spPr>
              <a:xfrm>
                <a:off x="1322316" y="2054533"/>
                <a:ext cx="6101080" cy="923330"/>
              </a:xfrm>
              <a:prstGeom prst="rect">
                <a:avLst/>
              </a:prstGeom>
              <a:noFill/>
            </p:spPr>
            <p:txBody>
              <a:bodyPr wrap="square">
                <a:spAutoFit/>
              </a:bodyPr>
              <a:lstStyle/>
              <a:p>
                <a:r>
                  <a:rPr lang="en-US" b="0" dirty="0"/>
                  <a:t>Example:</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𝑝𝑟𝑖𝑚𝑒</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r>
                      <a:rPr lang="en-US" b="0" i="1" smtClean="0">
                        <a:latin typeface="Cambria Math" panose="02040503050406030204" pitchFamily="18" charset="0"/>
                      </a:rPr>
                      <m:t>:   </m:t>
                    </m:r>
                    <m:r>
                      <a:rPr lang="en-US" b="0" i="1" smtClean="0">
                        <a:latin typeface="Cambria Math" panose="02040503050406030204" pitchFamily="18" charset="0"/>
                      </a:rPr>
                      <m:t>𝑝𝑟𝑖𝑚𝑒</m:t>
                    </m:r>
                    <m:d>
                      <m:dPr>
                        <m:ctrlPr>
                          <a:rPr lang="en-US" b="0" i="1" smtClean="0">
                            <a:latin typeface="Cambria Math" panose="02040503050406030204" pitchFamily="18" charset="0"/>
                          </a:rPr>
                        </m:ctrlPr>
                      </m:dPr>
                      <m:e>
                        <m:r>
                          <a:rPr lang="en-US" b="0" i="1" smtClean="0">
                            <a:latin typeface="Cambria Math" panose="02040503050406030204" pitchFamily="18" charset="0"/>
                          </a:rPr>
                          <m:t>3</m:t>
                        </m:r>
                      </m:e>
                    </m:d>
                    <m:r>
                      <a:rPr lang="en-US" b="0" i="1" smtClean="0">
                        <a:latin typeface="Cambria Math" panose="02040503050406030204" pitchFamily="18" charset="0"/>
                      </a:rPr>
                      <m:t>, </m:t>
                    </m:r>
                    <m:r>
                      <a:rPr lang="en-US" b="0" i="1" smtClean="0">
                        <a:latin typeface="Cambria Math" panose="02040503050406030204" pitchFamily="18" charset="0"/>
                      </a:rPr>
                      <m:t>𝑝𝑟𝑖𝑚𝑒</m:t>
                    </m:r>
                    <m:r>
                      <a:rPr lang="en-US" b="0" i="1" smtClean="0">
                        <a:latin typeface="Cambria Math" panose="02040503050406030204" pitchFamily="18" charset="0"/>
                      </a:rPr>
                      <m:t>(6)</m:t>
                    </m:r>
                  </m:oMath>
                </a14:m>
                <a:r>
                  <a:rPr lang="en-US" b="0" dirty="0"/>
                  <a:t> </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𝑐𝑢𝑡𝑒</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r>
                      <a:rPr lang="en-US" b="0" i="1" smtClean="0">
                        <a:latin typeface="Cambria Math" panose="02040503050406030204" pitchFamily="18" charset="0"/>
                      </a:rPr>
                      <m:t>:   </m:t>
                    </m:r>
                    <m:r>
                      <a:rPr lang="en-US" b="0" i="1" smtClean="0">
                        <a:latin typeface="Cambria Math" panose="02040503050406030204" pitchFamily="18" charset="0"/>
                      </a:rPr>
                      <m:t>𝑐𝑢𝑡𝑒</m:t>
                    </m:r>
                    <m:d>
                      <m:dPr>
                        <m:ctrlPr>
                          <a:rPr lang="en-US" b="0" i="1" smtClean="0">
                            <a:latin typeface="Cambria Math" panose="02040503050406030204" pitchFamily="18" charset="0"/>
                          </a:rPr>
                        </m:ctrlPr>
                      </m:dPr>
                      <m:e>
                        <m:r>
                          <a:rPr lang="en-US" b="0" i="1" smtClean="0">
                            <a:latin typeface="Cambria Math" panose="02040503050406030204" pitchFamily="18" charset="0"/>
                          </a:rPr>
                          <m:t>𝑐𝑎𝑡</m:t>
                        </m:r>
                      </m:e>
                    </m:d>
                    <m:r>
                      <a:rPr lang="en-US" b="0" i="1" smtClean="0">
                        <a:latin typeface="Cambria Math" panose="02040503050406030204" pitchFamily="18" charset="0"/>
                      </a:rPr>
                      <m:t>, </m:t>
                    </m:r>
                    <m:r>
                      <a:rPr lang="en-US" b="0" i="1" smtClean="0">
                        <a:latin typeface="Cambria Math" panose="02040503050406030204" pitchFamily="18" charset="0"/>
                      </a:rPr>
                      <m:t>𝑐𝑢𝑡𝑒</m:t>
                    </m:r>
                    <m:r>
                      <a:rPr lang="en-US" b="0" i="1" smtClean="0">
                        <a:latin typeface="Cambria Math" panose="02040503050406030204" pitchFamily="18" charset="0"/>
                      </a:rPr>
                      <m:t>(</m:t>
                    </m:r>
                    <m:r>
                      <a:rPr lang="en-US" b="0" i="1" smtClean="0">
                        <a:latin typeface="Cambria Math" panose="02040503050406030204" pitchFamily="18" charset="0"/>
                      </a:rPr>
                      <m:t>𝑠𝑝𝑖𝑑𝑒𝑟</m:t>
                    </m:r>
                    <m:r>
                      <a:rPr lang="en-US" b="0" i="1" smtClean="0">
                        <a:latin typeface="Cambria Math" panose="02040503050406030204" pitchFamily="18" charset="0"/>
                      </a:rPr>
                      <m:t>)</m:t>
                    </m:r>
                  </m:oMath>
                </a14:m>
                <a:endParaRPr lang="en-US" b="0" dirty="0"/>
              </a:p>
            </p:txBody>
          </p:sp>
        </mc:Choice>
        <mc:Fallback xmlns="">
          <p:sp>
            <p:nvSpPr>
              <p:cNvPr id="8" name="TextBox 7">
                <a:extLst>
                  <a:ext uri="{FF2B5EF4-FFF2-40B4-BE49-F238E27FC236}">
                    <a16:creationId xmlns:a16="http://schemas.microsoft.com/office/drawing/2014/main" id="{C10406D8-DC1D-D534-90E4-8B18AD26153A}"/>
                  </a:ext>
                </a:extLst>
              </p:cNvPr>
              <p:cNvSpPr txBox="1">
                <a:spLocks noRot="1" noChangeAspect="1" noMove="1" noResize="1" noEditPoints="1" noAdjustHandles="1" noChangeArrowheads="1" noChangeShapeType="1" noTextEdit="1"/>
              </p:cNvSpPr>
              <p:nvPr/>
            </p:nvSpPr>
            <p:spPr>
              <a:xfrm>
                <a:off x="1322316" y="2054533"/>
                <a:ext cx="6101080" cy="923330"/>
              </a:xfrm>
              <a:prstGeom prst="rect">
                <a:avLst/>
              </a:prstGeom>
              <a:blipFill>
                <a:blip r:embed="rId4"/>
                <a:stretch>
                  <a:fillRect l="-899" t="-3311" b="-10596"/>
                </a:stretch>
              </a:blipFill>
            </p:spPr>
            <p:txBody>
              <a:bodyPr/>
              <a:lstStyle/>
              <a:p>
                <a:r>
                  <a:rPr lang="LID4096">
                    <a:noFill/>
                  </a:rPr>
                  <a:t> </a:t>
                </a:r>
              </a:p>
            </p:txBody>
          </p:sp>
        </mc:Fallback>
      </mc:AlternateContent>
    </p:spTree>
    <p:extLst>
      <p:ext uri="{BB962C8B-B14F-4D97-AF65-F5344CB8AC3E}">
        <p14:creationId xmlns:p14="http://schemas.microsoft.com/office/powerpoint/2010/main" val="35611689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B5C56-999C-24F7-EA25-9079C59AA260}"/>
              </a:ext>
            </a:extLst>
          </p:cNvPr>
          <p:cNvSpPr>
            <a:spLocks noGrp="1"/>
          </p:cNvSpPr>
          <p:nvPr>
            <p:ph type="title"/>
          </p:nvPr>
        </p:nvSpPr>
        <p:spPr>
          <a:xfrm>
            <a:off x="1322317" y="268360"/>
            <a:ext cx="8126483" cy="2121177"/>
          </a:xfrm>
        </p:spPr>
        <p:txBody>
          <a:bodyPr/>
          <a:lstStyle/>
          <a:p>
            <a:r>
              <a:rPr lang="en-US" dirty="0"/>
              <a:t>S</a:t>
            </a:r>
            <a:r>
              <a:rPr lang="en-IL" dirty="0"/>
              <a:t>yntax – predicates, atoms and literals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53F599-B725-2EAE-4236-51F14BC7EAAD}"/>
                  </a:ext>
                </a:extLst>
              </p:cNvPr>
              <p:cNvSpPr>
                <a:spLocks noGrp="1"/>
              </p:cNvSpPr>
              <p:nvPr>
                <p:ph sz="half" idx="2"/>
              </p:nvPr>
            </p:nvSpPr>
            <p:spPr/>
            <p:txBody>
              <a:bodyPr/>
              <a:lstStyle/>
              <a:p>
                <a:pPr marL="285750" indent="-285750">
                  <a:buFont typeface="Courier New" panose="02070309020205020404" pitchFamily="49" charset="0"/>
                  <a:buChar char="o"/>
                </a:pPr>
                <a:r>
                  <a:rPr lang="en-US" b="0" dirty="0"/>
                  <a:t>An </a:t>
                </a:r>
                <a:r>
                  <a:rPr lang="en-US" dirty="0">
                    <a:solidFill>
                      <a:schemeClr val="accent2">
                        <a:lumMod val="75000"/>
                      </a:schemeClr>
                    </a:solidFill>
                  </a:rPr>
                  <a:t>atom</a:t>
                </a:r>
                <a:r>
                  <a:rPr lang="en-US" b="0" dirty="0"/>
                  <a:t> is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m:t>
                    </m:r>
                  </m:oMath>
                </a14:m>
                <a:r>
                  <a:rPr lang="en-IL" dirty="0"/>
                  <a:t> </a:t>
                </a:r>
                <a:r>
                  <a:rPr lang="en-IL" b="0" dirty="0"/>
                  <a:t>or an n-arry predicate applied to </a:t>
                </a:r>
                <a14:m>
                  <m:oMath xmlns:m="http://schemas.openxmlformats.org/officeDocument/2006/math">
                    <m:r>
                      <a:rPr lang="en-US" b="0" i="1" smtClean="0">
                        <a:latin typeface="Cambria Math" panose="02040503050406030204" pitchFamily="18" charset="0"/>
                      </a:rPr>
                      <m:t>𝑛</m:t>
                    </m:r>
                  </m:oMath>
                </a14:m>
                <a:r>
                  <a:rPr lang="en-IL" dirty="0"/>
                  <a:t> </a:t>
                </a:r>
                <a:r>
                  <a:rPr lang="en-IL" b="0" dirty="0"/>
                  <a:t>terms</a:t>
                </a:r>
              </a:p>
              <a:p>
                <a:pPr marL="285750" indent="-285750">
                  <a:buFont typeface="Courier New" panose="02070309020205020404" pitchFamily="49" charset="0"/>
                  <a:buChar char="o"/>
                </a:pPr>
                <a:r>
                  <a:rPr lang="en-IL" b="0" dirty="0"/>
                  <a:t>A </a:t>
                </a:r>
                <a:r>
                  <a:rPr lang="en-IL" dirty="0">
                    <a:solidFill>
                      <a:schemeClr val="accent2">
                        <a:lumMod val="75000"/>
                      </a:schemeClr>
                    </a:solidFill>
                  </a:rPr>
                  <a:t>literal</a:t>
                </a:r>
                <a:r>
                  <a:rPr lang="en-IL" b="0" dirty="0"/>
                  <a:t> is an atom or its negation</a:t>
                </a:r>
                <a:endParaRPr lang="en-IL" dirty="0"/>
              </a:p>
            </p:txBody>
          </p:sp>
        </mc:Choice>
        <mc:Fallback xmlns="">
          <p:sp>
            <p:nvSpPr>
              <p:cNvPr id="3" name="Content Placeholder 2">
                <a:extLst>
                  <a:ext uri="{FF2B5EF4-FFF2-40B4-BE49-F238E27FC236}">
                    <a16:creationId xmlns:a16="http://schemas.microsoft.com/office/drawing/2014/main" id="{1C53F599-B725-2EAE-4236-51F14BC7EAAD}"/>
                  </a:ext>
                </a:extLst>
              </p:cNvPr>
              <p:cNvSpPr>
                <a:spLocks noGrp="1" noRot="1" noChangeAspect="1" noMove="1" noResize="1" noEditPoints="1" noAdjustHandles="1" noChangeArrowheads="1" noChangeShapeType="1" noTextEdit="1"/>
              </p:cNvSpPr>
              <p:nvPr>
                <p:ph sz="half" idx="2"/>
              </p:nvPr>
            </p:nvSpPr>
            <p:spPr>
              <a:blipFill>
                <a:blip r:embed="rId3"/>
                <a:stretch>
                  <a:fillRect l="-585"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D9E6B0BF-CE4E-B9C6-85A6-90FA8BE374A2}"/>
              </a:ext>
            </a:extLst>
          </p:cNvPr>
          <p:cNvSpPr>
            <a:spLocks noGrp="1"/>
          </p:cNvSpPr>
          <p:nvPr>
            <p:ph type="sldNum" sz="quarter" idx="12"/>
          </p:nvPr>
        </p:nvSpPr>
        <p:spPr/>
        <p:txBody>
          <a:bodyPr/>
          <a:lstStyle/>
          <a:p>
            <a:fld id="{A49DFD55-3C28-40EF-9E31-A92D2E4017FF}" type="slidenum">
              <a:rPr lang="en-US" smtClean="0"/>
              <a:pPr/>
              <a:t>59</a:t>
            </a:fld>
            <a:endParaRPr lang="en-US" dirty="0"/>
          </a:p>
        </p:txBody>
      </p:sp>
    </p:spTree>
    <p:extLst>
      <p:ext uri="{BB962C8B-B14F-4D97-AF65-F5344CB8AC3E}">
        <p14:creationId xmlns:p14="http://schemas.microsoft.com/office/powerpoint/2010/main" val="37606565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4178A-3D8F-05E7-C4E2-9ECC785A4A23}"/>
              </a:ext>
            </a:extLst>
          </p:cNvPr>
          <p:cNvSpPr>
            <a:spLocks noGrp="1"/>
          </p:cNvSpPr>
          <p:nvPr>
            <p:ph type="title"/>
          </p:nvPr>
        </p:nvSpPr>
        <p:spPr/>
        <p:txBody>
          <a:bodyPr/>
          <a:lstStyle/>
          <a:p>
            <a:r>
              <a:rPr lang="en-IL" dirty="0"/>
              <a:t>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277CB52-4041-4EAA-2587-3119CE1CCD5F}"/>
                  </a:ext>
                </a:extLst>
              </p:cNvPr>
              <p:cNvSpPr>
                <a:spLocks noGrp="1"/>
              </p:cNvSpPr>
              <p:nvPr>
                <p:ph sz="half" idx="2"/>
              </p:nvPr>
            </p:nvSpPr>
            <p:spPr/>
            <p:txBody>
              <a:bodyPr/>
              <a:lstStyle/>
              <a:p>
                <a:r>
                  <a:rPr lang="en-IL" b="0" dirty="0"/>
                  <a:t>The following are all literals:</a:t>
                </a:r>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𝑃</m:t>
                    </m:r>
                  </m:oMath>
                </a14:m>
                <a:r>
                  <a:rPr lang="en-IL" b="0" dirty="0"/>
                  <a:t>, a propositional variable (or –arity predicate)</a:t>
                </a:r>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e>
                    </m:d>
                  </m:oMath>
                </a14:m>
                <a:r>
                  <a:rPr lang="en-IL" b="0" dirty="0"/>
                  <a:t>, a binary predicate applied to two terms</a:t>
                </a:r>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e>
                    </m:d>
                  </m:oMath>
                </a14:m>
                <a:r>
                  <a:rPr lang="en-IL" b="0" dirty="0"/>
                  <a:t>, negation</a:t>
                </a:r>
              </a:p>
              <a:p>
                <a:pPr lvl="1" indent="0">
                  <a:buNone/>
                </a:pPr>
                <a:endParaRPr lang="en-IL" dirty="0"/>
              </a:p>
            </p:txBody>
          </p:sp>
        </mc:Choice>
        <mc:Fallback xmlns="">
          <p:sp>
            <p:nvSpPr>
              <p:cNvPr id="3" name="Content Placeholder 2">
                <a:extLst>
                  <a:ext uri="{FF2B5EF4-FFF2-40B4-BE49-F238E27FC236}">
                    <a16:creationId xmlns:a16="http://schemas.microsoft.com/office/drawing/2014/main" id="{F277CB52-4041-4EAA-2587-3119CE1CCD5F}"/>
                  </a:ext>
                </a:extLst>
              </p:cNvPr>
              <p:cNvSpPr>
                <a:spLocks noGrp="1" noRot="1" noChangeAspect="1" noMove="1" noResize="1" noEditPoints="1" noAdjustHandles="1" noChangeArrowheads="1" noChangeShapeType="1" noTextEdit="1"/>
              </p:cNvSpPr>
              <p:nvPr>
                <p:ph sz="half" idx="2"/>
              </p:nvPr>
            </p:nvSpPr>
            <p:spPr>
              <a:blipFill>
                <a:blip r:embed="rId3"/>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F636C3F7-B17F-443B-FDBC-E373F3FAA2EC}"/>
              </a:ext>
            </a:extLst>
          </p:cNvPr>
          <p:cNvSpPr>
            <a:spLocks noGrp="1"/>
          </p:cNvSpPr>
          <p:nvPr>
            <p:ph type="sldNum" sz="quarter" idx="12"/>
          </p:nvPr>
        </p:nvSpPr>
        <p:spPr/>
        <p:txBody>
          <a:bodyPr/>
          <a:lstStyle/>
          <a:p>
            <a:fld id="{A49DFD55-3C28-40EF-9E31-A92D2E4017FF}" type="slidenum">
              <a:rPr lang="en-US" smtClean="0"/>
              <a:pPr/>
              <a:t>60</a:t>
            </a:fld>
            <a:endParaRPr lang="en-US" dirty="0"/>
          </a:p>
        </p:txBody>
      </p:sp>
    </p:spTree>
    <p:extLst>
      <p:ext uri="{BB962C8B-B14F-4D97-AF65-F5344CB8AC3E}">
        <p14:creationId xmlns:p14="http://schemas.microsoft.com/office/powerpoint/2010/main" val="39423048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C35B-AF6A-0D6D-DB4C-17DD6D56DF31}"/>
              </a:ext>
            </a:extLst>
          </p:cNvPr>
          <p:cNvSpPr>
            <a:spLocks noGrp="1"/>
          </p:cNvSpPr>
          <p:nvPr>
            <p:ph type="title"/>
          </p:nvPr>
        </p:nvSpPr>
        <p:spPr>
          <a:xfrm>
            <a:off x="1240422" y="1303233"/>
            <a:ext cx="6389122" cy="1086304"/>
          </a:xfrm>
        </p:spPr>
        <p:txBody>
          <a:bodyPr/>
          <a:lstStyle/>
          <a:p>
            <a:r>
              <a:rPr lang="en-IL" dirty="0"/>
              <a:t>Formula</a:t>
            </a:r>
            <a:r>
              <a:rPr lang="en-US" dirty="0"/>
              <a:t>S</a:t>
            </a:r>
            <a:endParaRPr lang="en-IL" dirty="0"/>
          </a:p>
        </p:txBody>
      </p:sp>
      <p:sp>
        <p:nvSpPr>
          <p:cNvPr id="3" name="Content Placeholder 2">
            <a:extLst>
              <a:ext uri="{FF2B5EF4-FFF2-40B4-BE49-F238E27FC236}">
                <a16:creationId xmlns:a16="http://schemas.microsoft.com/office/drawing/2014/main" id="{73BE453E-1BAB-367C-CB1F-9F27EFDB3EE8}"/>
              </a:ext>
            </a:extLst>
          </p:cNvPr>
          <p:cNvSpPr>
            <a:spLocks noGrp="1"/>
          </p:cNvSpPr>
          <p:nvPr>
            <p:ph sz="half" idx="2"/>
          </p:nvPr>
        </p:nvSpPr>
        <p:spPr>
          <a:xfrm>
            <a:off x="1240422" y="2560320"/>
            <a:ext cx="7288282" cy="2994447"/>
          </a:xfrm>
        </p:spPr>
        <p:txBody>
          <a:bodyPr/>
          <a:lstStyle/>
          <a:p>
            <a:r>
              <a:rPr lang="en-IL" b="0" dirty="0"/>
              <a:t>FOL formulas is </a:t>
            </a:r>
            <a:endParaRPr lang="en-US" b="0" dirty="0"/>
          </a:p>
          <a:p>
            <a:pPr marL="285750" indent="-285750">
              <a:buFont typeface="Courier New" panose="02070309020205020404" pitchFamily="49" charset="0"/>
              <a:buChar char="o"/>
            </a:pPr>
            <a:r>
              <a:rPr lang="en-IL" b="0" dirty="0"/>
              <a:t>a </a:t>
            </a:r>
            <a:r>
              <a:rPr lang="en-US" b="0" dirty="0"/>
              <a:t>literal</a:t>
            </a:r>
            <a:r>
              <a:rPr lang="en-IL" b="0" dirty="0"/>
              <a:t>, </a:t>
            </a:r>
            <a:endParaRPr lang="en-US" b="0" dirty="0"/>
          </a:p>
          <a:p>
            <a:pPr marL="285750" indent="-285750">
              <a:buFont typeface="Courier New" panose="02070309020205020404" pitchFamily="49" charset="0"/>
              <a:buChar char="o"/>
            </a:pPr>
            <a:r>
              <a:rPr lang="en-IL" b="0" dirty="0"/>
              <a:t>the application of a logical connective to the formula, </a:t>
            </a:r>
            <a:endParaRPr lang="en-US" b="0" dirty="0"/>
          </a:p>
          <a:p>
            <a:pPr marL="285750" indent="-285750">
              <a:buFont typeface="Courier New" panose="02070309020205020404" pitchFamily="49" charset="0"/>
              <a:buChar char="o"/>
            </a:pPr>
            <a:r>
              <a:rPr lang="en-IL" b="0" dirty="0"/>
              <a:t>or the application of a quantifier to the formula</a:t>
            </a:r>
          </a:p>
        </p:txBody>
      </p:sp>
      <p:sp>
        <p:nvSpPr>
          <p:cNvPr id="4" name="Slide Number Placeholder 3">
            <a:extLst>
              <a:ext uri="{FF2B5EF4-FFF2-40B4-BE49-F238E27FC236}">
                <a16:creationId xmlns:a16="http://schemas.microsoft.com/office/drawing/2014/main" id="{7ACA9ACD-ED69-77E2-1FDF-52A42EA4AC3A}"/>
              </a:ext>
            </a:extLst>
          </p:cNvPr>
          <p:cNvSpPr>
            <a:spLocks noGrp="1"/>
          </p:cNvSpPr>
          <p:nvPr>
            <p:ph type="sldNum" sz="quarter" idx="12"/>
          </p:nvPr>
        </p:nvSpPr>
        <p:spPr/>
        <p:txBody>
          <a:bodyPr/>
          <a:lstStyle/>
          <a:p>
            <a:fld id="{A49DFD55-3C28-40EF-9E31-A92D2E4017FF}" type="slidenum">
              <a:rPr lang="en-US" smtClean="0"/>
              <a:pPr/>
              <a:t>61</a:t>
            </a:fld>
            <a:endParaRPr lang="en-US" dirty="0"/>
          </a:p>
        </p:txBody>
      </p:sp>
    </p:spTree>
    <p:extLst>
      <p:ext uri="{BB962C8B-B14F-4D97-AF65-F5344CB8AC3E}">
        <p14:creationId xmlns:p14="http://schemas.microsoft.com/office/powerpoint/2010/main" val="12595963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9C35B-AF6A-0D6D-DB4C-17DD6D56DF31}"/>
              </a:ext>
            </a:extLst>
          </p:cNvPr>
          <p:cNvSpPr>
            <a:spLocks noGrp="1"/>
          </p:cNvSpPr>
          <p:nvPr>
            <p:ph type="title"/>
          </p:nvPr>
        </p:nvSpPr>
        <p:spPr/>
        <p:txBody>
          <a:bodyPr/>
          <a:lstStyle/>
          <a:p>
            <a:r>
              <a:rPr lang="en-IL" dirty="0"/>
              <a:t>QUANT</a:t>
            </a:r>
            <a:r>
              <a:rPr lang="en-US" dirty="0"/>
              <a:t>I</a:t>
            </a:r>
            <a:r>
              <a:rPr lang="en-IL" dirty="0"/>
              <a:t>FIERS</a:t>
            </a:r>
          </a:p>
        </p:txBody>
      </p:sp>
      <p:sp>
        <p:nvSpPr>
          <p:cNvPr id="4" name="Slide Number Placeholder 3">
            <a:extLst>
              <a:ext uri="{FF2B5EF4-FFF2-40B4-BE49-F238E27FC236}">
                <a16:creationId xmlns:a16="http://schemas.microsoft.com/office/drawing/2014/main" id="{7ACA9ACD-ED69-77E2-1FDF-52A42EA4AC3A}"/>
              </a:ext>
            </a:extLst>
          </p:cNvPr>
          <p:cNvSpPr>
            <a:spLocks noGrp="1"/>
          </p:cNvSpPr>
          <p:nvPr>
            <p:ph type="sldNum" sz="quarter" idx="12"/>
          </p:nvPr>
        </p:nvSpPr>
        <p:spPr/>
        <p:txBody>
          <a:bodyPr/>
          <a:lstStyle/>
          <a:p>
            <a:fld id="{A49DFD55-3C28-40EF-9E31-A92D2E4017FF}" type="slidenum">
              <a:rPr lang="en-US" smtClean="0"/>
              <a:pPr/>
              <a:t>62</a:t>
            </a:fld>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56BF03-C2AF-7BA3-C3BC-187FDDD1F519}"/>
                  </a:ext>
                </a:extLst>
              </p:cNvPr>
              <p:cNvSpPr>
                <a:spLocks noGrp="1"/>
              </p:cNvSpPr>
              <p:nvPr>
                <p:ph sz="half" idx="2"/>
              </p:nvPr>
            </p:nvSpPr>
            <p:spPr>
              <a:xfrm>
                <a:off x="1322318" y="2648778"/>
                <a:ext cx="8193571" cy="3407051"/>
              </a:xfrm>
            </p:spPr>
            <p:txBody>
              <a:bodyPr/>
              <a:lstStyle/>
              <a:p>
                <a:r>
                  <a:rPr lang="en-IL" b="0" dirty="0"/>
                  <a:t>There are two FOL </a:t>
                </a:r>
                <a:r>
                  <a:rPr lang="en-IL" dirty="0">
                    <a:solidFill>
                      <a:schemeClr val="accent2">
                        <a:lumMod val="75000"/>
                      </a:schemeClr>
                    </a:solidFill>
                  </a:rPr>
                  <a:t>quantifiers</a:t>
                </a:r>
                <a:endParaRPr lang="en-IL" b="0" dirty="0">
                  <a:solidFill>
                    <a:schemeClr val="accent2">
                      <a:lumMod val="75000"/>
                    </a:schemeClr>
                  </a:solidFill>
                </a:endParaRPr>
              </a:p>
              <a:p>
                <a:pPr marL="569214" lvl="1">
                  <a:buFont typeface="Courier New" panose="02070309020205020404" pitchFamily="49" charset="0"/>
                  <a:buChar char="o"/>
                </a:pPr>
                <a:r>
                  <a:rPr lang="en-IL" dirty="0"/>
                  <a:t>the </a:t>
                </a:r>
                <a:r>
                  <a:rPr lang="en-IL" b="1" dirty="0">
                    <a:solidFill>
                      <a:schemeClr val="accent2">
                        <a:lumMod val="75000"/>
                      </a:schemeClr>
                    </a:solidFill>
                  </a:rPr>
                  <a:t>existential quantifier</a:t>
                </a:r>
                <a:r>
                  <a:rPr lang="en-IL" dirty="0"/>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r>
                  <a:rPr lang="en-IL" b="0" dirty="0"/>
                  <a:t> i.e “there exists an </a:t>
                </a:r>
                <a14:m>
                  <m:oMath xmlns:m="http://schemas.openxmlformats.org/officeDocument/2006/math">
                    <m:r>
                      <a:rPr lang="en-US" b="0" i="1" smtClean="0">
                        <a:latin typeface="Cambria Math" panose="02040503050406030204" pitchFamily="18" charset="0"/>
                      </a:rPr>
                      <m:t>𝑥</m:t>
                    </m:r>
                  </m:oMath>
                </a14:m>
                <a:r>
                  <a:rPr lang="en-IL" b="0" dirty="0"/>
                  <a:t> such that </a:t>
                </a:r>
                <a14:m>
                  <m:oMath xmlns:m="http://schemas.openxmlformats.org/officeDocument/2006/math">
                    <m:r>
                      <a:rPr lang="en-US" b="0" i="1" smtClean="0">
                        <a:latin typeface="Cambria Math" panose="02040503050406030204" pitchFamily="18" charset="0"/>
                      </a:rPr>
                      <m:t>𝐹</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oMath>
                </a14:m>
                <a:r>
                  <a:rPr lang="en-IL" b="0" dirty="0"/>
                  <a:t>”</a:t>
                </a:r>
              </a:p>
              <a:p>
                <a:pPr marL="569214" lvl="1">
                  <a:buFont typeface="Courier New" panose="02070309020205020404" pitchFamily="49" charset="0"/>
                  <a:buChar char="o"/>
                </a:pPr>
                <a:r>
                  <a:rPr lang="en-US" b="0" dirty="0"/>
                  <a:t>the </a:t>
                </a:r>
                <a:r>
                  <a:rPr lang="en-US" b="1" dirty="0">
                    <a:solidFill>
                      <a:schemeClr val="accent2">
                        <a:lumMod val="75000"/>
                      </a:schemeClr>
                    </a:solidFill>
                  </a:rPr>
                  <a:t>universal quantifier</a:t>
                </a:r>
                <a:r>
                  <a:rPr lang="en-US" dirty="0">
                    <a:solidFill>
                      <a:schemeClr val="accent2">
                        <a:lumMod val="75000"/>
                      </a:schemeClr>
                    </a:solidFill>
                  </a:rPr>
                  <a:t>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𝐹</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oMath>
                </a14:m>
                <a:r>
                  <a:rPr lang="en-IL" b="0" dirty="0"/>
                  <a:t> i.e “for all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𝐹</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𝑥</m:t>
                        </m:r>
                      </m:e>
                    </m:d>
                  </m:oMath>
                </a14:m>
                <a:r>
                  <a:rPr lang="en-IL" b="0" dirty="0"/>
                  <a:t>”</a:t>
                </a:r>
              </a:p>
            </p:txBody>
          </p:sp>
        </mc:Choice>
        <mc:Fallback xmlns="">
          <p:sp>
            <p:nvSpPr>
              <p:cNvPr id="3" name="Content Placeholder 2">
                <a:extLst>
                  <a:ext uri="{FF2B5EF4-FFF2-40B4-BE49-F238E27FC236}">
                    <a16:creationId xmlns:a16="http://schemas.microsoft.com/office/drawing/2014/main" id="{C756BF03-C2AF-7BA3-C3BC-187FDDD1F519}"/>
                  </a:ext>
                </a:extLst>
              </p:cNvPr>
              <p:cNvSpPr>
                <a:spLocks noGrp="1" noRot="1" noChangeAspect="1" noMove="1" noResize="1" noEditPoints="1" noAdjustHandles="1" noChangeArrowheads="1" noChangeShapeType="1" noTextEdit="1"/>
              </p:cNvSpPr>
              <p:nvPr>
                <p:ph sz="half" idx="2"/>
              </p:nvPr>
            </p:nvSpPr>
            <p:spPr>
              <a:xfrm>
                <a:off x="1322318" y="2648778"/>
                <a:ext cx="8193571" cy="3407051"/>
              </a:xfrm>
              <a:blipFill>
                <a:blip r:embed="rId3"/>
                <a:stretch>
                  <a:fillRect l="-670" t="-1075"/>
                </a:stretch>
              </a:blipFill>
            </p:spPr>
            <p:txBody>
              <a:bodyPr/>
              <a:lstStyle/>
              <a:p>
                <a:r>
                  <a:rPr lang="LID4096">
                    <a:noFill/>
                  </a:rPr>
                  <a:t> </a:t>
                </a:r>
              </a:p>
            </p:txBody>
          </p:sp>
        </mc:Fallback>
      </mc:AlternateContent>
    </p:spTree>
    <p:extLst>
      <p:ext uri="{BB962C8B-B14F-4D97-AF65-F5344CB8AC3E}">
        <p14:creationId xmlns:p14="http://schemas.microsoft.com/office/powerpoint/2010/main" val="3180096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7E44-14D2-99A0-54F6-EC57A5A71730}"/>
              </a:ext>
            </a:extLst>
          </p:cNvPr>
          <p:cNvSpPr>
            <a:spLocks noGrp="1"/>
          </p:cNvSpPr>
          <p:nvPr>
            <p:ph type="title"/>
          </p:nvPr>
        </p:nvSpPr>
        <p:spPr>
          <a:xfrm>
            <a:off x="1322388" y="687871"/>
            <a:ext cx="6856482" cy="885857"/>
          </a:xfrm>
        </p:spPr>
        <p:txBody>
          <a:bodyPr/>
          <a:lstStyle/>
          <a:p>
            <a:r>
              <a:rPr lang="en-IL" dirty="0"/>
              <a:t>FREE and bound variables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49DB0B-DEA1-E8C5-29F7-3C3817A277BC}"/>
                  </a:ext>
                </a:extLst>
              </p:cNvPr>
              <p:cNvSpPr>
                <a:spLocks noGrp="1"/>
              </p:cNvSpPr>
              <p:nvPr>
                <p:ph sz="half" idx="2"/>
              </p:nvPr>
            </p:nvSpPr>
            <p:spPr>
              <a:xfrm>
                <a:off x="1322388" y="1869440"/>
                <a:ext cx="7608252" cy="4300689"/>
              </a:xfrm>
            </p:spPr>
            <p:txBody>
              <a:bodyPr/>
              <a:lstStyle/>
              <a:p>
                <a:r>
                  <a:rPr lang="en-IL" b="0" dirty="0"/>
                  <a:t>Given a formula </a:t>
                </a:r>
                <a14:m>
                  <m:oMath xmlns:m="http://schemas.openxmlformats.org/officeDocument/2006/math">
                    <m:r>
                      <a:rPr lang="en-US" b="0" i="1" smtClean="0">
                        <a:latin typeface="Cambria Math" panose="02040503050406030204" pitchFamily="18" charset="0"/>
                      </a:rPr>
                      <m:t>𝐹</m:t>
                    </m:r>
                  </m:oMath>
                </a14:m>
                <a:r>
                  <a:rPr lang="en-IL" b="0" dirty="0"/>
                  <a:t> and variable </a:t>
                </a:r>
                <a14:m>
                  <m:oMath xmlns:m="http://schemas.openxmlformats.org/officeDocument/2006/math">
                    <m:r>
                      <a:rPr lang="en-US" b="0" i="1" smtClean="0">
                        <a:latin typeface="Cambria Math" panose="02040503050406030204" pitchFamily="18" charset="0"/>
                      </a:rPr>
                      <m:t>𝑥</m:t>
                    </m:r>
                  </m:oMath>
                </a14:m>
                <a:endParaRPr lang="en-IL" b="0" dirty="0"/>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𝑥</m:t>
                    </m:r>
                  </m:oMath>
                </a14:m>
                <a:r>
                  <a:rPr lang="en-IL" b="0" dirty="0"/>
                  <a:t> is </a:t>
                </a:r>
                <a:r>
                  <a:rPr lang="en-IL" dirty="0">
                    <a:solidFill>
                      <a:schemeClr val="accent2">
                        <a:lumMod val="75000"/>
                      </a:schemeClr>
                    </a:solidFill>
                  </a:rPr>
                  <a:t>bound</a:t>
                </a:r>
                <a:r>
                  <a:rPr lang="en-IL" b="0" dirty="0"/>
                  <a:t> if it has an occurance in a scope of a quant</a:t>
                </a:r>
                <a:r>
                  <a:rPr lang="en-US" b="0" dirty="0" err="1"/>
                  <a:t>i</a:t>
                </a:r>
                <a:r>
                  <a:rPr lang="en-IL" b="0" dirty="0"/>
                  <a:t>fier</a:t>
                </a:r>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𝑥</m:t>
                    </m:r>
                  </m:oMath>
                </a14:m>
                <a:r>
                  <a:rPr lang="en-IL" b="0" dirty="0"/>
                  <a:t> is </a:t>
                </a:r>
                <a:r>
                  <a:rPr lang="en-IL" dirty="0">
                    <a:solidFill>
                      <a:schemeClr val="accent2">
                        <a:lumMod val="75000"/>
                      </a:schemeClr>
                    </a:solidFill>
                  </a:rPr>
                  <a:t>free</a:t>
                </a:r>
                <a:r>
                  <a:rPr lang="en-IL" b="0" dirty="0"/>
                  <a:t> if it has no occurance in a scope of a quant</a:t>
                </a:r>
                <a:r>
                  <a:rPr lang="en-US" b="0" dirty="0" err="1"/>
                  <a:t>i</a:t>
                </a:r>
                <a:r>
                  <a:rPr lang="en-IL" b="0" dirty="0"/>
                  <a:t>fier</a:t>
                </a:r>
              </a:p>
              <a:p>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0</m:t>
                      </m:r>
                    </m:oMath>
                  </m:oMathPara>
                </a14:m>
                <a:endParaRPr lang="en-US" b="0" i="1" dirty="0">
                  <a:latin typeface="Cambria Math" panose="02040503050406030204" pitchFamily="18" charset="0"/>
                </a:endParaRPr>
              </a:p>
              <a:p>
                <a:endParaRPr lang="en-US" b="0" i="1" dirty="0">
                  <a:latin typeface="Cambria Math" panose="02040503050406030204" pitchFamily="18" charset="0"/>
                </a:endParaRPr>
              </a:p>
              <a:p>
                <a14:m>
                  <m:oMath xmlns:m="http://schemas.openxmlformats.org/officeDocument/2006/math">
                    <m:r>
                      <a:rPr lang="en-US" b="0" i="1" smtClean="0">
                        <a:latin typeface="Cambria Math" panose="02040503050406030204" pitchFamily="18" charset="0"/>
                      </a:rPr>
                      <m:t>𝑓𝑟𝑒𝑒</m:t>
                    </m:r>
                    <m:r>
                      <a:rPr lang="en-US" b="0" i="1" smtClean="0">
                        <a:latin typeface="Cambria Math" panose="02040503050406030204" pitchFamily="18" charset="0"/>
                      </a:rPr>
                      <m:t>(</m:t>
                    </m:r>
                    <m:r>
                      <a:rPr lang="en-US" b="0" i="1" smtClean="0">
                        <a:latin typeface="Cambria Math" panose="02040503050406030204" pitchFamily="18" charset="0"/>
                      </a:rPr>
                      <m:t>𝐹</m:t>
                    </m:r>
                    <m:r>
                      <a:rPr lang="en-US" b="0" i="1" smtClean="0">
                        <a:latin typeface="Cambria Math" panose="02040503050406030204" pitchFamily="18" charset="0"/>
                      </a:rPr>
                      <m:t>)</m:t>
                    </m:r>
                  </m:oMath>
                </a14:m>
                <a:r>
                  <a:rPr lang="en-IL" b="0" dirty="0"/>
                  <a:t> and </a:t>
                </a:r>
                <a14:m>
                  <m:oMath xmlns:m="http://schemas.openxmlformats.org/officeDocument/2006/math">
                    <m:r>
                      <a:rPr lang="en-US" b="0" i="1" smtClean="0">
                        <a:latin typeface="Cambria Math" panose="02040503050406030204" pitchFamily="18" charset="0"/>
                      </a:rPr>
                      <m:t>𝑏𝑜𝑢𝑛𝑑</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oMath>
                </a14:m>
                <a:r>
                  <a:rPr lang="en-IL" b="0" dirty="0"/>
                  <a:t> denotes the set of free and bounded variables in the formula, respectevly.</a:t>
                </a:r>
                <a:br>
                  <a:rPr lang="en-IL" b="0" dirty="0"/>
                </a:br>
                <a:r>
                  <a:rPr lang="en-IL" b="0" dirty="0"/>
                  <a:t>Note: it can be that </a:t>
                </a:r>
                <a14:m>
                  <m:oMath xmlns:m="http://schemas.openxmlformats.org/officeDocument/2006/math">
                    <m:r>
                      <a:rPr lang="en-US" b="0" i="1" smtClean="0">
                        <a:latin typeface="Cambria Math" panose="02040503050406030204" pitchFamily="18" charset="0"/>
                      </a:rPr>
                      <m:t>𝑓𝑟𝑒𝑒</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𝑏𝑜𝑢𝑛𝑑</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m:t>
                    </m:r>
                  </m:oMath>
                </a14:m>
                <a:endParaRPr lang="en-IL" b="0" dirty="0"/>
              </a:p>
              <a:p>
                <a:endParaRPr lang="en-US" b="0" dirty="0"/>
              </a:p>
              <a:p>
                <a:r>
                  <a:rPr lang="en-IL" b="0" dirty="0"/>
                  <a:t>A formula is </a:t>
                </a:r>
                <a:r>
                  <a:rPr lang="en-IL" dirty="0">
                    <a:solidFill>
                      <a:schemeClr val="accent2">
                        <a:lumMod val="75000"/>
                      </a:schemeClr>
                    </a:solidFill>
                  </a:rPr>
                  <a:t>closed</a:t>
                </a:r>
                <a:r>
                  <a:rPr lang="en-IL" b="0" dirty="0"/>
                  <a:t> if it </a:t>
                </a:r>
                <a:r>
                  <a:rPr lang="en-IL" dirty="0"/>
                  <a:t>does not</a:t>
                </a:r>
                <a:r>
                  <a:rPr lang="en-IL" b="0" dirty="0"/>
                  <a:t> contain any free variables.</a:t>
                </a:r>
              </a:p>
            </p:txBody>
          </p:sp>
        </mc:Choice>
        <mc:Fallback xmlns="">
          <p:sp>
            <p:nvSpPr>
              <p:cNvPr id="3" name="Content Placeholder 2">
                <a:extLst>
                  <a:ext uri="{FF2B5EF4-FFF2-40B4-BE49-F238E27FC236}">
                    <a16:creationId xmlns:a16="http://schemas.microsoft.com/office/drawing/2014/main" id="{5949DB0B-DEA1-E8C5-29F7-3C3817A277BC}"/>
                  </a:ext>
                </a:extLst>
              </p:cNvPr>
              <p:cNvSpPr>
                <a:spLocks noGrp="1" noRot="1" noChangeAspect="1" noMove="1" noResize="1" noEditPoints="1" noAdjustHandles="1" noChangeArrowheads="1" noChangeShapeType="1" noTextEdit="1"/>
              </p:cNvSpPr>
              <p:nvPr>
                <p:ph sz="half" idx="2"/>
              </p:nvPr>
            </p:nvSpPr>
            <p:spPr>
              <a:xfrm>
                <a:off x="1322388" y="1869440"/>
                <a:ext cx="7608252" cy="4300689"/>
              </a:xfrm>
              <a:blipFill>
                <a:blip r:embed="rId3"/>
                <a:stretch>
                  <a:fillRect l="-721" t="-851"/>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B433E11D-7C9B-1CE7-D154-E665D1518754}"/>
              </a:ext>
            </a:extLst>
          </p:cNvPr>
          <p:cNvSpPr>
            <a:spLocks noGrp="1"/>
          </p:cNvSpPr>
          <p:nvPr>
            <p:ph type="sldNum" sz="quarter" idx="12"/>
          </p:nvPr>
        </p:nvSpPr>
        <p:spPr/>
        <p:txBody>
          <a:bodyPr/>
          <a:lstStyle/>
          <a:p>
            <a:fld id="{A49DFD55-3C28-40EF-9E31-A92D2E4017FF}" type="slidenum">
              <a:rPr lang="en-US" smtClean="0"/>
              <a:pPr/>
              <a:t>63</a:t>
            </a:fld>
            <a:endParaRPr lang="en-US" dirty="0"/>
          </a:p>
        </p:txBody>
      </p:sp>
      <p:pic>
        <p:nvPicPr>
          <p:cNvPr id="6" name="Picture 5" descr="A cartoon character with his arms stretched out&#10;&#10;Description automatically generated">
            <a:extLst>
              <a:ext uri="{FF2B5EF4-FFF2-40B4-BE49-F238E27FC236}">
                <a16:creationId xmlns:a16="http://schemas.microsoft.com/office/drawing/2014/main" id="{871B2810-7ADD-67F7-5E3B-1E24BC8C0E8C}"/>
              </a:ext>
            </a:extLst>
          </p:cNvPr>
          <p:cNvPicPr>
            <a:picLocks noChangeAspect="1"/>
          </p:cNvPicPr>
          <p:nvPr/>
        </p:nvPicPr>
        <p:blipFill>
          <a:blip r:embed="rId4"/>
          <a:stretch>
            <a:fillRect/>
          </a:stretch>
        </p:blipFill>
        <p:spPr>
          <a:xfrm>
            <a:off x="9005951" y="0"/>
            <a:ext cx="3186049" cy="2389537"/>
          </a:xfrm>
          <a:prstGeom prst="rect">
            <a:avLst/>
          </a:prstGeom>
        </p:spPr>
      </p:pic>
    </p:spTree>
    <p:extLst>
      <p:ext uri="{BB962C8B-B14F-4D97-AF65-F5344CB8AC3E}">
        <p14:creationId xmlns:p14="http://schemas.microsoft.com/office/powerpoint/2010/main" val="32842271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2166B-2281-2F5D-0F4B-88EDCD94D98B}"/>
              </a:ext>
            </a:extLst>
          </p:cNvPr>
          <p:cNvSpPr>
            <a:spLocks noGrp="1"/>
          </p:cNvSpPr>
          <p:nvPr>
            <p:ph type="title"/>
          </p:nvPr>
        </p:nvSpPr>
        <p:spPr/>
        <p:txBody>
          <a:bodyPr/>
          <a:lstStyle/>
          <a:p>
            <a:r>
              <a:rPr lang="en-IL" dirty="0"/>
              <a:t>EXAMPLE</a:t>
            </a:r>
          </a:p>
        </p:txBody>
      </p:sp>
      <p:pic>
        <p:nvPicPr>
          <p:cNvPr id="5" name="Content Placeholder 4">
            <a:extLst>
              <a:ext uri="{FF2B5EF4-FFF2-40B4-BE49-F238E27FC236}">
                <a16:creationId xmlns:a16="http://schemas.microsoft.com/office/drawing/2014/main" id="{D4557C91-580A-3F2C-D06D-C35DA55F5AA0}"/>
              </a:ext>
            </a:extLst>
          </p:cNvPr>
          <p:cNvPicPr>
            <a:picLocks noGrp="1" noChangeAspect="1"/>
          </p:cNvPicPr>
          <p:nvPr>
            <p:ph sz="half" idx="2"/>
          </p:nvPr>
        </p:nvPicPr>
        <p:blipFill>
          <a:blip r:embed="rId3"/>
          <a:stretch>
            <a:fillRect/>
          </a:stretch>
        </p:blipFill>
        <p:spPr>
          <a:xfrm>
            <a:off x="1532298" y="3429000"/>
            <a:ext cx="7200900" cy="1257300"/>
          </a:xfrm>
          <a:prstGeom prst="rect">
            <a:avLst/>
          </a:prstGeom>
        </p:spPr>
      </p:pic>
      <p:sp>
        <p:nvSpPr>
          <p:cNvPr id="4" name="Slide Number Placeholder 3">
            <a:extLst>
              <a:ext uri="{FF2B5EF4-FFF2-40B4-BE49-F238E27FC236}">
                <a16:creationId xmlns:a16="http://schemas.microsoft.com/office/drawing/2014/main" id="{8BCCB015-57D7-2987-6C27-C17560A47822}"/>
              </a:ext>
            </a:extLst>
          </p:cNvPr>
          <p:cNvSpPr>
            <a:spLocks noGrp="1"/>
          </p:cNvSpPr>
          <p:nvPr>
            <p:ph type="sldNum" sz="quarter" idx="12"/>
          </p:nvPr>
        </p:nvSpPr>
        <p:spPr/>
        <p:txBody>
          <a:bodyPr/>
          <a:lstStyle/>
          <a:p>
            <a:fld id="{A49DFD55-3C28-40EF-9E31-A92D2E4017FF}" type="slidenum">
              <a:rPr lang="en-US" smtClean="0"/>
              <a:pPr/>
              <a:t>64</a:t>
            </a:fld>
            <a:endParaRPr lang="en-US" dirty="0"/>
          </a:p>
        </p:txBody>
      </p:sp>
    </p:spTree>
    <p:extLst>
      <p:ext uri="{BB962C8B-B14F-4D97-AF65-F5344CB8AC3E}">
        <p14:creationId xmlns:p14="http://schemas.microsoft.com/office/powerpoint/2010/main" val="34791258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4E9E-B0F8-6302-F5E5-90B52B1C1273}"/>
              </a:ext>
            </a:extLst>
          </p:cNvPr>
          <p:cNvSpPr>
            <a:spLocks noGrp="1"/>
          </p:cNvSpPr>
          <p:nvPr>
            <p:ph type="title"/>
          </p:nvPr>
        </p:nvSpPr>
        <p:spPr/>
        <p:txBody>
          <a:bodyPr/>
          <a:lstStyle/>
          <a:p>
            <a:r>
              <a:rPr lang="en-IL" dirty="0"/>
              <a:t>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932A9E-76AC-1E51-A1BA-E5DD7E730D38}"/>
                  </a:ext>
                </a:extLst>
              </p:cNvPr>
              <p:cNvSpPr>
                <a:spLocks noGrp="1"/>
              </p:cNvSpPr>
              <p:nvPr>
                <p:ph sz="half" idx="2"/>
              </p:nvPr>
            </p:nvSpPr>
            <p:spPr/>
            <p:txBody>
              <a:bodyPr/>
              <a:lstStyle/>
              <a:p>
                <a:r>
                  <a:rPr lang="en-IL" b="0" dirty="0"/>
                  <a:t>Cosider the following formula, </a:t>
                </a:r>
                <a14:m>
                  <m:oMath xmlns:m="http://schemas.openxmlformats.org/officeDocument/2006/math">
                    <m:r>
                      <m:rPr>
                        <m:sty m:val="p"/>
                      </m:rPr>
                      <a:rPr lang="en-US" b="0" i="0" smtClean="0">
                        <a:latin typeface="Cambria Math" panose="02040503050406030204" pitchFamily="18" charset="0"/>
                      </a:rPr>
                      <m:t>F</m:t>
                    </m:r>
                  </m:oMath>
                </a14:m>
                <a:r>
                  <a:rPr lang="en-IL" b="0" dirty="0"/>
                  <a:t>:</a:t>
                </a:r>
              </a:p>
              <a:p>
                <a:endParaRPr lang="en-IL" b="0" dirty="0"/>
              </a:p>
              <a:p>
                <a:endParaRPr lang="en-IL" b="0" dirty="0"/>
              </a:p>
              <a:p>
                <a:endParaRPr lang="en-IL" b="0" dirty="0"/>
              </a:p>
              <a:p>
                <a:r>
                  <a:rPr lang="en-IL" b="0" dirty="0"/>
                  <a:t>What are the free and bound variables?</a:t>
                </a:r>
              </a:p>
              <a:p>
                <a:r>
                  <a:rPr lang="en-IL" b="0" dirty="0"/>
                  <a:t>Is </a:t>
                </a:r>
                <a14:m>
                  <m:oMath xmlns:m="http://schemas.openxmlformats.org/officeDocument/2006/math">
                    <m:r>
                      <a:rPr lang="en-US" b="0" i="1" smtClean="0">
                        <a:latin typeface="Cambria Math" panose="02040503050406030204" pitchFamily="18" charset="0"/>
                      </a:rPr>
                      <m:t>𝑓𝑟𝑒𝑒</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𝑏𝑜𝑢𝑛𝑑</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m:t>
                    </m:r>
                  </m:oMath>
                </a14:m>
                <a:r>
                  <a:rPr lang="en-IL" b="0" dirty="0"/>
                  <a:t>?</a:t>
                </a:r>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3F932A9E-76AC-1E51-A1BA-E5DD7E730D38}"/>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735ADD6-7172-7CD0-76AA-75B948DA715D}"/>
              </a:ext>
            </a:extLst>
          </p:cNvPr>
          <p:cNvSpPr>
            <a:spLocks noGrp="1"/>
          </p:cNvSpPr>
          <p:nvPr>
            <p:ph type="sldNum" sz="quarter" idx="12"/>
          </p:nvPr>
        </p:nvSpPr>
        <p:spPr/>
        <p:txBody>
          <a:bodyPr/>
          <a:lstStyle/>
          <a:p>
            <a:fld id="{A49DFD55-3C28-40EF-9E31-A92D2E4017FF}" type="slidenum">
              <a:rPr lang="en-US" smtClean="0"/>
              <a:pPr/>
              <a:t>65</a:t>
            </a:fld>
            <a:endParaRPr lang="en-US" dirty="0"/>
          </a:p>
        </p:txBody>
      </p:sp>
      <p:pic>
        <p:nvPicPr>
          <p:cNvPr id="5" name="Picture 4">
            <a:extLst>
              <a:ext uri="{FF2B5EF4-FFF2-40B4-BE49-F238E27FC236}">
                <a16:creationId xmlns:a16="http://schemas.microsoft.com/office/drawing/2014/main" id="{E3B61D5B-63AC-1D0F-A516-E0D8149922BB}"/>
              </a:ext>
            </a:extLst>
          </p:cNvPr>
          <p:cNvPicPr>
            <a:picLocks noChangeAspect="1"/>
          </p:cNvPicPr>
          <p:nvPr/>
        </p:nvPicPr>
        <p:blipFill>
          <a:blip r:embed="rId4"/>
          <a:stretch>
            <a:fillRect/>
          </a:stretch>
        </p:blipFill>
        <p:spPr>
          <a:xfrm>
            <a:off x="3603568" y="3429000"/>
            <a:ext cx="4419600" cy="508000"/>
          </a:xfrm>
          <a:prstGeom prst="rect">
            <a:avLst/>
          </a:prstGeom>
        </p:spPr>
      </p:pic>
    </p:spTree>
    <p:extLst>
      <p:ext uri="{BB962C8B-B14F-4D97-AF65-F5344CB8AC3E}">
        <p14:creationId xmlns:p14="http://schemas.microsoft.com/office/powerpoint/2010/main" val="2279572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4E9E-B0F8-6302-F5E5-90B52B1C1273}"/>
              </a:ext>
            </a:extLst>
          </p:cNvPr>
          <p:cNvSpPr>
            <a:spLocks noGrp="1"/>
          </p:cNvSpPr>
          <p:nvPr>
            <p:ph type="title"/>
          </p:nvPr>
        </p:nvSpPr>
        <p:spPr/>
        <p:txBody>
          <a:bodyPr/>
          <a:lstStyle/>
          <a:p>
            <a:r>
              <a:rPr lang="en-IL" dirty="0"/>
              <a:t>EXAMPLES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932A9E-76AC-1E51-A1BA-E5DD7E730D38}"/>
                  </a:ext>
                </a:extLst>
              </p:cNvPr>
              <p:cNvSpPr>
                <a:spLocks noGrp="1"/>
              </p:cNvSpPr>
              <p:nvPr>
                <p:ph sz="half" idx="2"/>
              </p:nvPr>
            </p:nvSpPr>
            <p:spPr/>
            <p:txBody>
              <a:bodyPr/>
              <a:lstStyle/>
              <a:p>
                <a:r>
                  <a:rPr lang="en-IL" b="0" dirty="0"/>
                  <a:t>Cosider the following formula, </a:t>
                </a:r>
                <a14:m>
                  <m:oMath xmlns:m="http://schemas.openxmlformats.org/officeDocument/2006/math">
                    <m:r>
                      <m:rPr>
                        <m:sty m:val="p"/>
                      </m:rPr>
                      <a:rPr lang="en-US" b="0" i="0" smtClean="0">
                        <a:latin typeface="Cambria Math" panose="02040503050406030204" pitchFamily="18" charset="0"/>
                      </a:rPr>
                      <m:t>F</m:t>
                    </m:r>
                  </m:oMath>
                </a14:m>
                <a:r>
                  <a:rPr lang="en-IL" b="0" dirty="0"/>
                  <a:t>:</a:t>
                </a:r>
              </a:p>
              <a:p>
                <a:endParaRPr lang="en-IL" b="0" dirty="0"/>
              </a:p>
              <a:p>
                <a:endParaRPr lang="en-IL" b="0" dirty="0"/>
              </a:p>
              <a:p>
                <a:endParaRPr lang="en-IL" b="0" dirty="0"/>
              </a:p>
              <a:p>
                <a:r>
                  <a:rPr lang="en-IL" b="0" dirty="0"/>
                  <a:t>What are the free and bound variables?</a:t>
                </a:r>
                <a:r>
                  <a:rPr lang="en-US" b="0" dirty="0"/>
                  <a:t> </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𝑓𝑟𝑒𝑒</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𝑦</m:t>
                          </m:r>
                        </m:e>
                      </m:d>
                      <m:r>
                        <a:rPr lang="en-US" b="0" i="1" smtClean="0">
                          <a:latin typeface="Cambria Math" panose="02040503050406030204" pitchFamily="18" charset="0"/>
                        </a:rPr>
                        <m:t>, </m:t>
                      </m:r>
                      <m:r>
                        <a:rPr lang="en-US" b="0" i="1" smtClean="0">
                          <a:latin typeface="Cambria Math" panose="02040503050406030204" pitchFamily="18" charset="0"/>
                        </a:rPr>
                        <m:t>𝑏𝑜𝑢𝑛𝑑</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IL" b="0" dirty="0"/>
              </a:p>
              <a:p>
                <a:r>
                  <a:rPr lang="en-IL" b="0" dirty="0"/>
                  <a:t>Is </a:t>
                </a:r>
                <a14:m>
                  <m:oMath xmlns:m="http://schemas.openxmlformats.org/officeDocument/2006/math">
                    <m:r>
                      <a:rPr lang="en-US" b="0" i="1" smtClean="0">
                        <a:latin typeface="Cambria Math" panose="02040503050406030204" pitchFamily="18" charset="0"/>
                      </a:rPr>
                      <m:t>𝑓𝑟𝑒𝑒</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𝑏𝑜𝑢𝑛𝑑</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m:t>
                    </m:r>
                  </m:oMath>
                </a14:m>
                <a:r>
                  <a:rPr lang="en-IL" b="0" dirty="0"/>
                  <a:t>?</a:t>
                </a:r>
                <a:r>
                  <a:rPr lang="en-US" b="0" dirty="0"/>
                  <a:t> No</a:t>
                </a:r>
                <a:endParaRPr lang="en-IL" b="0" dirty="0"/>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3F932A9E-76AC-1E51-A1BA-E5DD7E730D38}"/>
                  </a:ext>
                </a:extLst>
              </p:cNvPr>
              <p:cNvSpPr>
                <a:spLocks noGrp="1" noRot="1" noChangeAspect="1" noMove="1" noResize="1" noEditPoints="1" noAdjustHandles="1" noChangeArrowheads="1" noChangeShapeType="1" noTextEdit="1"/>
              </p:cNvSpPr>
              <p:nvPr>
                <p:ph sz="half" idx="2"/>
              </p:nvPr>
            </p:nvSpPr>
            <p:spPr>
              <a:blipFill>
                <a:blip r:embed="rId3"/>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C735ADD6-7172-7CD0-76AA-75B948DA715D}"/>
              </a:ext>
            </a:extLst>
          </p:cNvPr>
          <p:cNvSpPr>
            <a:spLocks noGrp="1"/>
          </p:cNvSpPr>
          <p:nvPr>
            <p:ph type="sldNum" sz="quarter" idx="12"/>
          </p:nvPr>
        </p:nvSpPr>
        <p:spPr/>
        <p:txBody>
          <a:bodyPr/>
          <a:lstStyle/>
          <a:p>
            <a:fld id="{A49DFD55-3C28-40EF-9E31-A92D2E4017FF}" type="slidenum">
              <a:rPr lang="en-US" smtClean="0"/>
              <a:pPr/>
              <a:t>66</a:t>
            </a:fld>
            <a:endParaRPr lang="en-US" dirty="0"/>
          </a:p>
        </p:txBody>
      </p:sp>
      <p:pic>
        <p:nvPicPr>
          <p:cNvPr id="5" name="Picture 4">
            <a:extLst>
              <a:ext uri="{FF2B5EF4-FFF2-40B4-BE49-F238E27FC236}">
                <a16:creationId xmlns:a16="http://schemas.microsoft.com/office/drawing/2014/main" id="{E3B61D5B-63AC-1D0F-A516-E0D8149922BB}"/>
              </a:ext>
            </a:extLst>
          </p:cNvPr>
          <p:cNvPicPr>
            <a:picLocks noChangeAspect="1"/>
          </p:cNvPicPr>
          <p:nvPr/>
        </p:nvPicPr>
        <p:blipFill>
          <a:blip r:embed="rId4"/>
          <a:stretch>
            <a:fillRect/>
          </a:stretch>
        </p:blipFill>
        <p:spPr>
          <a:xfrm>
            <a:off x="3603568" y="3429000"/>
            <a:ext cx="4419600" cy="508000"/>
          </a:xfrm>
          <a:prstGeom prst="rect">
            <a:avLst/>
          </a:prstGeom>
        </p:spPr>
      </p:pic>
    </p:spTree>
    <p:extLst>
      <p:ext uri="{BB962C8B-B14F-4D97-AF65-F5344CB8AC3E}">
        <p14:creationId xmlns:p14="http://schemas.microsoft.com/office/powerpoint/2010/main" val="9761248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4E9E-B0F8-6302-F5E5-90B52B1C1273}"/>
              </a:ext>
            </a:extLst>
          </p:cNvPr>
          <p:cNvSpPr>
            <a:spLocks noGrp="1"/>
          </p:cNvSpPr>
          <p:nvPr>
            <p:ph type="title"/>
          </p:nvPr>
        </p:nvSpPr>
        <p:spPr/>
        <p:txBody>
          <a:bodyPr/>
          <a:lstStyle/>
          <a:p>
            <a:r>
              <a:rPr lang="en-US" dirty="0"/>
              <a:t>Note</a:t>
            </a:r>
            <a:endParaRPr lang="en-IL"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F932A9E-76AC-1E51-A1BA-E5DD7E730D38}"/>
                  </a:ext>
                </a:extLst>
              </p:cNvPr>
              <p:cNvSpPr>
                <a:spLocks noGrp="1"/>
              </p:cNvSpPr>
              <p:nvPr>
                <p:ph sz="half" idx="2"/>
              </p:nvPr>
            </p:nvSpPr>
            <p:spPr/>
            <p:txBody>
              <a:bodyPr/>
              <a:lstStyle/>
              <a:p>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 </m:t>
                    </m:r>
                    <m:r>
                      <a:rPr lang="en-US" sz="2400" b="0" i="1" smtClean="0">
                        <a:latin typeface="Cambria Math" panose="02040503050406030204" pitchFamily="18" charset="0"/>
                      </a:rPr>
                      <m:t>𝐹</m:t>
                    </m:r>
                  </m:oMath>
                </a14:m>
                <a:r>
                  <a:rPr lang="en-US" sz="2400" b="0" dirty="0"/>
                  <a:t> we will write as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r>
                      <a:rPr lang="en-US" sz="2400" b="0" i="1" smtClean="0">
                        <a:latin typeface="Cambria Math" panose="02040503050406030204" pitchFamily="18" charset="0"/>
                      </a:rPr>
                      <m:t>𝐹</m:t>
                    </m:r>
                  </m:oMath>
                </a14:m>
                <a:endParaRPr lang="en-IL" sz="2400" b="0" dirty="0"/>
              </a:p>
              <a:p>
                <a:endParaRPr lang="en-IL" b="0" dirty="0"/>
              </a:p>
            </p:txBody>
          </p:sp>
        </mc:Choice>
        <mc:Fallback xmlns="">
          <p:sp>
            <p:nvSpPr>
              <p:cNvPr id="3" name="Content Placeholder 2">
                <a:extLst>
                  <a:ext uri="{FF2B5EF4-FFF2-40B4-BE49-F238E27FC236}">
                    <a16:creationId xmlns:a16="http://schemas.microsoft.com/office/drawing/2014/main" id="{3F932A9E-76AC-1E51-A1BA-E5DD7E730D38}"/>
                  </a:ext>
                </a:extLst>
              </p:cNvPr>
              <p:cNvSpPr>
                <a:spLocks noGrp="1" noRot="1" noChangeAspect="1" noMove="1" noResize="1" noEditPoints="1" noAdjustHandles="1" noChangeArrowheads="1" noChangeShapeType="1" noTextEdit="1"/>
              </p:cNvSpPr>
              <p:nvPr>
                <p:ph sz="half" idx="2"/>
              </p:nvPr>
            </p:nvSpPr>
            <p:spPr>
              <a:blipFill>
                <a:blip r:embed="rId3"/>
                <a:stretch>
                  <a:fillRect l="-84" t="-1431"/>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C735ADD6-7172-7CD0-76AA-75B948DA715D}"/>
              </a:ext>
            </a:extLst>
          </p:cNvPr>
          <p:cNvSpPr>
            <a:spLocks noGrp="1"/>
          </p:cNvSpPr>
          <p:nvPr>
            <p:ph type="sldNum" sz="quarter" idx="12"/>
          </p:nvPr>
        </p:nvSpPr>
        <p:spPr/>
        <p:txBody>
          <a:bodyPr/>
          <a:lstStyle/>
          <a:p>
            <a:fld id="{A49DFD55-3C28-40EF-9E31-A92D2E4017FF}" type="slidenum">
              <a:rPr lang="en-US" smtClean="0"/>
              <a:pPr/>
              <a:t>67</a:t>
            </a:fld>
            <a:endParaRPr lang="en-US" dirty="0"/>
          </a:p>
        </p:txBody>
      </p:sp>
    </p:spTree>
    <p:extLst>
      <p:ext uri="{BB962C8B-B14F-4D97-AF65-F5344CB8AC3E}">
        <p14:creationId xmlns:p14="http://schemas.microsoft.com/office/powerpoint/2010/main" val="26497029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4E9E-B0F8-6302-F5E5-90B52B1C1273}"/>
              </a:ext>
            </a:extLst>
          </p:cNvPr>
          <p:cNvSpPr>
            <a:spLocks noGrp="1"/>
          </p:cNvSpPr>
          <p:nvPr>
            <p:ph type="title"/>
          </p:nvPr>
        </p:nvSpPr>
        <p:spPr>
          <a:xfrm>
            <a:off x="762000" y="1167866"/>
            <a:ext cx="6317622" cy="706016"/>
          </a:xfrm>
        </p:spPr>
        <p:txBody>
          <a:bodyPr/>
          <a:lstStyle/>
          <a:p>
            <a:r>
              <a:rPr lang="en-US" dirty="0"/>
              <a:t>Definition</a:t>
            </a:r>
            <a:endParaRPr lang="en-IL" dirty="0"/>
          </a:p>
        </p:txBody>
      </p:sp>
      <p:sp>
        <p:nvSpPr>
          <p:cNvPr id="4" name="Slide Number Placeholder 3">
            <a:extLst>
              <a:ext uri="{FF2B5EF4-FFF2-40B4-BE49-F238E27FC236}">
                <a16:creationId xmlns:a16="http://schemas.microsoft.com/office/drawing/2014/main" id="{C735ADD6-7172-7CD0-76AA-75B948DA715D}"/>
              </a:ext>
            </a:extLst>
          </p:cNvPr>
          <p:cNvSpPr>
            <a:spLocks noGrp="1"/>
          </p:cNvSpPr>
          <p:nvPr>
            <p:ph type="sldNum" sz="quarter" idx="12"/>
          </p:nvPr>
        </p:nvSpPr>
        <p:spPr/>
        <p:txBody>
          <a:bodyPr/>
          <a:lstStyle/>
          <a:p>
            <a:fld id="{A49DFD55-3C28-40EF-9E31-A92D2E4017FF}" type="slidenum">
              <a:rPr lang="en-US" smtClean="0"/>
              <a:pPr/>
              <a:t>68</a:t>
            </a:fld>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326C61-42F7-637C-8B3D-856005602A28}"/>
                  </a:ext>
                </a:extLst>
              </p:cNvPr>
              <p:cNvSpPr>
                <a:spLocks noGrp="1"/>
              </p:cNvSpPr>
              <p:nvPr>
                <p:ph sz="half" idx="2"/>
              </p:nvPr>
            </p:nvSpPr>
            <p:spPr>
              <a:xfrm>
                <a:off x="762000" y="2025651"/>
                <a:ext cx="9099550" cy="4076700"/>
              </a:xfrm>
            </p:spPr>
            <p:txBody>
              <a:bodyPr>
                <a:normAutofit/>
              </a:bodyPr>
              <a:lstStyle/>
              <a:p>
                <a:pPr>
                  <a:lnSpc>
                    <a:spcPct val="150000"/>
                  </a:lnSpc>
                </a:pPr>
                <a:r>
                  <a:rPr lang="en-US" sz="2000" b="0" dirty="0"/>
                  <a:t>I</a:t>
                </a:r>
                <a:r>
                  <a:rPr lang="en-IL" sz="2000" b="0" dirty="0"/>
                  <a:t>f </a:t>
                </a:r>
                <a14:m>
                  <m:oMath xmlns:m="http://schemas.openxmlformats.org/officeDocument/2006/math">
                    <m:r>
                      <a:rPr lang="en-US" sz="2000" b="0" i="1" smtClean="0">
                        <a:latin typeface="Cambria Math" panose="02040503050406030204" pitchFamily="18" charset="0"/>
                      </a:rPr>
                      <m:t>𝑓𝑟𝑒𝑒</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𝐹</m:t>
                        </m:r>
                      </m:e>
                    </m:d>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𝑛</m:t>
                            </m:r>
                          </m:sub>
                        </m:sSub>
                      </m:e>
                    </m:d>
                  </m:oMath>
                </a14:m>
                <a:r>
                  <a:rPr lang="en-IL" sz="2000" b="0" dirty="0"/>
                  <a:t>, then its </a:t>
                </a:r>
                <a:r>
                  <a:rPr lang="en-IL" sz="2000" dirty="0">
                    <a:solidFill>
                      <a:schemeClr val="accent2">
                        <a:lumMod val="75000"/>
                      </a:schemeClr>
                    </a:solidFill>
                  </a:rPr>
                  <a:t>universal closure </a:t>
                </a:r>
                <a:r>
                  <a:rPr lang="en-IL" sz="2000" b="0" dirty="0"/>
                  <a:t>is</a:t>
                </a:r>
              </a:p>
              <a:p>
                <a:pPr>
                  <a:lnSpc>
                    <a:spcPct val="150000"/>
                  </a:lnSpc>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r>
                        <a:rPr lang="en-US" sz="2000" b="0" i="1" smtClean="0">
                          <a:latin typeface="Cambria Math" panose="02040503050406030204" pitchFamily="18" charset="0"/>
                        </a:rPr>
                        <m:t>𝐹</m:t>
                      </m:r>
                    </m:oMath>
                  </m:oMathPara>
                </a14:m>
                <a:endParaRPr lang="en-IL" sz="2000" b="0" dirty="0"/>
              </a:p>
              <a:p>
                <a:pPr>
                  <a:lnSpc>
                    <a:spcPct val="150000"/>
                  </a:lnSpc>
                </a:pPr>
                <a:r>
                  <a:rPr lang="en-IL" sz="2000" b="0" dirty="0"/>
                  <a:t>and its </a:t>
                </a:r>
                <a:r>
                  <a:rPr lang="en-IL" sz="2000" dirty="0">
                    <a:solidFill>
                      <a:schemeClr val="accent2">
                        <a:lumMod val="75000"/>
                      </a:schemeClr>
                    </a:solidFill>
                  </a:rPr>
                  <a:t>existential closure </a:t>
                </a:r>
                <a:r>
                  <a:rPr lang="en-IL" sz="2000" b="0" dirty="0"/>
                  <a:t>is</a:t>
                </a:r>
              </a:p>
              <a:p>
                <a:pPr>
                  <a:lnSpc>
                    <a:spcPct val="150000"/>
                  </a:lnSpc>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𝑛</m:t>
                          </m:r>
                        </m:sub>
                      </m:sSub>
                      <m:r>
                        <a:rPr lang="en-US" sz="2000" b="0" i="1" smtClean="0">
                          <a:latin typeface="Cambria Math" panose="02040503050406030204" pitchFamily="18" charset="0"/>
                        </a:rPr>
                        <m:t>.</m:t>
                      </m:r>
                      <m:r>
                        <a:rPr lang="en-US" sz="2000" b="0" i="1" smtClean="0">
                          <a:latin typeface="Cambria Math" panose="02040503050406030204" pitchFamily="18" charset="0"/>
                        </a:rPr>
                        <m:t>𝐹</m:t>
                      </m:r>
                    </m:oMath>
                  </m:oMathPara>
                </a14:m>
                <a:endParaRPr lang="en-IL" sz="2000" b="0" dirty="0"/>
              </a:p>
              <a:p>
                <a:pPr>
                  <a:lnSpc>
                    <a:spcPct val="150000"/>
                  </a:lnSpc>
                </a:pPr>
                <a:r>
                  <a:rPr lang="en-IL" sz="2000" b="0" dirty="0"/>
                  <a:t>We usually write the universal and existential closures as </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𝐹</m:t>
                    </m:r>
                  </m:oMath>
                </a14:m>
                <a:r>
                  <a:rPr lang="en-IL" sz="2000" b="0" dirty="0"/>
                  <a:t> and </a:t>
                </a:r>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𝐹</m:t>
                    </m:r>
                  </m:oMath>
                </a14:m>
                <a:br>
                  <a:rPr lang="en-IL" sz="2000" b="0" dirty="0"/>
                </a:br>
                <a:endParaRPr lang="en-IL" sz="2000" b="0" dirty="0"/>
              </a:p>
            </p:txBody>
          </p:sp>
        </mc:Choice>
        <mc:Fallback xmlns="">
          <p:sp>
            <p:nvSpPr>
              <p:cNvPr id="3" name="Content Placeholder 2">
                <a:extLst>
                  <a:ext uri="{FF2B5EF4-FFF2-40B4-BE49-F238E27FC236}">
                    <a16:creationId xmlns:a16="http://schemas.microsoft.com/office/drawing/2014/main" id="{4F326C61-42F7-637C-8B3D-856005602A28}"/>
                  </a:ext>
                </a:extLst>
              </p:cNvPr>
              <p:cNvSpPr>
                <a:spLocks noGrp="1" noRot="1" noChangeAspect="1" noMove="1" noResize="1" noEditPoints="1" noAdjustHandles="1" noChangeArrowheads="1" noChangeShapeType="1" noTextEdit="1"/>
              </p:cNvSpPr>
              <p:nvPr>
                <p:ph sz="half" idx="2"/>
              </p:nvPr>
            </p:nvSpPr>
            <p:spPr>
              <a:xfrm>
                <a:off x="762000" y="2025651"/>
                <a:ext cx="9099550" cy="4076700"/>
              </a:xfrm>
              <a:blipFill>
                <a:blip r:embed="rId3"/>
                <a:stretch>
                  <a:fillRect l="-670"/>
                </a:stretch>
              </a:blipFill>
            </p:spPr>
            <p:txBody>
              <a:bodyPr/>
              <a:lstStyle/>
              <a:p>
                <a:r>
                  <a:rPr lang="LID4096">
                    <a:noFill/>
                  </a:rPr>
                  <a:t> </a:t>
                </a:r>
              </a:p>
            </p:txBody>
          </p:sp>
        </mc:Fallback>
      </mc:AlternateContent>
    </p:spTree>
    <p:extLst>
      <p:ext uri="{BB962C8B-B14F-4D97-AF65-F5344CB8AC3E}">
        <p14:creationId xmlns:p14="http://schemas.microsoft.com/office/powerpoint/2010/main" val="40211322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BA567-B8F3-FDDD-224B-B62D124CDA40}"/>
              </a:ext>
            </a:extLst>
          </p:cNvPr>
          <p:cNvSpPr>
            <a:spLocks noGrp="1"/>
          </p:cNvSpPr>
          <p:nvPr>
            <p:ph type="title"/>
          </p:nvPr>
        </p:nvSpPr>
        <p:spPr>
          <a:xfrm>
            <a:off x="962908" y="932180"/>
            <a:ext cx="6663442" cy="642017"/>
          </a:xfrm>
        </p:spPr>
        <p:txBody>
          <a:bodyPr/>
          <a:lstStyle/>
          <a:p>
            <a:r>
              <a:rPr lang="en-IL" dirty="0"/>
              <a:t>subformulas</a:t>
            </a:r>
          </a:p>
        </p:txBody>
      </p:sp>
      <p:sp>
        <p:nvSpPr>
          <p:cNvPr id="4" name="Slide Number Placeholder 3">
            <a:extLst>
              <a:ext uri="{FF2B5EF4-FFF2-40B4-BE49-F238E27FC236}">
                <a16:creationId xmlns:a16="http://schemas.microsoft.com/office/drawing/2014/main" id="{8C891672-B39B-B4A0-FFD4-388DDCE2CCDD}"/>
              </a:ext>
            </a:extLst>
          </p:cNvPr>
          <p:cNvSpPr>
            <a:spLocks noGrp="1"/>
          </p:cNvSpPr>
          <p:nvPr>
            <p:ph type="sldNum" sz="quarter" idx="12"/>
          </p:nvPr>
        </p:nvSpPr>
        <p:spPr/>
        <p:txBody>
          <a:bodyPr/>
          <a:lstStyle/>
          <a:p>
            <a:fld id="{A49DFD55-3C28-40EF-9E31-A92D2E4017FF}" type="slidenum">
              <a:rPr lang="en-US" smtClean="0"/>
              <a:pPr/>
              <a:t>69</a:t>
            </a:fld>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39E6D44-162C-0DD8-DE5F-67BF70E8EB08}"/>
                  </a:ext>
                </a:extLst>
              </p:cNvPr>
              <p:cNvSpPr>
                <a:spLocks noGrp="1"/>
              </p:cNvSpPr>
              <p:nvPr>
                <p:ph sz="half" idx="2"/>
              </p:nvPr>
            </p:nvSpPr>
            <p:spPr>
              <a:xfrm>
                <a:off x="962908" y="1924878"/>
                <a:ext cx="9165342" cy="4431471"/>
              </a:xfrm>
            </p:spPr>
            <p:txBody>
              <a:bodyPr>
                <a:normAutofit/>
              </a:bodyPr>
              <a:lstStyle/>
              <a:p>
                <a:pPr>
                  <a:lnSpc>
                    <a:spcPct val="150000"/>
                  </a:lnSpc>
                </a:pPr>
                <a:r>
                  <a:rPr lang="en-IL" b="0" dirty="0"/>
                  <a:t>The </a:t>
                </a:r>
                <a:r>
                  <a:rPr lang="en-IL" dirty="0">
                    <a:solidFill>
                      <a:schemeClr val="accent2">
                        <a:lumMod val="75000"/>
                      </a:schemeClr>
                    </a:solidFill>
                  </a:rPr>
                  <a:t>subforumlae</a:t>
                </a:r>
                <a:r>
                  <a:rPr lang="en-IL" b="0" dirty="0"/>
                  <a:t> of a FOL formula are defined according to an extension of the PL definition of a subformula:</a:t>
                </a:r>
              </a:p>
              <a:p>
                <a:pPr marL="569214" lvl="1">
                  <a:lnSpc>
                    <a:spcPct val="150000"/>
                  </a:lnSpc>
                  <a:buFont typeface="Courier New" panose="02070309020205020404" pitchFamily="49" charset="0"/>
                  <a:buChar char="o"/>
                </a:pPr>
                <a:r>
                  <a:rPr lang="en-IL" b="0" dirty="0"/>
                  <a:t>the only subformula of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e>
                    </m:d>
                  </m:oMath>
                </a14:m>
                <a:r>
                  <a:rPr lang="en-IL" b="0" dirty="0"/>
                  <a:t>, where the terms 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𝑖</m:t>
                        </m:r>
                      </m:sub>
                    </m:sSub>
                  </m:oMath>
                </a14:m>
                <a:r>
                  <a:rPr lang="en-IL" b="0" dirty="0"/>
                  <a:t>, is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e>
                    </m:d>
                  </m:oMath>
                </a14:m>
                <a:endParaRPr lang="en-IL" b="0" dirty="0"/>
              </a:p>
              <a:p>
                <a:pPr marL="569214" lvl="1">
                  <a:lnSpc>
                    <a:spcPct val="150000"/>
                  </a:lnSpc>
                  <a:buFont typeface="Courier New" panose="02070309020205020404" pitchFamily="49" charset="0"/>
                  <a:buChar char="o"/>
                </a:pPr>
                <a:r>
                  <a:rPr lang="en-IL" b="0" dirty="0"/>
                  <a:t>the subformulae of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are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and the subformulae </a:t>
                </a:r>
                <a14:m>
                  <m:oMath xmlns:m="http://schemas.openxmlformats.org/officeDocument/2006/math">
                    <m:r>
                      <a:rPr lang="en-US" b="0" i="1" smtClean="0">
                        <a:latin typeface="Cambria Math" panose="02040503050406030204" pitchFamily="18" charset="0"/>
                      </a:rPr>
                      <m:t>𝐹</m:t>
                    </m:r>
                  </m:oMath>
                </a14:m>
                <a:endParaRPr lang="en-IL" b="0" dirty="0"/>
              </a:p>
              <a:p>
                <a:pPr marL="569214" lvl="1">
                  <a:lnSpc>
                    <a:spcPct val="150000"/>
                  </a:lnSpc>
                  <a:buFont typeface="Courier New" panose="02070309020205020404" pitchFamily="49" charset="0"/>
                  <a:buChar char="o"/>
                </a:pPr>
                <a:r>
                  <a:rPr lang="en-US" b="0" dirty="0"/>
                  <a:t>The </a:t>
                </a:r>
                <a:r>
                  <a:rPr lang="en-US" b="0" dirty="0" err="1"/>
                  <a:t>subformulae</a:t>
                </a:r>
                <a:r>
                  <a:rPr lang="en-US" b="0" dirty="0"/>
                  <a:t>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r>
                  <a:rPr lang="en-IL" b="0" dirty="0"/>
                  <a:t> are the formula itself and the subformulae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oMath>
                </a14:m>
                <a:r>
                  <a:rPr lang="en-IL" b="0"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endParaRPr lang="en-IL" b="0" dirty="0"/>
              </a:p>
              <a:p>
                <a:pPr marL="569214" lvl="1">
                  <a:lnSpc>
                    <a:spcPct val="150000"/>
                  </a:lnSpc>
                  <a:buFont typeface="Courier New" panose="02070309020205020404" pitchFamily="49" charset="0"/>
                  <a:buChar char="o"/>
                </a:pPr>
                <a:r>
                  <a:rPr lang="en-US" b="0" dirty="0"/>
                  <a:t>T</a:t>
                </a:r>
                <a:r>
                  <a:rPr lang="en-IL" b="0" dirty="0"/>
                  <a:t>he subformulae of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and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are the formulae itself and the subformulae of </a:t>
                </a:r>
                <a14:m>
                  <m:oMath xmlns:m="http://schemas.openxmlformats.org/officeDocument/2006/math">
                    <m:r>
                      <a:rPr lang="en-US" b="0" i="1" smtClean="0">
                        <a:latin typeface="Cambria Math" panose="02040503050406030204" pitchFamily="18" charset="0"/>
                      </a:rPr>
                      <m:t>𝐹</m:t>
                    </m:r>
                  </m:oMath>
                </a14:m>
                <a:endParaRPr lang="en-IL" b="0" dirty="0"/>
              </a:p>
              <a:p>
                <a:pPr>
                  <a:lnSpc>
                    <a:spcPct val="150000"/>
                  </a:lnSpc>
                </a:pPr>
                <a:r>
                  <a:rPr lang="en-IL" b="0" dirty="0"/>
                  <a:t>The </a:t>
                </a:r>
                <a:r>
                  <a:rPr lang="en-IL" dirty="0">
                    <a:solidFill>
                      <a:schemeClr val="accent2">
                        <a:lumMod val="75000"/>
                      </a:schemeClr>
                    </a:solidFill>
                  </a:rPr>
                  <a:t>strict subformulae</a:t>
                </a:r>
                <a:r>
                  <a:rPr lang="en-IL" b="0" dirty="0">
                    <a:solidFill>
                      <a:schemeClr val="accent2">
                        <a:lumMod val="75000"/>
                      </a:schemeClr>
                    </a:solidFill>
                  </a:rPr>
                  <a:t> </a:t>
                </a:r>
                <a:r>
                  <a:rPr lang="en-IL" b="0" dirty="0"/>
                  <a:t>of a formula excludes the formula itself.</a:t>
                </a:r>
              </a:p>
            </p:txBody>
          </p:sp>
        </mc:Choice>
        <mc:Fallback xmlns="">
          <p:sp>
            <p:nvSpPr>
              <p:cNvPr id="3" name="Content Placeholder 2">
                <a:extLst>
                  <a:ext uri="{FF2B5EF4-FFF2-40B4-BE49-F238E27FC236}">
                    <a16:creationId xmlns:a16="http://schemas.microsoft.com/office/drawing/2014/main" id="{739E6D44-162C-0DD8-DE5F-67BF70E8EB08}"/>
                  </a:ext>
                </a:extLst>
              </p:cNvPr>
              <p:cNvSpPr>
                <a:spLocks noGrp="1" noRot="1" noChangeAspect="1" noMove="1" noResize="1" noEditPoints="1" noAdjustHandles="1" noChangeArrowheads="1" noChangeShapeType="1" noTextEdit="1"/>
              </p:cNvSpPr>
              <p:nvPr>
                <p:ph sz="half" idx="2"/>
              </p:nvPr>
            </p:nvSpPr>
            <p:spPr>
              <a:xfrm>
                <a:off x="962908" y="1924878"/>
                <a:ext cx="9165342" cy="4431471"/>
              </a:xfrm>
              <a:blipFill>
                <a:blip r:embed="rId2"/>
                <a:stretch>
                  <a:fillRect l="-599" b="-1100"/>
                </a:stretch>
              </a:blipFill>
            </p:spPr>
            <p:txBody>
              <a:bodyPr/>
              <a:lstStyle/>
              <a:p>
                <a:r>
                  <a:rPr lang="LID4096">
                    <a:noFill/>
                  </a:rPr>
                  <a:t> </a:t>
                </a:r>
              </a:p>
            </p:txBody>
          </p:sp>
        </mc:Fallback>
      </mc:AlternateContent>
    </p:spTree>
    <p:extLst>
      <p:ext uri="{BB962C8B-B14F-4D97-AF65-F5344CB8AC3E}">
        <p14:creationId xmlns:p14="http://schemas.microsoft.com/office/powerpoint/2010/main" val="13134027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8FA3A-A4AF-4C73-83D0-2586A10537DE}"/>
              </a:ext>
            </a:extLst>
          </p:cNvPr>
          <p:cNvSpPr>
            <a:spLocks noGrp="1"/>
          </p:cNvSpPr>
          <p:nvPr>
            <p:ph type="title"/>
          </p:nvPr>
        </p:nvSpPr>
        <p:spPr/>
        <p:txBody>
          <a:bodyPr/>
          <a:lstStyle/>
          <a:p>
            <a:r>
              <a:rPr lang="en-IL" dirty="0"/>
              <a:t>subterms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5C63208-5375-0CE8-C5F5-E577832B5BF7}"/>
                  </a:ext>
                </a:extLst>
              </p:cNvPr>
              <p:cNvSpPr>
                <a:spLocks noGrp="1"/>
              </p:cNvSpPr>
              <p:nvPr>
                <p:ph sz="half" idx="2"/>
              </p:nvPr>
            </p:nvSpPr>
            <p:spPr/>
            <p:txBody>
              <a:bodyPr/>
              <a:lstStyle/>
              <a:p>
                <a:pPr marL="285750" indent="-285750">
                  <a:buFont typeface="Courier New" panose="02070309020205020404" pitchFamily="49" charset="0"/>
                  <a:buChar char="o"/>
                </a:pPr>
                <a:r>
                  <a:rPr lang="en-US" b="0" dirty="0"/>
                  <a:t>T</a:t>
                </a:r>
                <a:r>
                  <a:rPr lang="en-IL" b="0" dirty="0"/>
                  <a:t>he subterm of a constant or a variable is the constant or the variable itself, respectevly. </a:t>
                </a:r>
              </a:p>
              <a:p>
                <a:pPr marL="285750" indent="-285750">
                  <a:buFont typeface="Courier New" panose="02070309020205020404" pitchFamily="49" charset="0"/>
                  <a:buChar char="o"/>
                </a:pPr>
                <a:r>
                  <a:rPr lang="en-US" b="0" dirty="0"/>
                  <a:t>T</a:t>
                </a:r>
                <a:r>
                  <a:rPr lang="en-IL" b="0" dirty="0"/>
                  <a:t>he subterms of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e>
                    </m:d>
                  </m:oMath>
                </a14:m>
                <a:r>
                  <a:rPr lang="en-IL" b="0" dirty="0"/>
                  <a:t> are the term itself and the subterms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𝑛</m:t>
                        </m:r>
                      </m:sub>
                    </m:sSub>
                  </m:oMath>
                </a14:m>
                <a:endParaRPr lang="en-US" b="0" dirty="0"/>
              </a:p>
              <a:p>
                <a:endParaRPr lang="en-IL" b="0" dirty="0"/>
              </a:p>
              <a:p>
                <a:r>
                  <a:rPr lang="en-IL" b="0" dirty="0"/>
                  <a:t>A </a:t>
                </a:r>
                <a:r>
                  <a:rPr lang="en-IL" dirty="0">
                    <a:solidFill>
                      <a:schemeClr val="accent2">
                        <a:lumMod val="75000"/>
                      </a:schemeClr>
                    </a:solidFill>
                  </a:rPr>
                  <a:t>strict subterm</a:t>
                </a:r>
                <a:r>
                  <a:rPr lang="en-IL" b="0" dirty="0">
                    <a:solidFill>
                      <a:schemeClr val="accent2">
                        <a:lumMod val="75000"/>
                      </a:schemeClr>
                    </a:solidFill>
                  </a:rPr>
                  <a:t> </a:t>
                </a:r>
                <a:r>
                  <a:rPr lang="en-IL" b="0" dirty="0"/>
                  <a:t>of a term excludes the term itself</a:t>
                </a:r>
              </a:p>
            </p:txBody>
          </p:sp>
        </mc:Choice>
        <mc:Fallback xmlns="">
          <p:sp>
            <p:nvSpPr>
              <p:cNvPr id="3" name="Content Placeholder 2">
                <a:extLst>
                  <a:ext uri="{FF2B5EF4-FFF2-40B4-BE49-F238E27FC236}">
                    <a16:creationId xmlns:a16="http://schemas.microsoft.com/office/drawing/2014/main" id="{85C63208-5375-0CE8-C5F5-E577832B5BF7}"/>
                  </a:ext>
                </a:extLst>
              </p:cNvPr>
              <p:cNvSpPr>
                <a:spLocks noGrp="1" noRot="1" noChangeAspect="1" noMove="1" noResize="1" noEditPoints="1" noAdjustHandles="1" noChangeArrowheads="1" noChangeShapeType="1" noTextEdit="1"/>
              </p:cNvSpPr>
              <p:nvPr>
                <p:ph sz="half" idx="2"/>
              </p:nvPr>
            </p:nvSpPr>
            <p:spPr>
              <a:blipFill>
                <a:blip r:embed="rId3"/>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2B9C84E1-D0A1-E31C-EFDA-6D2D2AB60994}"/>
              </a:ext>
            </a:extLst>
          </p:cNvPr>
          <p:cNvSpPr>
            <a:spLocks noGrp="1"/>
          </p:cNvSpPr>
          <p:nvPr>
            <p:ph type="sldNum" sz="quarter" idx="12"/>
          </p:nvPr>
        </p:nvSpPr>
        <p:spPr/>
        <p:txBody>
          <a:bodyPr/>
          <a:lstStyle/>
          <a:p>
            <a:fld id="{A49DFD55-3C28-40EF-9E31-A92D2E4017FF}" type="slidenum">
              <a:rPr lang="en-US" smtClean="0"/>
              <a:pPr/>
              <a:t>70</a:t>
            </a:fld>
            <a:endParaRPr lang="en-US" dirty="0"/>
          </a:p>
        </p:txBody>
      </p:sp>
    </p:spTree>
    <p:extLst>
      <p:ext uri="{BB962C8B-B14F-4D97-AF65-F5344CB8AC3E}">
        <p14:creationId xmlns:p14="http://schemas.microsoft.com/office/powerpoint/2010/main" val="34642186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Given following formula:</a:t>
            </a:r>
          </a:p>
          <a:p>
            <a:endParaRPr lang="en-IL" b="0" dirty="0"/>
          </a:p>
          <a:p>
            <a:endParaRPr lang="en-IL" b="0" dirty="0"/>
          </a:p>
          <a:p>
            <a:r>
              <a:rPr lang="en-IL" b="0" dirty="0"/>
              <a:t>What are </a:t>
            </a:r>
            <a:r>
              <a:rPr lang="en-US" b="0" dirty="0"/>
              <a:t>the </a:t>
            </a:r>
            <a:r>
              <a:rPr lang="en-IL" b="0" dirty="0"/>
              <a:t>subformulas?</a:t>
            </a:r>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71</a:t>
            </a:fld>
            <a:endParaRPr lang="en-US" dirty="0"/>
          </a:p>
        </p:txBody>
      </p:sp>
      <p:pic>
        <p:nvPicPr>
          <p:cNvPr id="5" name="Picture 4">
            <a:extLst>
              <a:ext uri="{FF2B5EF4-FFF2-40B4-BE49-F238E27FC236}">
                <a16:creationId xmlns:a16="http://schemas.microsoft.com/office/drawing/2014/main" id="{F0E3237B-D9CD-7BF1-0F05-1A970F2DA025}"/>
              </a:ext>
            </a:extLst>
          </p:cNvPr>
          <p:cNvPicPr>
            <a:picLocks noChangeAspect="1"/>
          </p:cNvPicPr>
          <p:nvPr/>
        </p:nvPicPr>
        <p:blipFill>
          <a:blip r:embed="rId3"/>
          <a:stretch>
            <a:fillRect/>
          </a:stretch>
        </p:blipFill>
        <p:spPr>
          <a:xfrm>
            <a:off x="3867150" y="3098800"/>
            <a:ext cx="4457700" cy="660400"/>
          </a:xfrm>
          <a:prstGeom prst="rect">
            <a:avLst/>
          </a:prstGeom>
        </p:spPr>
      </p:pic>
    </p:spTree>
    <p:extLst>
      <p:ext uri="{BB962C8B-B14F-4D97-AF65-F5344CB8AC3E}">
        <p14:creationId xmlns:p14="http://schemas.microsoft.com/office/powerpoint/2010/main" val="23273673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Given following formula:</a:t>
            </a:r>
          </a:p>
          <a:p>
            <a:endParaRPr lang="en-IL" b="0" dirty="0"/>
          </a:p>
          <a:p>
            <a:endParaRPr lang="en-IL" b="0" dirty="0"/>
          </a:p>
          <a:p>
            <a:r>
              <a:rPr lang="en-IL" b="0" dirty="0"/>
              <a:t>What are </a:t>
            </a:r>
            <a:r>
              <a:rPr lang="en-US" b="0" dirty="0"/>
              <a:t>the </a:t>
            </a:r>
            <a:r>
              <a:rPr lang="en-IL" b="0" dirty="0"/>
              <a:t>subformulas?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72</a:t>
            </a:fld>
            <a:endParaRPr lang="en-US" dirty="0"/>
          </a:p>
        </p:txBody>
      </p:sp>
      <p:pic>
        <p:nvPicPr>
          <p:cNvPr id="5" name="Picture 4">
            <a:extLst>
              <a:ext uri="{FF2B5EF4-FFF2-40B4-BE49-F238E27FC236}">
                <a16:creationId xmlns:a16="http://schemas.microsoft.com/office/drawing/2014/main" id="{F0E3237B-D9CD-7BF1-0F05-1A970F2DA025}"/>
              </a:ext>
            </a:extLst>
          </p:cNvPr>
          <p:cNvPicPr>
            <a:picLocks noChangeAspect="1"/>
          </p:cNvPicPr>
          <p:nvPr/>
        </p:nvPicPr>
        <p:blipFill>
          <a:blip r:embed="rId3"/>
          <a:stretch>
            <a:fillRect/>
          </a:stretch>
        </p:blipFill>
        <p:spPr>
          <a:xfrm>
            <a:off x="3867150" y="3098800"/>
            <a:ext cx="4457700" cy="660400"/>
          </a:xfrm>
          <a:prstGeom prst="rect">
            <a:avLst/>
          </a:prstGeom>
        </p:spPr>
      </p:pic>
      <p:pic>
        <p:nvPicPr>
          <p:cNvPr id="6" name="Picture 5">
            <a:extLst>
              <a:ext uri="{FF2B5EF4-FFF2-40B4-BE49-F238E27FC236}">
                <a16:creationId xmlns:a16="http://schemas.microsoft.com/office/drawing/2014/main" id="{F9D55518-2AE0-A8B4-7172-47ED3FFE48B9}"/>
              </a:ext>
            </a:extLst>
          </p:cNvPr>
          <p:cNvPicPr>
            <a:picLocks noChangeAspect="1"/>
          </p:cNvPicPr>
          <p:nvPr/>
        </p:nvPicPr>
        <p:blipFill>
          <a:blip r:embed="rId4"/>
          <a:stretch>
            <a:fillRect/>
          </a:stretch>
        </p:blipFill>
        <p:spPr>
          <a:xfrm>
            <a:off x="2463800" y="4478624"/>
            <a:ext cx="7264400" cy="609600"/>
          </a:xfrm>
          <a:prstGeom prst="rect">
            <a:avLst/>
          </a:prstGeom>
        </p:spPr>
      </p:pic>
    </p:spTree>
    <p:extLst>
      <p:ext uri="{BB962C8B-B14F-4D97-AF65-F5344CB8AC3E}">
        <p14:creationId xmlns:p14="http://schemas.microsoft.com/office/powerpoint/2010/main" val="26033841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Given following formula:</a:t>
            </a:r>
          </a:p>
          <a:p>
            <a:endParaRPr lang="en-IL" b="0" dirty="0"/>
          </a:p>
          <a:p>
            <a:endParaRPr lang="en-IL" b="0" dirty="0"/>
          </a:p>
          <a:p>
            <a:r>
              <a:rPr lang="en-IL" b="0" dirty="0"/>
              <a:t>What are </a:t>
            </a:r>
            <a:r>
              <a:rPr lang="en-US" b="0" dirty="0"/>
              <a:t>the </a:t>
            </a:r>
            <a:r>
              <a:rPr lang="en-IL" b="0" dirty="0"/>
              <a:t>subformulas?</a:t>
            </a:r>
          </a:p>
          <a:p>
            <a:pPr marL="285750" indent="-285750">
              <a:buFont typeface="System Font Regular"/>
              <a:buChar char="?"/>
            </a:pPr>
            <a:endParaRPr lang="en-IL" b="0" dirty="0"/>
          </a:p>
          <a:p>
            <a:pPr marL="285750" indent="-285750">
              <a:buFont typeface="System Font Regular"/>
              <a:buChar char="?"/>
            </a:pPr>
            <a:endParaRPr lang="en-IL" b="0" dirty="0"/>
          </a:p>
          <a:p>
            <a:r>
              <a:rPr lang="en-IL" b="0" dirty="0"/>
              <a:t>What are the strict subfomulas?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73</a:t>
            </a:fld>
            <a:endParaRPr lang="en-US" dirty="0"/>
          </a:p>
        </p:txBody>
      </p:sp>
      <p:pic>
        <p:nvPicPr>
          <p:cNvPr id="5" name="Picture 4">
            <a:extLst>
              <a:ext uri="{FF2B5EF4-FFF2-40B4-BE49-F238E27FC236}">
                <a16:creationId xmlns:a16="http://schemas.microsoft.com/office/drawing/2014/main" id="{F0E3237B-D9CD-7BF1-0F05-1A970F2DA025}"/>
              </a:ext>
            </a:extLst>
          </p:cNvPr>
          <p:cNvPicPr>
            <a:picLocks noChangeAspect="1"/>
          </p:cNvPicPr>
          <p:nvPr/>
        </p:nvPicPr>
        <p:blipFill>
          <a:blip r:embed="rId3"/>
          <a:stretch>
            <a:fillRect/>
          </a:stretch>
        </p:blipFill>
        <p:spPr>
          <a:xfrm>
            <a:off x="3867150" y="3098800"/>
            <a:ext cx="4457700" cy="660400"/>
          </a:xfrm>
          <a:prstGeom prst="rect">
            <a:avLst/>
          </a:prstGeom>
        </p:spPr>
      </p:pic>
      <p:pic>
        <p:nvPicPr>
          <p:cNvPr id="6" name="Picture 5">
            <a:extLst>
              <a:ext uri="{FF2B5EF4-FFF2-40B4-BE49-F238E27FC236}">
                <a16:creationId xmlns:a16="http://schemas.microsoft.com/office/drawing/2014/main" id="{F9D55518-2AE0-A8B4-7172-47ED3FFE48B9}"/>
              </a:ext>
            </a:extLst>
          </p:cNvPr>
          <p:cNvPicPr>
            <a:picLocks noChangeAspect="1"/>
          </p:cNvPicPr>
          <p:nvPr/>
        </p:nvPicPr>
        <p:blipFill>
          <a:blip r:embed="rId4"/>
          <a:stretch>
            <a:fillRect/>
          </a:stretch>
        </p:blipFill>
        <p:spPr>
          <a:xfrm>
            <a:off x="2463800" y="4466603"/>
            <a:ext cx="7264400" cy="609600"/>
          </a:xfrm>
          <a:prstGeom prst="rect">
            <a:avLst/>
          </a:prstGeom>
        </p:spPr>
      </p:pic>
    </p:spTree>
    <p:extLst>
      <p:ext uri="{BB962C8B-B14F-4D97-AF65-F5344CB8AC3E}">
        <p14:creationId xmlns:p14="http://schemas.microsoft.com/office/powerpoint/2010/main" val="23046795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Given following formula:</a:t>
            </a:r>
          </a:p>
          <a:p>
            <a:endParaRPr lang="en-IL" b="0" dirty="0"/>
          </a:p>
          <a:p>
            <a:endParaRPr lang="en-IL" b="0" dirty="0"/>
          </a:p>
          <a:p>
            <a:r>
              <a:rPr lang="en-IL" b="0" dirty="0"/>
              <a:t>What are </a:t>
            </a:r>
            <a:r>
              <a:rPr lang="en-US" b="0" dirty="0"/>
              <a:t>the </a:t>
            </a:r>
            <a:r>
              <a:rPr lang="en-IL" b="0" dirty="0"/>
              <a:t>subformulas?</a:t>
            </a:r>
          </a:p>
          <a:p>
            <a:pPr marL="285750" indent="-285750">
              <a:buFont typeface="System Font Regular"/>
              <a:buChar char="?"/>
            </a:pPr>
            <a:endParaRPr lang="en-IL" b="0" dirty="0"/>
          </a:p>
          <a:p>
            <a:pPr marL="285750" indent="-285750">
              <a:buFont typeface="System Font Regular"/>
              <a:buChar char="?"/>
            </a:pPr>
            <a:endParaRPr lang="en-IL" b="0" dirty="0"/>
          </a:p>
          <a:p>
            <a:r>
              <a:rPr lang="en-IL" b="0" dirty="0"/>
              <a:t>What are the strict subfomulas?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74</a:t>
            </a:fld>
            <a:endParaRPr lang="en-US" dirty="0"/>
          </a:p>
        </p:txBody>
      </p:sp>
      <p:pic>
        <p:nvPicPr>
          <p:cNvPr id="5" name="Picture 4">
            <a:extLst>
              <a:ext uri="{FF2B5EF4-FFF2-40B4-BE49-F238E27FC236}">
                <a16:creationId xmlns:a16="http://schemas.microsoft.com/office/drawing/2014/main" id="{F0E3237B-D9CD-7BF1-0F05-1A970F2DA025}"/>
              </a:ext>
            </a:extLst>
          </p:cNvPr>
          <p:cNvPicPr>
            <a:picLocks noChangeAspect="1"/>
          </p:cNvPicPr>
          <p:nvPr/>
        </p:nvPicPr>
        <p:blipFill>
          <a:blip r:embed="rId3"/>
          <a:stretch>
            <a:fillRect/>
          </a:stretch>
        </p:blipFill>
        <p:spPr>
          <a:xfrm>
            <a:off x="3867150" y="3098800"/>
            <a:ext cx="4457700" cy="660400"/>
          </a:xfrm>
          <a:prstGeom prst="rect">
            <a:avLst/>
          </a:prstGeom>
        </p:spPr>
      </p:pic>
      <p:pic>
        <p:nvPicPr>
          <p:cNvPr id="6" name="Picture 5">
            <a:extLst>
              <a:ext uri="{FF2B5EF4-FFF2-40B4-BE49-F238E27FC236}">
                <a16:creationId xmlns:a16="http://schemas.microsoft.com/office/drawing/2014/main" id="{F9D55518-2AE0-A8B4-7172-47ED3FFE48B9}"/>
              </a:ext>
            </a:extLst>
          </p:cNvPr>
          <p:cNvPicPr>
            <a:picLocks noChangeAspect="1"/>
          </p:cNvPicPr>
          <p:nvPr/>
        </p:nvPicPr>
        <p:blipFill>
          <a:blip r:embed="rId4"/>
          <a:stretch>
            <a:fillRect/>
          </a:stretch>
        </p:blipFill>
        <p:spPr>
          <a:xfrm>
            <a:off x="2463800" y="4466603"/>
            <a:ext cx="7264400" cy="609600"/>
          </a:xfrm>
          <a:prstGeom prst="rect">
            <a:avLst/>
          </a:prstGeom>
        </p:spPr>
      </p:pic>
      <p:pic>
        <p:nvPicPr>
          <p:cNvPr id="7" name="Picture 6">
            <a:extLst>
              <a:ext uri="{FF2B5EF4-FFF2-40B4-BE49-F238E27FC236}">
                <a16:creationId xmlns:a16="http://schemas.microsoft.com/office/drawing/2014/main" id="{7B59CF17-37C4-F5F2-6538-1CBDA9059243}"/>
              </a:ext>
            </a:extLst>
          </p:cNvPr>
          <p:cNvPicPr>
            <a:picLocks noChangeAspect="1"/>
          </p:cNvPicPr>
          <p:nvPr/>
        </p:nvPicPr>
        <p:blipFill>
          <a:blip r:embed="rId5"/>
          <a:stretch>
            <a:fillRect/>
          </a:stretch>
        </p:blipFill>
        <p:spPr>
          <a:xfrm>
            <a:off x="2711450" y="5746749"/>
            <a:ext cx="6769100" cy="609600"/>
          </a:xfrm>
          <a:prstGeom prst="rect">
            <a:avLst/>
          </a:prstGeom>
        </p:spPr>
      </p:pic>
    </p:spTree>
    <p:extLst>
      <p:ext uri="{BB962C8B-B14F-4D97-AF65-F5344CB8AC3E}">
        <p14:creationId xmlns:p14="http://schemas.microsoft.com/office/powerpoint/2010/main" val="9147743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US" b="0" dirty="0"/>
              <a:t>						</a:t>
            </a:r>
            <a:r>
              <a:rPr lang="en-IL" b="0" dirty="0"/>
              <a:t>?</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75</a:t>
            </a:fld>
            <a:endParaRPr lang="en-US" dirty="0"/>
          </a:p>
        </p:txBody>
      </p:sp>
      <p:pic>
        <p:nvPicPr>
          <p:cNvPr id="10" name="Picture 9">
            <a:extLst>
              <a:ext uri="{FF2B5EF4-FFF2-40B4-BE49-F238E27FC236}">
                <a16:creationId xmlns:a16="http://schemas.microsoft.com/office/drawing/2014/main" id="{4F768738-D107-466D-F589-4D886C4D802B}"/>
              </a:ext>
            </a:extLst>
          </p:cNvPr>
          <p:cNvPicPr>
            <a:picLocks noChangeAspect="1"/>
          </p:cNvPicPr>
          <p:nvPr/>
        </p:nvPicPr>
        <p:blipFill>
          <a:blip r:embed="rId3"/>
          <a:stretch>
            <a:fillRect/>
          </a:stretch>
        </p:blipFill>
        <p:spPr>
          <a:xfrm>
            <a:off x="1461429" y="2732752"/>
            <a:ext cx="5229928" cy="410450"/>
          </a:xfrm>
          <a:prstGeom prst="rect">
            <a:avLst/>
          </a:prstGeom>
        </p:spPr>
      </p:pic>
    </p:spTree>
    <p:extLst>
      <p:ext uri="{BB962C8B-B14F-4D97-AF65-F5344CB8AC3E}">
        <p14:creationId xmlns:p14="http://schemas.microsoft.com/office/powerpoint/2010/main" val="21090789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US" b="0" dirty="0"/>
              <a:t>						</a:t>
            </a:r>
            <a:r>
              <a:rPr lang="en-IL" b="0" dirty="0"/>
              <a:t>?</a:t>
            </a:r>
            <a:br>
              <a:rPr lang="en-IL" b="0" dirty="0"/>
            </a:br>
            <a:endParaRPr lang="en-IL" b="0" dirty="0"/>
          </a:p>
          <a:p>
            <a:endParaRPr lang="en-IL" b="0" dirty="0"/>
          </a:p>
          <a:p>
            <a:r>
              <a:rPr lang="en-US" b="0" dirty="0" err="1"/>
              <a:t>Subterms</a:t>
            </a:r>
            <a:r>
              <a:rPr lang="en-US" b="0" dirty="0"/>
              <a:t>:</a:t>
            </a:r>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76</a:t>
            </a:fld>
            <a:endParaRPr lang="en-US" dirty="0"/>
          </a:p>
        </p:txBody>
      </p:sp>
      <p:pic>
        <p:nvPicPr>
          <p:cNvPr id="10" name="Picture 9">
            <a:extLst>
              <a:ext uri="{FF2B5EF4-FFF2-40B4-BE49-F238E27FC236}">
                <a16:creationId xmlns:a16="http://schemas.microsoft.com/office/drawing/2014/main" id="{4F768738-D107-466D-F589-4D886C4D802B}"/>
              </a:ext>
            </a:extLst>
          </p:cNvPr>
          <p:cNvPicPr>
            <a:picLocks noChangeAspect="1"/>
          </p:cNvPicPr>
          <p:nvPr/>
        </p:nvPicPr>
        <p:blipFill>
          <a:blip r:embed="rId3"/>
          <a:stretch>
            <a:fillRect/>
          </a:stretch>
        </p:blipFill>
        <p:spPr>
          <a:xfrm>
            <a:off x="1461429" y="2732752"/>
            <a:ext cx="5229928" cy="410450"/>
          </a:xfrm>
          <a:prstGeom prst="rect">
            <a:avLst/>
          </a:prstGeom>
        </p:spPr>
      </p:pic>
      <p:pic>
        <p:nvPicPr>
          <p:cNvPr id="6" name="Picture 5">
            <a:extLst>
              <a:ext uri="{FF2B5EF4-FFF2-40B4-BE49-F238E27FC236}">
                <a16:creationId xmlns:a16="http://schemas.microsoft.com/office/drawing/2014/main" id="{AD5BFA28-92F7-2895-EE12-BD32A303F2C7}"/>
              </a:ext>
            </a:extLst>
          </p:cNvPr>
          <p:cNvPicPr>
            <a:picLocks noChangeAspect="1"/>
          </p:cNvPicPr>
          <p:nvPr/>
        </p:nvPicPr>
        <p:blipFill>
          <a:blip r:embed="rId4"/>
          <a:stretch>
            <a:fillRect/>
          </a:stretch>
        </p:blipFill>
        <p:spPr>
          <a:xfrm>
            <a:off x="1667172" y="4190000"/>
            <a:ext cx="6767527" cy="469233"/>
          </a:xfrm>
          <a:prstGeom prst="rect">
            <a:avLst/>
          </a:prstGeom>
        </p:spPr>
      </p:pic>
    </p:spTree>
    <p:extLst>
      <p:ext uri="{BB962C8B-B14F-4D97-AF65-F5344CB8AC3E}">
        <p14:creationId xmlns:p14="http://schemas.microsoft.com/office/powerpoint/2010/main" val="5801607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EXAMPLEs</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Some dogs have more days than others?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77</a:t>
            </a:fld>
            <a:endParaRPr lang="en-US" dirty="0"/>
          </a:p>
        </p:txBody>
      </p:sp>
    </p:spTree>
    <p:extLst>
      <p:ext uri="{BB962C8B-B14F-4D97-AF65-F5344CB8AC3E}">
        <p14:creationId xmlns:p14="http://schemas.microsoft.com/office/powerpoint/2010/main" val="24268384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EXAMPLEs</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Some dogs have more days than others?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78</a:t>
            </a:fld>
            <a:endParaRPr lang="en-US" dirty="0"/>
          </a:p>
        </p:txBody>
      </p:sp>
      <p:pic>
        <p:nvPicPr>
          <p:cNvPr id="5" name="Picture 4">
            <a:extLst>
              <a:ext uri="{FF2B5EF4-FFF2-40B4-BE49-F238E27FC236}">
                <a16:creationId xmlns:a16="http://schemas.microsoft.com/office/drawing/2014/main" id="{273D413D-E392-3C4B-199E-1F99B86016DF}"/>
              </a:ext>
            </a:extLst>
          </p:cNvPr>
          <p:cNvPicPr>
            <a:picLocks noChangeAspect="1"/>
          </p:cNvPicPr>
          <p:nvPr/>
        </p:nvPicPr>
        <p:blipFill>
          <a:blip r:embed="rId3"/>
          <a:stretch>
            <a:fillRect/>
          </a:stretch>
        </p:blipFill>
        <p:spPr>
          <a:xfrm>
            <a:off x="2078586" y="3390544"/>
            <a:ext cx="6667500" cy="609600"/>
          </a:xfrm>
          <a:prstGeom prst="rect">
            <a:avLst/>
          </a:prstGeom>
        </p:spPr>
      </p:pic>
    </p:spTree>
    <p:extLst>
      <p:ext uri="{BB962C8B-B14F-4D97-AF65-F5344CB8AC3E}">
        <p14:creationId xmlns:p14="http://schemas.microsoft.com/office/powerpoint/2010/main" val="37755119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EXAMPLEs</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Some dogs have more days than others?</a:t>
            </a:r>
          </a:p>
          <a:p>
            <a:pPr marL="285750" indent="-285750">
              <a:buFont typeface="Wingdings" pitchFamily="2" charset="2"/>
              <a:buChar char="v"/>
            </a:pPr>
            <a:endParaRPr lang="en-IL" b="0" dirty="0"/>
          </a:p>
          <a:p>
            <a:pPr marL="285750" indent="-285750">
              <a:buFont typeface="Wingdings" pitchFamily="2" charset="2"/>
              <a:buChar char="v"/>
            </a:pPr>
            <a:endParaRPr lang="en-IL" b="0" dirty="0"/>
          </a:p>
          <a:p>
            <a:pPr marL="285750" indent="-285750">
              <a:buFont typeface="Wingdings" pitchFamily="2" charset="2"/>
              <a:buChar char="v"/>
            </a:pPr>
            <a:endParaRPr lang="en-IL" b="0" dirty="0"/>
          </a:p>
          <a:p>
            <a:r>
              <a:rPr lang="en-IL" b="0" dirty="0"/>
              <a:t>All cats have more days than dogs.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79</a:t>
            </a:fld>
            <a:endParaRPr lang="en-US" dirty="0"/>
          </a:p>
        </p:txBody>
      </p:sp>
      <p:pic>
        <p:nvPicPr>
          <p:cNvPr id="5" name="Picture 4">
            <a:extLst>
              <a:ext uri="{FF2B5EF4-FFF2-40B4-BE49-F238E27FC236}">
                <a16:creationId xmlns:a16="http://schemas.microsoft.com/office/drawing/2014/main" id="{273D413D-E392-3C4B-199E-1F99B86016DF}"/>
              </a:ext>
            </a:extLst>
          </p:cNvPr>
          <p:cNvPicPr>
            <a:picLocks noChangeAspect="1"/>
          </p:cNvPicPr>
          <p:nvPr/>
        </p:nvPicPr>
        <p:blipFill>
          <a:blip r:embed="rId3"/>
          <a:stretch>
            <a:fillRect/>
          </a:stretch>
        </p:blipFill>
        <p:spPr>
          <a:xfrm>
            <a:off x="2762250" y="3429000"/>
            <a:ext cx="6667500" cy="609600"/>
          </a:xfrm>
          <a:prstGeom prst="rect">
            <a:avLst/>
          </a:prstGeom>
        </p:spPr>
      </p:pic>
    </p:spTree>
    <p:extLst>
      <p:ext uri="{BB962C8B-B14F-4D97-AF65-F5344CB8AC3E}">
        <p14:creationId xmlns:p14="http://schemas.microsoft.com/office/powerpoint/2010/main" val="40859969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820BE6-10E2-2956-8713-BE7629E355CF}"/>
              </a:ext>
            </a:extLst>
          </p:cNvPr>
          <p:cNvPicPr>
            <a:picLocks noChangeAspect="1"/>
          </p:cNvPicPr>
          <p:nvPr/>
        </p:nvPicPr>
        <p:blipFill>
          <a:blip r:embed="rId3"/>
          <a:stretch>
            <a:fillRect/>
          </a:stretch>
        </p:blipFill>
        <p:spPr>
          <a:xfrm>
            <a:off x="2762250" y="5017997"/>
            <a:ext cx="6667500" cy="609600"/>
          </a:xfrm>
          <a:prstGeom prst="rect">
            <a:avLst/>
          </a:prstGeom>
        </p:spPr>
      </p:pic>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p:txBody>
          <a:bodyPr/>
          <a:lstStyle/>
          <a:p>
            <a:r>
              <a:rPr lang="en-IL" dirty="0"/>
              <a:t>EXAMPLEs</a:t>
            </a:r>
          </a:p>
        </p:txBody>
      </p:sp>
      <p:sp>
        <p:nvSpPr>
          <p:cNvPr id="3" name="Content Placeholder 2">
            <a:extLst>
              <a:ext uri="{FF2B5EF4-FFF2-40B4-BE49-F238E27FC236}">
                <a16:creationId xmlns:a16="http://schemas.microsoft.com/office/drawing/2014/main" id="{77E67E1E-4608-DF44-D769-52907ABD64C4}"/>
              </a:ext>
            </a:extLst>
          </p:cNvPr>
          <p:cNvSpPr>
            <a:spLocks noGrp="1"/>
          </p:cNvSpPr>
          <p:nvPr>
            <p:ph sz="half" idx="2"/>
          </p:nvPr>
        </p:nvSpPr>
        <p:spPr/>
        <p:txBody>
          <a:bodyPr/>
          <a:lstStyle/>
          <a:p>
            <a:r>
              <a:rPr lang="en-IL" b="0" dirty="0"/>
              <a:t>Some dogs have more days than others?</a:t>
            </a:r>
          </a:p>
          <a:p>
            <a:pPr marL="285750" indent="-285750">
              <a:buFont typeface="Wingdings" pitchFamily="2" charset="2"/>
              <a:buChar char="v"/>
            </a:pPr>
            <a:endParaRPr lang="en-IL" b="0" dirty="0"/>
          </a:p>
          <a:p>
            <a:pPr marL="285750" indent="-285750">
              <a:buFont typeface="Wingdings" pitchFamily="2" charset="2"/>
              <a:buChar char="v"/>
            </a:pPr>
            <a:endParaRPr lang="en-IL" b="0" dirty="0"/>
          </a:p>
          <a:p>
            <a:pPr marL="285750" indent="-285750">
              <a:buFont typeface="Wingdings" pitchFamily="2" charset="2"/>
              <a:buChar char="v"/>
            </a:pPr>
            <a:endParaRPr lang="en-IL" b="0" dirty="0"/>
          </a:p>
          <a:p>
            <a:r>
              <a:rPr lang="en-IL" b="0" dirty="0"/>
              <a:t>All cats have more days than dogs.</a:t>
            </a:r>
            <a:br>
              <a:rPr lang="en-IL" b="0" dirty="0"/>
            </a:br>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80</a:t>
            </a:fld>
            <a:endParaRPr lang="en-US" dirty="0"/>
          </a:p>
        </p:txBody>
      </p:sp>
      <p:pic>
        <p:nvPicPr>
          <p:cNvPr id="5" name="Picture 4">
            <a:extLst>
              <a:ext uri="{FF2B5EF4-FFF2-40B4-BE49-F238E27FC236}">
                <a16:creationId xmlns:a16="http://schemas.microsoft.com/office/drawing/2014/main" id="{273D413D-E392-3C4B-199E-1F99B86016DF}"/>
              </a:ext>
            </a:extLst>
          </p:cNvPr>
          <p:cNvPicPr>
            <a:picLocks noChangeAspect="1"/>
          </p:cNvPicPr>
          <p:nvPr/>
        </p:nvPicPr>
        <p:blipFill>
          <a:blip r:embed="rId4"/>
          <a:stretch>
            <a:fillRect/>
          </a:stretch>
        </p:blipFill>
        <p:spPr>
          <a:xfrm>
            <a:off x="2762250" y="3429000"/>
            <a:ext cx="6667500" cy="609600"/>
          </a:xfrm>
          <a:prstGeom prst="rect">
            <a:avLst/>
          </a:prstGeom>
        </p:spPr>
      </p:pic>
    </p:spTree>
    <p:extLst>
      <p:ext uri="{BB962C8B-B14F-4D97-AF65-F5344CB8AC3E}">
        <p14:creationId xmlns:p14="http://schemas.microsoft.com/office/powerpoint/2010/main" val="8929517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092E-49F2-3924-11AF-1B00DC21885D}"/>
              </a:ext>
            </a:extLst>
          </p:cNvPr>
          <p:cNvSpPr>
            <a:spLocks noGrp="1"/>
          </p:cNvSpPr>
          <p:nvPr>
            <p:ph type="title"/>
          </p:nvPr>
        </p:nvSpPr>
        <p:spPr>
          <a:xfrm>
            <a:off x="1352798" y="579120"/>
            <a:ext cx="4455819" cy="713137"/>
          </a:xfrm>
        </p:spPr>
        <p:txBody>
          <a:bodyPr/>
          <a:lstStyle/>
          <a:p>
            <a:r>
              <a:rPr lang="en-IL" dirty="0"/>
              <a:t>EXAMPLEs</a:t>
            </a:r>
          </a:p>
        </p:txBody>
      </p:sp>
      <p:sp>
        <p:nvSpPr>
          <p:cNvPr id="4" name="Slide Number Placeholder 3">
            <a:extLst>
              <a:ext uri="{FF2B5EF4-FFF2-40B4-BE49-F238E27FC236}">
                <a16:creationId xmlns:a16="http://schemas.microsoft.com/office/drawing/2014/main" id="{DD9BA578-29CC-5045-8F51-0008D1C44E24}"/>
              </a:ext>
            </a:extLst>
          </p:cNvPr>
          <p:cNvSpPr>
            <a:spLocks noGrp="1"/>
          </p:cNvSpPr>
          <p:nvPr>
            <p:ph type="sldNum" sz="quarter" idx="12"/>
          </p:nvPr>
        </p:nvSpPr>
        <p:spPr/>
        <p:txBody>
          <a:bodyPr/>
          <a:lstStyle/>
          <a:p>
            <a:fld id="{A49DFD55-3C28-40EF-9E31-A92D2E4017FF}" type="slidenum">
              <a:rPr lang="en-US" smtClean="0"/>
              <a:pPr/>
              <a:t>81</a:t>
            </a:fld>
            <a:endParaRPr lang="en-US" dirty="0"/>
          </a:p>
        </p:txBody>
      </p:sp>
      <p:pic>
        <p:nvPicPr>
          <p:cNvPr id="9" name="Picture 8" descr="A person in a garment with a sword&#10;&#10;Description automatically generated">
            <a:extLst>
              <a:ext uri="{FF2B5EF4-FFF2-40B4-BE49-F238E27FC236}">
                <a16:creationId xmlns:a16="http://schemas.microsoft.com/office/drawing/2014/main" id="{2A717B86-AD0F-AC62-269F-013E5F587C62}"/>
              </a:ext>
            </a:extLst>
          </p:cNvPr>
          <p:cNvPicPr>
            <a:picLocks noChangeAspect="1"/>
          </p:cNvPicPr>
          <p:nvPr/>
        </p:nvPicPr>
        <p:blipFill>
          <a:blip r:embed="rId3"/>
          <a:stretch>
            <a:fillRect/>
          </a:stretch>
        </p:blipFill>
        <p:spPr>
          <a:xfrm>
            <a:off x="3079265" y="1622696"/>
            <a:ext cx="5302735" cy="5112610"/>
          </a:xfrm>
          <a:prstGeom prst="rect">
            <a:avLst/>
          </a:prstGeom>
        </p:spPr>
      </p:pic>
    </p:spTree>
    <p:extLst>
      <p:ext uri="{BB962C8B-B14F-4D97-AF65-F5344CB8AC3E}">
        <p14:creationId xmlns:p14="http://schemas.microsoft.com/office/powerpoint/2010/main" val="13249983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6862354" y="957942"/>
            <a:ext cx="4308566" cy="2906429"/>
          </a:xfrm>
        </p:spPr>
        <p:txBody>
          <a:bodyPr/>
          <a:lstStyle/>
          <a:p>
            <a:r>
              <a:rPr lang="en-US" dirty="0"/>
              <a:t>Semantics</a:t>
            </a:r>
            <a:br>
              <a:rPr lang="en-US" dirty="0"/>
            </a:br>
            <a:r>
              <a:rPr lang="en-US" dirty="0"/>
              <a:t>Of FOL</a:t>
            </a:r>
          </a:p>
        </p:txBody>
      </p:sp>
    </p:spTree>
    <p:extLst>
      <p:ext uri="{BB962C8B-B14F-4D97-AF65-F5344CB8AC3E}">
        <p14:creationId xmlns:p14="http://schemas.microsoft.com/office/powerpoint/2010/main" val="6369712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7955-DB64-BF5C-A432-CFE0EC0750EF}"/>
              </a:ext>
            </a:extLst>
          </p:cNvPr>
          <p:cNvSpPr>
            <a:spLocks noGrp="1"/>
          </p:cNvSpPr>
          <p:nvPr>
            <p:ph type="title"/>
          </p:nvPr>
        </p:nvSpPr>
        <p:spPr>
          <a:xfrm>
            <a:off x="1226524" y="640080"/>
            <a:ext cx="4899956" cy="612988"/>
          </a:xfrm>
        </p:spPr>
        <p:txBody>
          <a:bodyPr/>
          <a:lstStyle/>
          <a:p>
            <a:r>
              <a:rPr lang="en-IL" dirty="0"/>
              <a:t>DOMAin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D15EC2-A400-F563-313A-38CFB76713E9}"/>
                  </a:ext>
                </a:extLst>
              </p:cNvPr>
              <p:cNvSpPr>
                <a:spLocks noGrp="1"/>
              </p:cNvSpPr>
              <p:nvPr>
                <p:ph sz="half" idx="2"/>
              </p:nvPr>
            </p:nvSpPr>
            <p:spPr>
              <a:xfrm>
                <a:off x="1226524" y="1725474"/>
                <a:ext cx="7978436" cy="4187646"/>
              </a:xfrm>
            </p:spPr>
            <p:txBody>
              <a:bodyPr>
                <a:normAutofit/>
              </a:bodyPr>
              <a:lstStyle/>
              <a:p>
                <a:r>
                  <a:rPr lang="en-IL" sz="2000" b="0" dirty="0"/>
                  <a:t>For intepretation </a:t>
                </a:r>
                <a14:m>
                  <m:oMath xmlns:m="http://schemas.openxmlformats.org/officeDocument/2006/math">
                    <m:r>
                      <a:rPr lang="en-IL" sz="2000" b="0" i="1" dirty="0" smtClean="0">
                        <a:latin typeface="Cambria Math" panose="02040503050406030204" pitchFamily="18" charset="0"/>
                      </a:rPr>
                      <m:t>𝐼</m:t>
                    </m:r>
                  </m:oMath>
                </a14:m>
                <a:r>
                  <a:rPr lang="en-IL" sz="2000" b="0" dirty="0"/>
                  <a:t>, the domain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𝐷</m:t>
                        </m:r>
                      </m:e>
                      <m:sub>
                        <m:r>
                          <a:rPr lang="en-US" sz="2000" b="0" i="1" smtClean="0">
                            <a:latin typeface="Cambria Math" panose="02040503050406030204" pitchFamily="18" charset="0"/>
                          </a:rPr>
                          <m:t>𝐼</m:t>
                        </m:r>
                      </m:sub>
                    </m:sSub>
                  </m:oMath>
                </a14:m>
                <a:r>
                  <a:rPr lang="en-IL" sz="2000" b="0" dirty="0"/>
                  <a:t> is a nonempty set of values or objects. </a:t>
                </a:r>
                <a14:m>
                  <m:oMath xmlns:m="http://schemas.openxmlformats.org/officeDocument/2006/math">
                    <m:d>
                      <m:dPr>
                        <m:begChr m:val="|"/>
                        <m:endChr m:val="|"/>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𝐷</m:t>
                            </m:r>
                          </m:e>
                          <m:sub>
                            <m:r>
                              <a:rPr lang="en-US" sz="2000" b="0" i="1" smtClean="0">
                                <a:latin typeface="Cambria Math" panose="02040503050406030204" pitchFamily="18" charset="0"/>
                              </a:rPr>
                              <m:t>𝐼</m:t>
                            </m:r>
                          </m:sub>
                        </m:sSub>
                      </m:e>
                    </m:d>
                  </m:oMath>
                </a14:m>
                <a:r>
                  <a:rPr lang="en-IL" sz="2000" b="0" dirty="0"/>
                  <a:t> denotes the cardinality/size of the domain.</a:t>
                </a:r>
              </a:p>
              <a:p>
                <a:endParaRPr lang="en-US" sz="2000" b="0" dirty="0"/>
              </a:p>
              <a:p>
                <a:endParaRPr lang="en-IL" sz="2000" b="0" dirty="0"/>
              </a:p>
              <a:p>
                <a:r>
                  <a:rPr lang="en-IL" sz="2000" b="0" dirty="0"/>
                  <a:t>Examples:</a:t>
                </a:r>
              </a:p>
              <a:p>
                <a:pPr marL="569214" lvl="1">
                  <a:buFont typeface="Courier New" panose="02070309020205020404" pitchFamily="49" charset="0"/>
                  <a:buChar char="o"/>
                </a:pPr>
                <a:r>
                  <a:rPr lang="en-IL" sz="2000" dirty="0"/>
                  <a:t>Days of the week</a:t>
                </a:r>
              </a:p>
              <a:p>
                <a:pPr marL="569214" lvl="1">
                  <a:buFont typeface="Courier New" panose="02070309020205020404" pitchFamily="49" charset="0"/>
                  <a:buChar char="o"/>
                </a:pPr>
                <a:r>
                  <a:rPr lang="en-IL" sz="2000" dirty="0"/>
                  <a:t>Integers </a:t>
                </a:r>
                <a14:m>
                  <m:oMath xmlns:m="http://schemas.openxmlformats.org/officeDocument/2006/math">
                    <m:r>
                      <a:rPr lang="en-US" sz="2000" b="0" i="1" smtClean="0">
                        <a:latin typeface="Cambria Math" panose="02040503050406030204" pitchFamily="18" charset="0"/>
                      </a:rPr>
                      <m:t>ℤ</m:t>
                    </m:r>
                  </m:oMath>
                </a14:m>
                <a:r>
                  <a:rPr lang="en-IL" sz="2000" dirty="0"/>
                  <a:t> and Reals </a:t>
                </a:r>
                <a14:m>
                  <m:oMath xmlns:m="http://schemas.openxmlformats.org/officeDocument/2006/math">
                    <m:r>
                      <a:rPr lang="en-US" sz="2000" b="0" i="1" smtClean="0">
                        <a:latin typeface="Cambria Math" panose="02040503050406030204" pitchFamily="18" charset="0"/>
                      </a:rPr>
                      <m:t>ℝ</m:t>
                    </m:r>
                  </m:oMath>
                </a14:m>
                <a:endParaRPr lang="en-IL" sz="2000" b="0" dirty="0"/>
              </a:p>
              <a:p>
                <a:pPr marL="569214" lvl="1">
                  <a:buFont typeface="Courier New" panose="02070309020205020404" pitchFamily="49" charset="0"/>
                  <a:buChar char="o"/>
                </a:pPr>
                <a:r>
                  <a:rPr lang="en-IL" sz="2000" dirty="0"/>
                  <a:t>Set of shapes</a:t>
                </a:r>
              </a:p>
            </p:txBody>
          </p:sp>
        </mc:Choice>
        <mc:Fallback xmlns="">
          <p:sp>
            <p:nvSpPr>
              <p:cNvPr id="3" name="Content Placeholder 2">
                <a:extLst>
                  <a:ext uri="{FF2B5EF4-FFF2-40B4-BE49-F238E27FC236}">
                    <a16:creationId xmlns:a16="http://schemas.microsoft.com/office/drawing/2014/main" id="{E2D15EC2-A400-F563-313A-38CFB76713E9}"/>
                  </a:ext>
                </a:extLst>
              </p:cNvPr>
              <p:cNvSpPr>
                <a:spLocks noGrp="1" noRot="1" noChangeAspect="1" noMove="1" noResize="1" noEditPoints="1" noAdjustHandles="1" noChangeArrowheads="1" noChangeShapeType="1" noTextEdit="1"/>
              </p:cNvSpPr>
              <p:nvPr>
                <p:ph sz="half" idx="2"/>
              </p:nvPr>
            </p:nvSpPr>
            <p:spPr>
              <a:xfrm>
                <a:off x="1226524" y="1725474"/>
                <a:ext cx="7978436" cy="4187646"/>
              </a:xfrm>
              <a:blipFill>
                <a:blip r:embed="rId3"/>
                <a:stretch>
                  <a:fillRect l="-764" t="-728"/>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B54456EA-2764-E1D8-9EBE-62F8F7B1AB0E}"/>
              </a:ext>
            </a:extLst>
          </p:cNvPr>
          <p:cNvSpPr>
            <a:spLocks noGrp="1"/>
          </p:cNvSpPr>
          <p:nvPr>
            <p:ph type="sldNum" sz="quarter" idx="12"/>
          </p:nvPr>
        </p:nvSpPr>
        <p:spPr/>
        <p:txBody>
          <a:bodyPr/>
          <a:lstStyle/>
          <a:p>
            <a:fld id="{A49DFD55-3C28-40EF-9E31-A92D2E4017FF}" type="slidenum">
              <a:rPr lang="en-US" smtClean="0"/>
              <a:pPr/>
              <a:t>83</a:t>
            </a:fld>
            <a:endParaRPr lang="en-US" dirty="0"/>
          </a:p>
        </p:txBody>
      </p:sp>
    </p:spTree>
    <p:extLst>
      <p:ext uri="{BB962C8B-B14F-4D97-AF65-F5344CB8AC3E}">
        <p14:creationId xmlns:p14="http://schemas.microsoft.com/office/powerpoint/2010/main" val="23757180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DA0AC02-7371-4640-3700-35F7544FD4E2}"/>
                  </a:ext>
                </a:extLst>
              </p:cNvPr>
              <p:cNvSpPr>
                <a:spLocks noGrp="1"/>
              </p:cNvSpPr>
              <p:nvPr>
                <p:ph type="title"/>
              </p:nvPr>
            </p:nvSpPr>
            <p:spPr>
              <a:xfrm>
                <a:off x="1213460" y="731520"/>
                <a:ext cx="6236722" cy="656531"/>
              </a:xfrm>
            </p:spPr>
            <p:txBody>
              <a:bodyPr/>
              <a:lstStyle/>
              <a:p>
                <a:pPr algn="l" defTabSz="914400" rtl="1" eaLnBrk="1" latinLnBrk="0" hangingPunct="1">
                  <a:lnSpc>
                    <a:spcPct val="90000"/>
                  </a:lnSpc>
                  <a:spcBef>
                    <a:spcPct val="0"/>
                  </a:spcBef>
                  <a:buNone/>
                </a:pPr>
                <a:r>
                  <a:rPr lang="en-US" dirty="0"/>
                  <a:t>Assignment -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oMath>
                </a14:m>
                <a:endParaRPr lang="en-IL" dirty="0"/>
              </a:p>
            </p:txBody>
          </p:sp>
        </mc:Choice>
        <mc:Fallback xmlns="">
          <p:sp>
            <p:nvSpPr>
              <p:cNvPr id="2" name="Title 1">
                <a:extLst>
                  <a:ext uri="{FF2B5EF4-FFF2-40B4-BE49-F238E27FC236}">
                    <a16:creationId xmlns:a16="http://schemas.microsoft.com/office/drawing/2014/main" id="{4DA0AC02-7371-4640-3700-35F7544FD4E2}"/>
                  </a:ext>
                </a:extLst>
              </p:cNvPr>
              <p:cNvSpPr>
                <a:spLocks noGrp="1" noRot="1" noChangeAspect="1" noMove="1" noResize="1" noEditPoints="1" noAdjustHandles="1" noChangeArrowheads="1" noChangeShapeType="1" noTextEdit="1"/>
              </p:cNvSpPr>
              <p:nvPr>
                <p:ph type="title"/>
              </p:nvPr>
            </p:nvSpPr>
            <p:spPr>
              <a:xfrm>
                <a:off x="1213460" y="731520"/>
                <a:ext cx="6236722" cy="656531"/>
              </a:xfrm>
              <a:blipFill>
                <a:blip r:embed="rId3"/>
                <a:stretch>
                  <a:fillRect l="-1857" b="-25926"/>
                </a:stretch>
              </a:blipFill>
            </p:spPr>
            <p:txBody>
              <a:bodyPr/>
              <a:lstStyle/>
              <a:p>
                <a:r>
                  <a:rPr lang="LID4096">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EF1469E-E25A-FBE3-9571-A6DD016AE84F}"/>
                  </a:ext>
                </a:extLst>
              </p:cNvPr>
              <p:cNvSpPr>
                <a:spLocks noGrp="1"/>
              </p:cNvSpPr>
              <p:nvPr>
                <p:ph sz="half" idx="2"/>
              </p:nvPr>
            </p:nvSpPr>
            <p:spPr>
              <a:xfrm>
                <a:off x="949233" y="1746069"/>
                <a:ext cx="9213670" cy="4484913"/>
              </a:xfrm>
            </p:spPr>
            <p:txBody>
              <a:bodyPr>
                <a:normAutofit/>
              </a:bodyPr>
              <a:lstStyle/>
              <a:p>
                <a:r>
                  <a:rPr lang="en-IL" b="0" dirty="0"/>
                  <a:t>A mapping between the constants, function and predicate symbols to elem</a:t>
                </a:r>
                <a:r>
                  <a:rPr lang="en-US" b="0" dirty="0"/>
                  <a:t>e</a:t>
                </a:r>
                <a:r>
                  <a:rPr lang="en-IL" b="0" dirty="0"/>
                  <a:t>nts, functions and predicates over the domain.</a:t>
                </a:r>
              </a:p>
              <a:p>
                <a:endParaRPr lang="en-US" b="0" dirty="0"/>
              </a:p>
              <a:p>
                <a:r>
                  <a:rPr lang="en-US" b="0" dirty="0"/>
                  <a:t>A mapping variables to elements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oMath>
                </a14:m>
                <a:r>
                  <a:rPr lang="en-IL" b="0" dirty="0"/>
                  <a:t>:</a:t>
                </a:r>
              </a:p>
              <a:p>
                <a:pPr marL="569214" lvl="1">
                  <a:buFont typeface="Courier New" panose="02070309020205020404" pitchFamily="49" charset="0"/>
                  <a:buChar char="o"/>
                </a:pPr>
                <a:r>
                  <a:rPr lang="en-US" dirty="0"/>
                  <a:t>E</a:t>
                </a:r>
                <a:r>
                  <a:rPr lang="en-IL" dirty="0"/>
                  <a:t>ach variable symbo</a:t>
                </a:r>
                <a:r>
                  <a:rPr lang="en-US" dirty="0"/>
                  <a:t>l </a:t>
                </a:r>
                <a14:m>
                  <m:oMath xmlns:m="http://schemas.openxmlformats.org/officeDocument/2006/math">
                    <m:r>
                      <a:rPr lang="en-US" b="0" i="1" smtClean="0">
                        <a:latin typeface="Cambria Math" panose="02040503050406030204" pitchFamily="18" charset="0"/>
                      </a:rPr>
                      <m:t>𝑥</m:t>
                    </m:r>
                  </m:oMath>
                </a14:m>
                <a:r>
                  <a:rPr lang="en-IL" b="0" dirty="0"/>
                  <a:t> is assigned a value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𝐼</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oMath>
                </a14:m>
                <a:endParaRPr lang="en-IL" b="0" dirty="0"/>
              </a:p>
              <a:p>
                <a:pPr marL="569214" lvl="1">
                  <a:buFont typeface="Courier New" panose="02070309020205020404" pitchFamily="49" charset="0"/>
                  <a:buChar char="o"/>
                </a:pPr>
                <a:r>
                  <a:rPr lang="en-US" dirty="0"/>
                  <a:t>E</a:t>
                </a:r>
                <a:r>
                  <a:rPr lang="en-IL" dirty="0"/>
                  <a:t>ach n-ary function symbol </a:t>
                </a:r>
                <a14:m>
                  <m:oMath xmlns:m="http://schemas.openxmlformats.org/officeDocument/2006/math">
                    <m:r>
                      <a:rPr lang="en-IL" i="1" dirty="0" smtClean="0">
                        <a:latin typeface="Cambria Math" panose="02040503050406030204" pitchFamily="18" charset="0"/>
                      </a:rPr>
                      <m:t>𝑓</m:t>
                    </m:r>
                  </m:oMath>
                </a14:m>
                <a:r>
                  <a:rPr lang="en-IL" dirty="0"/>
                  <a:t> is assigned an n-ary function</a:t>
                </a:r>
                <a:br>
                  <a:rPr lang="en-IL"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𝐼</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𝑛</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oMath>
                </a14:m>
                <a:endParaRPr lang="en-US" b="0" dirty="0"/>
              </a:p>
              <a:p>
                <a:pPr marL="569214" lvl="1">
                  <a:buFont typeface="Courier New" panose="02070309020205020404" pitchFamily="49" charset="0"/>
                  <a:buChar char="o"/>
                </a:pPr>
                <a:r>
                  <a:rPr lang="en-US" b="0" dirty="0"/>
                  <a:t>Each n-</a:t>
                </a:r>
                <a:r>
                  <a:rPr lang="en-US" b="0" dirty="0" err="1"/>
                  <a:t>ary</a:t>
                </a:r>
                <a:r>
                  <a:rPr lang="en-US" b="0" dirty="0"/>
                  <a:t> predicate symbol </a:t>
                </a:r>
                <a14:m>
                  <m:oMath xmlns:m="http://schemas.openxmlformats.org/officeDocument/2006/math">
                    <m:r>
                      <a:rPr lang="en-US" b="0" i="1" smtClean="0">
                        <a:latin typeface="Cambria Math" panose="02040503050406030204" pitchFamily="18" charset="0"/>
                      </a:rPr>
                      <m:t>𝑝</m:t>
                    </m:r>
                  </m:oMath>
                </a14:m>
                <a:r>
                  <a:rPr lang="en-US" b="0" dirty="0"/>
                  <a:t> is assigned an n-</a:t>
                </a:r>
                <a:r>
                  <a:rPr lang="en-US" b="0" dirty="0" err="1"/>
                  <a:t>ary</a:t>
                </a:r>
                <a:r>
                  <a:rPr lang="en-US" b="0" dirty="0"/>
                  <a:t> predicate</a:t>
                </a:r>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𝐼</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𝑛</m:t>
                        </m:r>
                      </m:sup>
                    </m:sSup>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𝑇</m:t>
                        </m:r>
                        <m:r>
                          <a:rPr lang="en-US" b="0" i="1" smtClean="0">
                            <a:latin typeface="Cambria Math" panose="02040503050406030204" pitchFamily="18" charset="0"/>
                          </a:rPr>
                          <m:t>, ⊥</m:t>
                        </m:r>
                      </m:e>
                    </m:d>
                  </m:oMath>
                </a14:m>
                <a:endParaRPr lang="en-US" dirty="0"/>
              </a:p>
              <a:p>
                <a:pPr lvl="1" indent="0">
                  <a:buNone/>
                </a:pPr>
                <a:endParaRPr lang="en-US" b="0" dirty="0"/>
              </a:p>
              <a:p>
                <a:pPr lvl="1" indent="0">
                  <a:buNone/>
                </a:pPr>
                <a:r>
                  <a:rPr lang="en-US" b="0" dirty="0"/>
                  <a:t>In particular, each constant is assigned a value from the domain, and each propositional variable is assigned a truth value.</a:t>
                </a:r>
                <a:endParaRPr lang="en-IL" b="0" dirty="0"/>
              </a:p>
              <a:p>
                <a:endParaRPr lang="en-IL" b="0" dirty="0"/>
              </a:p>
            </p:txBody>
          </p:sp>
        </mc:Choice>
        <mc:Fallback xmlns="">
          <p:sp>
            <p:nvSpPr>
              <p:cNvPr id="3" name="Content Placeholder 2">
                <a:extLst>
                  <a:ext uri="{FF2B5EF4-FFF2-40B4-BE49-F238E27FC236}">
                    <a16:creationId xmlns:a16="http://schemas.microsoft.com/office/drawing/2014/main" id="{3EF1469E-E25A-FBE3-9571-A6DD016AE84F}"/>
                  </a:ext>
                </a:extLst>
              </p:cNvPr>
              <p:cNvSpPr>
                <a:spLocks noGrp="1" noRot="1" noChangeAspect="1" noMove="1" noResize="1" noEditPoints="1" noAdjustHandles="1" noChangeArrowheads="1" noChangeShapeType="1" noTextEdit="1"/>
              </p:cNvSpPr>
              <p:nvPr>
                <p:ph sz="half" idx="2"/>
              </p:nvPr>
            </p:nvSpPr>
            <p:spPr>
              <a:xfrm>
                <a:off x="949233" y="1746069"/>
                <a:ext cx="9213670" cy="4484913"/>
              </a:xfrm>
              <a:blipFill>
                <a:blip r:embed="rId4"/>
                <a:stretch>
                  <a:fillRect l="-596" t="-679"/>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040ECE9C-0FA3-CC61-BA38-F2A9EC89B60F}"/>
              </a:ext>
            </a:extLst>
          </p:cNvPr>
          <p:cNvSpPr>
            <a:spLocks noGrp="1"/>
          </p:cNvSpPr>
          <p:nvPr>
            <p:ph type="sldNum" sz="quarter" idx="12"/>
          </p:nvPr>
        </p:nvSpPr>
        <p:spPr/>
        <p:txBody>
          <a:bodyPr/>
          <a:lstStyle/>
          <a:p>
            <a:fld id="{A49DFD55-3C28-40EF-9E31-A92D2E4017FF}" type="slidenum">
              <a:rPr lang="en-US" smtClean="0"/>
              <a:pPr/>
              <a:t>84</a:t>
            </a:fld>
            <a:endParaRPr lang="en-US" dirty="0"/>
          </a:p>
        </p:txBody>
      </p:sp>
    </p:spTree>
    <p:extLst>
      <p:ext uri="{BB962C8B-B14F-4D97-AF65-F5344CB8AC3E}">
        <p14:creationId xmlns:p14="http://schemas.microsoft.com/office/powerpoint/2010/main" val="15213939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912C363-9582-B838-4A6E-622AAA22E6FB}"/>
                  </a:ext>
                </a:extLst>
              </p:cNvPr>
              <p:cNvSpPr>
                <a:spLocks noGrp="1"/>
              </p:cNvSpPr>
              <p:nvPr>
                <p:ph type="title"/>
              </p:nvPr>
            </p:nvSpPr>
            <p:spPr>
              <a:xfrm>
                <a:off x="1123473" y="792236"/>
                <a:ext cx="6760687" cy="488166"/>
              </a:xfrm>
            </p:spPr>
            <p:txBody>
              <a:bodyPr/>
              <a:lstStyle/>
              <a:p>
                <a:r>
                  <a:rPr lang="en-IL" dirty="0"/>
                  <a:t>INTERPRETATION -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e>
                    </m:d>
                  </m:oMath>
                </a14:m>
                <a:endParaRPr lang="en-IL" dirty="0"/>
              </a:p>
            </p:txBody>
          </p:sp>
        </mc:Choice>
        <mc:Fallback xmlns="">
          <p:sp>
            <p:nvSpPr>
              <p:cNvPr id="2" name="Title 1">
                <a:extLst>
                  <a:ext uri="{FF2B5EF4-FFF2-40B4-BE49-F238E27FC236}">
                    <a16:creationId xmlns:a16="http://schemas.microsoft.com/office/drawing/2014/main" id="{B912C363-9582-B838-4A6E-622AAA22E6FB}"/>
                  </a:ext>
                </a:extLst>
              </p:cNvPr>
              <p:cNvSpPr>
                <a:spLocks noGrp="1" noRot="1" noChangeAspect="1" noMove="1" noResize="1" noEditPoints="1" noAdjustHandles="1" noChangeArrowheads="1" noChangeShapeType="1" noTextEdit="1"/>
              </p:cNvSpPr>
              <p:nvPr>
                <p:ph type="title"/>
              </p:nvPr>
            </p:nvSpPr>
            <p:spPr>
              <a:xfrm>
                <a:off x="1123473" y="792236"/>
                <a:ext cx="6760687" cy="488166"/>
              </a:xfrm>
              <a:blipFill>
                <a:blip r:embed="rId3"/>
                <a:stretch>
                  <a:fillRect l="-1803" t="-18750" b="-35000"/>
                </a:stretch>
              </a:blipFill>
            </p:spPr>
            <p:txBody>
              <a:bodyPr/>
              <a:lstStyle/>
              <a:p>
                <a:r>
                  <a:rPr lang="LID4096">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8D2A34C-0DC1-1B6F-AF50-E478A76CE644}"/>
                  </a:ext>
                </a:extLst>
              </p:cNvPr>
              <p:cNvSpPr>
                <a:spLocks noGrp="1"/>
              </p:cNvSpPr>
              <p:nvPr>
                <p:ph sz="half" idx="2"/>
              </p:nvPr>
            </p:nvSpPr>
            <p:spPr>
              <a:xfrm>
                <a:off x="1123473" y="1605280"/>
                <a:ext cx="8386287" cy="4460484"/>
              </a:xfrm>
            </p:spPr>
            <p:txBody>
              <a:bodyPr>
                <a:normAutofit lnSpcReduction="10000"/>
              </a:bodyPr>
              <a:lstStyle/>
              <a:p>
                <a:r>
                  <a:rPr lang="en-IL" b="0" dirty="0"/>
                  <a:t>The </a:t>
                </a:r>
                <a:r>
                  <a:rPr lang="en-IL" dirty="0">
                    <a:solidFill>
                      <a:schemeClr val="accent2">
                        <a:lumMod val="75000"/>
                      </a:schemeClr>
                    </a:solidFill>
                  </a:rPr>
                  <a:t>interpretation</a:t>
                </a:r>
                <a:r>
                  <a:rPr lang="en-IL" b="0" dirty="0"/>
                  <a:t> of a FOL formula is a pair constinting of a domain and assignment over that domain.</a:t>
                </a:r>
              </a:p>
              <a:p>
                <a:endParaRPr lang="en-US" b="0" dirty="0"/>
              </a:p>
              <a:p>
                <a:r>
                  <a:rPr lang="en-IL" b="0" dirty="0"/>
                  <a:t>Lets consider the following formula:</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he-IL" b="0" i="1" smtClean="0">
                          <a:latin typeface="Cambria Math" panose="02040503050406030204" pitchFamily="18" charset="0"/>
                        </a:rPr>
                        <m:t>:</m:t>
                      </m:r>
                      <m:r>
                        <a:rPr lang="he-IL" b="0" i="1" smtClean="0">
                          <a:latin typeface="Cambria Math" panose="02040503050406030204" pitchFamily="18" charset="0"/>
                        </a:rPr>
                        <m:t>𝑥</m:t>
                      </m:r>
                      <m:r>
                        <a:rPr lang="he-IL" b="0" i="1" smtClean="0">
                          <a:latin typeface="Cambria Math" panose="02040503050406030204" pitchFamily="18" charset="0"/>
                        </a:rPr>
                        <m:t>+</m:t>
                      </m:r>
                      <m:r>
                        <a:rPr lang="he-IL" b="0" i="1" smtClean="0">
                          <a:latin typeface="Cambria Math" panose="02040503050406030204" pitchFamily="18" charset="0"/>
                        </a:rPr>
                        <m:t>𝑦</m:t>
                      </m:r>
                      <m:r>
                        <a:rPr lang="he-IL" b="0" i="1" smtClean="0">
                          <a:latin typeface="Cambria Math" panose="02040503050406030204" pitchFamily="18" charset="0"/>
                        </a:rPr>
                        <m:t>&gt;</m:t>
                      </m:r>
                      <m:r>
                        <a:rPr lang="he-IL" b="0" i="1" smtClean="0">
                          <a:latin typeface="Cambria Math" panose="02040503050406030204" pitchFamily="18" charset="0"/>
                        </a:rPr>
                        <m:t>𝑧</m:t>
                      </m:r>
                      <m:r>
                        <a:rPr lang="he-IL" b="0" i="1" smtClean="0">
                          <a:latin typeface="Cambria Math" panose="02040503050406030204" pitchFamily="18" charset="0"/>
                        </a:rPr>
                        <m:t>→</m:t>
                      </m:r>
                      <m:r>
                        <a:rPr lang="he-IL" b="0" i="1" smtClean="0">
                          <a:latin typeface="Cambria Math" panose="02040503050406030204" pitchFamily="18" charset="0"/>
                        </a:rPr>
                        <m:t>𝑦</m:t>
                      </m:r>
                      <m:r>
                        <a:rPr lang="he-IL" b="0" i="1" smtClean="0">
                          <a:latin typeface="Cambria Math" panose="02040503050406030204" pitchFamily="18" charset="0"/>
                        </a:rPr>
                        <m:t>&gt;</m:t>
                      </m:r>
                      <m:r>
                        <a:rPr lang="he-IL" b="0" i="1" smtClean="0">
                          <a:latin typeface="Cambria Math" panose="02040503050406030204" pitchFamily="18" charset="0"/>
                        </a:rPr>
                        <m:t>𝑧</m:t>
                      </m:r>
                      <m:r>
                        <a:rPr lang="he-IL" b="0" i="1" smtClean="0">
                          <a:latin typeface="Cambria Math" panose="02040503050406030204" pitchFamily="18" charset="0"/>
                        </a:rPr>
                        <m:t>−</m:t>
                      </m:r>
                      <m:r>
                        <a:rPr lang="he-IL" b="0" i="1" smtClean="0">
                          <a:latin typeface="Cambria Math" panose="02040503050406030204" pitchFamily="18" charset="0"/>
                        </a:rPr>
                        <m:t>𝑥</m:t>
                      </m:r>
                    </m:oMath>
                  </m:oMathPara>
                </a14:m>
                <a:endParaRPr lang="en-IL" b="0" dirty="0"/>
              </a:p>
              <a:p>
                <a:endParaRPr lang="en-US" b="0" dirty="0"/>
              </a:p>
              <a:p>
                <a:r>
                  <a:rPr lang="en-IL" b="0" dirty="0"/>
                  <a:t>And interpretation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e>
                    </m:d>
                  </m:oMath>
                </a14:m>
                <a:r>
                  <a:rPr lang="en-IL" b="0" dirty="0"/>
                  <a:t> where</a:t>
                </a:r>
              </a:p>
              <a:p>
                <a:pPr/>
                <a14:m>
                  <m:oMathPara xmlns:m="http://schemas.openxmlformats.org/officeDocument/2006/math">
                    <m:oMathParaPr>
                      <m:jc m:val="centerGroup"/>
                    </m:oMathParaPr>
                    <m:oMath xmlns:m="http://schemas.openxmlformats.org/officeDocument/2006/math">
                      <m:m>
                        <m:mPr>
                          <m:mcs>
                            <m:mc>
                              <m:mcPr>
                                <m:count m:val="1"/>
                                <m:mcJc m:val="center"/>
                              </m:mcPr>
                            </m:mc>
                          </m:mcs>
                          <m:ctrlPr>
                            <a:rPr lang="en-IL"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𝐷</m:t>
                                </m:r>
                              </m:e>
                              <m:sub>
                                <m:r>
                                  <m:rPr>
                                    <m:brk m:alnAt="7"/>
                                  </m:rPr>
                                  <a:rPr lang="en-US" b="0" i="1" smtClean="0">
                                    <a:latin typeface="Cambria Math" panose="02040503050406030204" pitchFamily="18" charset="0"/>
                                  </a:rPr>
                                  <m:t>𝐼</m:t>
                                </m:r>
                              </m:sub>
                            </m:sSub>
                            <m:r>
                              <m:rPr>
                                <m:brk m:alnAt="7"/>
                              </m:rPr>
                              <a:rPr lang="en-US" b="0" i="1" smtClean="0">
                                <a:latin typeface="Cambria Math" panose="02040503050406030204" pitchFamily="18" charset="0"/>
                              </a:rPr>
                              <m:t>=</m:t>
                            </m:r>
                            <m:r>
                              <a:rPr lang="en-US" b="0" i="1" smtClean="0">
                                <a:latin typeface="Cambria Math" panose="02040503050406030204" pitchFamily="18" charset="0"/>
                              </a:rPr>
                              <m:t>ℤ</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ℤ</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ℤ</m:t>
                                    </m:r>
                                  </m:sub>
                                </m:sSub>
                                <m:r>
                                  <a:rPr lang="en-US" b="0" i="1" smtClean="0">
                                    <a:latin typeface="Cambria Math" panose="02040503050406030204" pitchFamily="18" charset="0"/>
                                  </a:rPr>
                                  <m:t>,&gt;↦</m:t>
                                </m:r>
                                <m:sSub>
                                  <m:sSubPr>
                                    <m:ctrlPr>
                                      <a:rPr lang="en-US" b="0" i="1" smtClean="0">
                                        <a:latin typeface="Cambria Math" panose="02040503050406030204" pitchFamily="18" charset="0"/>
                                      </a:rPr>
                                    </m:ctrlPr>
                                  </m:sSubPr>
                                  <m:e>
                                    <m:r>
                                      <a:rPr lang="en-US" b="0" i="1" smtClean="0">
                                        <a:latin typeface="Cambria Math" panose="02040503050406030204" pitchFamily="18" charset="0"/>
                                      </a:rPr>
                                      <m:t>&gt;</m:t>
                                    </m:r>
                                  </m:e>
                                  <m:sub>
                                    <m:r>
                                      <a:rPr lang="en-US" b="0" i="1" smtClean="0">
                                        <a:latin typeface="Cambria Math" panose="02040503050406030204" pitchFamily="18" charset="0"/>
                                      </a:rPr>
                                      <m:t>ℤ</m:t>
                                    </m:r>
                                  </m:sub>
                                </m:sSub>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13</m:t>
                                </m:r>
                                <m:r>
                                  <a:rPr lang="en-US" b="0" i="1" smtClean="0">
                                    <a:latin typeface="Cambria Math" panose="02040503050406030204" pitchFamily="18" charset="0"/>
                                  </a:rPr>
                                  <m:t>, </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42</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e>
                            </m:d>
                          </m:e>
                        </m:mr>
                      </m:m>
                    </m:oMath>
                  </m:oMathPara>
                </a14:m>
                <a:endParaRPr lang="en-IL" b="0" dirty="0"/>
              </a:p>
              <a:p>
                <a:endParaRPr lang="en-US" b="0" dirty="0"/>
              </a:p>
              <a:p>
                <a:pPr/>
                <a:r>
                  <a:rPr lang="en-IL" b="0" dirty="0"/>
                  <a:t>After applying the interpretation</a:t>
                </a:r>
                <a:br>
                  <a:rPr lang="en-IL" b="0" dirty="0"/>
                </a:b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13</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ℤ</m:t>
                          </m:r>
                        </m:sub>
                      </m:sSub>
                      <m:r>
                        <a:rPr lang="en-US" b="0" i="1" smtClean="0">
                          <a:latin typeface="Cambria Math" panose="02040503050406030204" pitchFamily="18" charset="0"/>
                        </a:rPr>
                        <m:t>42</m:t>
                      </m:r>
                      <m:sSub>
                        <m:sSubPr>
                          <m:ctrlPr>
                            <a:rPr lang="en-US" b="0" i="1" smtClean="0">
                              <a:latin typeface="Cambria Math" panose="02040503050406030204" pitchFamily="18" charset="0"/>
                            </a:rPr>
                          </m:ctrlPr>
                        </m:sSubPr>
                        <m:e>
                          <m:r>
                            <a:rPr lang="en-US" b="0" i="1" smtClean="0">
                              <a:latin typeface="Cambria Math" panose="02040503050406030204" pitchFamily="18" charset="0"/>
                            </a:rPr>
                            <m:t>&gt;</m:t>
                          </m:r>
                        </m:e>
                        <m:sub>
                          <m:r>
                            <a:rPr lang="en-US" b="0" i="1" smtClean="0">
                              <a:latin typeface="Cambria Math" panose="02040503050406030204" pitchFamily="18" charset="0"/>
                            </a:rPr>
                            <m:t>ℤ</m:t>
                          </m:r>
                        </m:sub>
                      </m:sSub>
                      <m: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42</m:t>
                      </m:r>
                      <m:sSub>
                        <m:sSubPr>
                          <m:ctrlPr>
                            <a:rPr lang="en-US" b="0" i="1" smtClean="0">
                              <a:latin typeface="Cambria Math" panose="02040503050406030204" pitchFamily="18" charset="0"/>
                            </a:rPr>
                          </m:ctrlPr>
                        </m:sSubPr>
                        <m:e>
                          <m:r>
                            <a:rPr lang="en-US" b="0" i="1" smtClean="0">
                              <a:latin typeface="Cambria Math" panose="02040503050406030204" pitchFamily="18" charset="0"/>
                            </a:rPr>
                            <m:t>&gt;</m:t>
                          </m:r>
                        </m:e>
                        <m:sub>
                          <m:r>
                            <a:rPr lang="en-US" b="0" i="1" smtClean="0">
                              <a:latin typeface="Cambria Math" panose="02040503050406030204" pitchFamily="18" charset="0"/>
                            </a:rPr>
                            <m:t>ℤ</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ℤ</m:t>
                          </m:r>
                        </m:sub>
                      </m:sSub>
                      <m:r>
                        <a:rPr lang="en-US" b="0" i="1" smtClean="0">
                          <a:latin typeface="Cambria Math" panose="02040503050406030204" pitchFamily="18" charset="0"/>
                        </a:rPr>
                        <m:t>13</m:t>
                      </m:r>
                    </m:oMath>
                  </m:oMathPara>
                </a14:m>
                <a:endParaRPr lang="en-US" b="0" dirty="0"/>
              </a:p>
              <a:p>
                <a:r>
                  <a:rPr lang="en-IL" b="0" dirty="0"/>
                  <a:t> </a:t>
                </a:r>
              </a:p>
              <a:p>
                <a:endParaRPr lang="en-IL" b="0" dirty="0"/>
              </a:p>
            </p:txBody>
          </p:sp>
        </mc:Choice>
        <mc:Fallback xmlns="">
          <p:sp>
            <p:nvSpPr>
              <p:cNvPr id="3" name="Content Placeholder 2">
                <a:extLst>
                  <a:ext uri="{FF2B5EF4-FFF2-40B4-BE49-F238E27FC236}">
                    <a16:creationId xmlns:a16="http://schemas.microsoft.com/office/drawing/2014/main" id="{48D2A34C-0DC1-1B6F-AF50-E478A76CE644}"/>
                  </a:ext>
                </a:extLst>
              </p:cNvPr>
              <p:cNvSpPr>
                <a:spLocks noGrp="1" noRot="1" noChangeAspect="1" noMove="1" noResize="1" noEditPoints="1" noAdjustHandles="1" noChangeArrowheads="1" noChangeShapeType="1" noTextEdit="1"/>
              </p:cNvSpPr>
              <p:nvPr>
                <p:ph sz="half" idx="2"/>
              </p:nvPr>
            </p:nvSpPr>
            <p:spPr>
              <a:xfrm>
                <a:off x="1123473" y="1605280"/>
                <a:ext cx="8386287" cy="4460484"/>
              </a:xfrm>
              <a:blipFill>
                <a:blip r:embed="rId4"/>
                <a:stretch>
                  <a:fillRect l="-581" t="-1366"/>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DBD8FCE6-1442-791F-F643-6D756AF9B924}"/>
              </a:ext>
            </a:extLst>
          </p:cNvPr>
          <p:cNvSpPr>
            <a:spLocks noGrp="1"/>
          </p:cNvSpPr>
          <p:nvPr>
            <p:ph type="sldNum" sz="quarter" idx="12"/>
          </p:nvPr>
        </p:nvSpPr>
        <p:spPr/>
        <p:txBody>
          <a:bodyPr/>
          <a:lstStyle/>
          <a:p>
            <a:fld id="{A49DFD55-3C28-40EF-9E31-A92D2E4017FF}" type="slidenum">
              <a:rPr lang="en-US" smtClean="0"/>
              <a:pPr/>
              <a:t>85</a:t>
            </a:fld>
            <a:endParaRPr lang="en-US" dirty="0"/>
          </a:p>
        </p:txBody>
      </p:sp>
    </p:spTree>
    <p:extLst>
      <p:ext uri="{BB962C8B-B14F-4D97-AF65-F5344CB8AC3E}">
        <p14:creationId xmlns:p14="http://schemas.microsoft.com/office/powerpoint/2010/main" val="18066397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912C363-9582-B838-4A6E-622AAA22E6FB}"/>
                  </a:ext>
                </a:extLst>
              </p:cNvPr>
              <p:cNvSpPr>
                <a:spLocks noGrp="1"/>
              </p:cNvSpPr>
              <p:nvPr>
                <p:ph type="title"/>
              </p:nvPr>
            </p:nvSpPr>
            <p:spPr>
              <a:xfrm>
                <a:off x="1123473" y="792236"/>
                <a:ext cx="6760687" cy="488166"/>
              </a:xfrm>
            </p:spPr>
            <p:txBody>
              <a:bodyPr/>
              <a:lstStyle/>
              <a:p>
                <a:r>
                  <a:rPr lang="en-IL" dirty="0"/>
                  <a:t>INTERPRETATION -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e>
                    </m:d>
                  </m:oMath>
                </a14:m>
                <a:endParaRPr lang="en-IL" dirty="0"/>
              </a:p>
            </p:txBody>
          </p:sp>
        </mc:Choice>
        <mc:Fallback xmlns="">
          <p:sp>
            <p:nvSpPr>
              <p:cNvPr id="2" name="Title 1">
                <a:extLst>
                  <a:ext uri="{FF2B5EF4-FFF2-40B4-BE49-F238E27FC236}">
                    <a16:creationId xmlns:a16="http://schemas.microsoft.com/office/drawing/2014/main" id="{B912C363-9582-B838-4A6E-622AAA22E6FB}"/>
                  </a:ext>
                </a:extLst>
              </p:cNvPr>
              <p:cNvSpPr>
                <a:spLocks noGrp="1" noRot="1" noChangeAspect="1" noMove="1" noResize="1" noEditPoints="1" noAdjustHandles="1" noChangeArrowheads="1" noChangeShapeType="1" noTextEdit="1"/>
              </p:cNvSpPr>
              <p:nvPr>
                <p:ph type="title"/>
              </p:nvPr>
            </p:nvSpPr>
            <p:spPr>
              <a:xfrm>
                <a:off x="1123473" y="792236"/>
                <a:ext cx="6760687" cy="488166"/>
              </a:xfrm>
              <a:blipFill>
                <a:blip r:embed="rId3"/>
                <a:stretch>
                  <a:fillRect l="-1803" t="-18750" b="-35000"/>
                </a:stretch>
              </a:blipFill>
            </p:spPr>
            <p:txBody>
              <a:bodyPr/>
              <a:lstStyle/>
              <a:p>
                <a:r>
                  <a:rPr lang="LID4096">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8D2A34C-0DC1-1B6F-AF50-E478A76CE644}"/>
                  </a:ext>
                </a:extLst>
              </p:cNvPr>
              <p:cNvSpPr>
                <a:spLocks noGrp="1"/>
              </p:cNvSpPr>
              <p:nvPr>
                <p:ph sz="half" idx="2"/>
              </p:nvPr>
            </p:nvSpPr>
            <p:spPr>
              <a:xfrm>
                <a:off x="1123473" y="1605279"/>
                <a:ext cx="8772367" cy="4751069"/>
              </a:xfrm>
            </p:spPr>
            <p:txBody>
              <a:bodyPr>
                <a:normAutofit/>
              </a:bodyPr>
              <a:lstStyle/>
              <a:p>
                <a:r>
                  <a:rPr lang="en-US" b="0" dirty="0"/>
                  <a:t>Example:</a:t>
                </a:r>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b="0" dirty="0"/>
              </a:p>
              <a:p>
                <a:pPr>
                  <a:lnSpc>
                    <a:spcPct val="150000"/>
                  </a:lnSpc>
                </a:pPr>
                <a:endParaRPr lang="en-US" b="0" i="1" dirty="0">
                  <a:latin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𝐼</m:t>
                          </m:r>
                        </m:sub>
                      </m:sSub>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m:t>
                      </m:r>
                    </m:oMath>
                  </m:oMathPara>
                </a14:m>
                <a:endParaRPr lang="en-US" b="0" i="1" dirty="0">
                  <a:latin typeface="Cambria Math" panose="02040503050406030204" pitchFamily="18" charset="0"/>
                </a:endParaRPr>
              </a:p>
              <a:p>
                <a:pPr>
                  <a:lnSpc>
                    <a:spcPct val="150000"/>
                  </a:lnSpc>
                </a:pPr>
                <a:endParaRPr lang="en-US" b="0" i="1" dirty="0">
                  <a:latin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e>
                      </m:d>
                      <m:r>
                        <a:rPr lang="en-US" b="0" i="1" smtClean="0">
                          <a:latin typeface="Cambria Math" panose="02040503050406030204" pitchFamily="18" charset="0"/>
                        </a:rPr>
                        <m:t>=</m:t>
                      </m:r>
                      <m:r>
                        <a:rPr lang="en-US" b="0" i="1" smtClean="0">
                          <a:latin typeface="Cambria Math" panose="02040503050406030204" pitchFamily="18" charset="0"/>
                        </a:rPr>
                        <m:t>1</m:t>
                      </m:r>
                    </m:oMath>
                  </m:oMathPara>
                </a14:m>
                <a:endParaRPr lang="en-US" b="0" dirty="0"/>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1</m:t>
                      </m:r>
                    </m:oMath>
                  </m:oMathPara>
                </a14:m>
                <a:endParaRPr lang="en-US" b="0" dirty="0"/>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2</m:t>
                      </m:r>
                    </m:oMath>
                  </m:oMathPara>
                </a14:m>
                <a:endParaRPr lang="en-US" b="0" dirty="0"/>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3</m:t>
                      </m:r>
                    </m:oMath>
                  </m:oMathPara>
                </a14:m>
                <a:endParaRPr lang="en-US" b="0" dirty="0"/>
              </a:p>
              <a:p>
                <a:pPr>
                  <a:lnSpc>
                    <a:spcPct val="150000"/>
                  </a:lnSpc>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ℕ</m:t>
                              </m:r>
                            </m:e>
                          </m:d>
                        </m:sub>
                      </m:sSub>
                    </m:oMath>
                  </m:oMathPara>
                </a14:m>
                <a:endParaRPr lang="en-US" b="0" dirty="0"/>
              </a:p>
              <a:p>
                <a:endParaRPr lang="en-US" b="0" dirty="0"/>
              </a:p>
            </p:txBody>
          </p:sp>
        </mc:Choice>
        <mc:Fallback xmlns="">
          <p:sp>
            <p:nvSpPr>
              <p:cNvPr id="3" name="Content Placeholder 2">
                <a:extLst>
                  <a:ext uri="{FF2B5EF4-FFF2-40B4-BE49-F238E27FC236}">
                    <a16:creationId xmlns:a16="http://schemas.microsoft.com/office/drawing/2014/main" id="{48D2A34C-0DC1-1B6F-AF50-E478A76CE644}"/>
                  </a:ext>
                </a:extLst>
              </p:cNvPr>
              <p:cNvSpPr>
                <a:spLocks noGrp="1" noRot="1" noChangeAspect="1" noMove="1" noResize="1" noEditPoints="1" noAdjustHandles="1" noChangeArrowheads="1" noChangeShapeType="1" noTextEdit="1"/>
              </p:cNvSpPr>
              <p:nvPr>
                <p:ph sz="half" idx="2"/>
              </p:nvPr>
            </p:nvSpPr>
            <p:spPr>
              <a:xfrm>
                <a:off x="1123473" y="1605279"/>
                <a:ext cx="8772367" cy="4751069"/>
              </a:xfrm>
              <a:blipFill>
                <a:blip r:embed="rId4"/>
                <a:stretch>
                  <a:fillRect l="-556" t="-641"/>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DBD8FCE6-1442-791F-F643-6D756AF9B924}"/>
              </a:ext>
            </a:extLst>
          </p:cNvPr>
          <p:cNvSpPr>
            <a:spLocks noGrp="1"/>
          </p:cNvSpPr>
          <p:nvPr>
            <p:ph type="sldNum" sz="quarter" idx="12"/>
          </p:nvPr>
        </p:nvSpPr>
        <p:spPr/>
        <p:txBody>
          <a:bodyPr/>
          <a:lstStyle/>
          <a:p>
            <a:fld id="{A49DFD55-3C28-40EF-9E31-A92D2E4017FF}" type="slidenum">
              <a:rPr lang="en-US" smtClean="0"/>
              <a:pPr/>
              <a:t>86</a:t>
            </a:fld>
            <a:endParaRPr lang="en-US" dirty="0"/>
          </a:p>
        </p:txBody>
      </p:sp>
    </p:spTree>
    <p:extLst>
      <p:ext uri="{BB962C8B-B14F-4D97-AF65-F5344CB8AC3E}">
        <p14:creationId xmlns:p14="http://schemas.microsoft.com/office/powerpoint/2010/main" val="10768322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2D3842-B7B8-DF19-762A-941BFAC293F6}"/>
                  </a:ext>
                </a:extLst>
              </p:cNvPr>
              <p:cNvSpPr>
                <a:spLocks noGrp="1"/>
              </p:cNvSpPr>
              <p:nvPr>
                <p:ph sz="half" idx="2"/>
              </p:nvPr>
            </p:nvSpPr>
            <p:spPr>
              <a:xfrm>
                <a:off x="1393508" y="1676248"/>
                <a:ext cx="8522652" cy="4826152"/>
              </a:xfrm>
            </p:spPr>
            <p:txBody>
              <a:bodyPr>
                <a:normAutofit/>
              </a:bodyPr>
              <a:lstStyle/>
              <a:p>
                <a:r>
                  <a:rPr lang="en-US" sz="2000" b="0" dirty="0"/>
                  <a:t>Given a FOL formula </a:t>
                </a:r>
                <a14:m>
                  <m:oMath xmlns:m="http://schemas.openxmlformats.org/officeDocument/2006/math">
                    <m:r>
                      <a:rPr lang="en-US" sz="2000" b="0" i="1" dirty="0" smtClean="0">
                        <a:latin typeface="Cambria Math" panose="02040503050406030204" pitchFamily="18" charset="0"/>
                      </a:rPr>
                      <m:t>𝐹</m:t>
                    </m:r>
                  </m:oMath>
                </a14:m>
                <a:r>
                  <a:rPr lang="en-US" sz="2000" b="0" dirty="0"/>
                  <a:t> and interpretation </a:t>
                </a:r>
                <a14:m>
                  <m:oMath xmlns:m="http://schemas.openxmlformats.org/officeDocument/2006/math">
                    <m:r>
                      <a:rPr lang="en-US" sz="2000" b="0" i="1" dirty="0" smtClean="0">
                        <a:latin typeface="Cambria Math" panose="02040503050406030204" pitchFamily="18" charset="0"/>
                      </a:rPr>
                      <m:t>𝐼</m:t>
                    </m:r>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𝐷</m:t>
                        </m:r>
                      </m:e>
                      <m:sub>
                        <m:r>
                          <a:rPr lang="en-US" sz="2000" b="0" i="1" dirty="0" smtClean="0">
                            <a:latin typeface="Cambria Math" panose="02040503050406030204" pitchFamily="18" charset="0"/>
                          </a:rPr>
                          <m:t>𝐼</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𝛼</m:t>
                        </m:r>
                      </m:e>
                      <m:sub>
                        <m:r>
                          <a:rPr lang="en-US" sz="2000" b="0" i="1" dirty="0" smtClean="0">
                            <a:latin typeface="Cambria Math" panose="02040503050406030204" pitchFamily="18" charset="0"/>
                          </a:rPr>
                          <m:t>𝐼</m:t>
                        </m:r>
                      </m:sub>
                    </m:sSub>
                    <m:r>
                      <a:rPr lang="en-US" sz="2000" b="0" i="1" dirty="0" smtClean="0">
                        <a:latin typeface="Cambria Math" panose="02040503050406030204" pitchFamily="18" charset="0"/>
                      </a:rPr>
                      <m:t>) </m:t>
                    </m:r>
                  </m:oMath>
                </a14:m>
                <a:r>
                  <a:rPr lang="en-US" sz="2000" b="0" dirty="0"/>
                  <a:t>we want to compute if </a:t>
                </a:r>
                <a14:m>
                  <m:oMath xmlns:m="http://schemas.openxmlformats.org/officeDocument/2006/math">
                    <m:r>
                      <a:rPr lang="en-US" sz="2000" b="0" i="1" dirty="0" smtClean="0">
                        <a:latin typeface="Cambria Math" panose="02040503050406030204" pitchFamily="18" charset="0"/>
                      </a:rPr>
                      <m:t>𝐹</m:t>
                    </m:r>
                  </m:oMath>
                </a14:m>
                <a:r>
                  <a:rPr lang="en-US" sz="2000" b="0" dirty="0"/>
                  <a:t> evaluates to true under interpretation </a:t>
                </a:r>
                <a14:m>
                  <m:oMath xmlns:m="http://schemas.openxmlformats.org/officeDocument/2006/math">
                    <m:r>
                      <a:rPr lang="en-US" sz="2000" b="0" i="1" dirty="0" smtClean="0">
                        <a:latin typeface="Cambria Math" panose="02040503050406030204" pitchFamily="18" charset="0"/>
                      </a:rPr>
                      <m:t>𝐼</m:t>
                    </m:r>
                  </m:oMath>
                </a14:m>
                <a:r>
                  <a:rPr lang="en-US" sz="2000" b="0" dirty="0"/>
                  <a:t>.</a:t>
                </a:r>
              </a:p>
              <a:p>
                <a:r>
                  <a:rPr lang="en-US" sz="2000" b="0" dirty="0"/>
                  <a:t>We define semantics inductively:</a:t>
                </a:r>
              </a:p>
              <a:p>
                <a:endParaRPr lang="en-US" sz="2000" b="0" dirty="0"/>
              </a:p>
              <a:p>
                <a:r>
                  <a:rPr lang="en-IL" sz="2000" b="0" dirty="0"/>
                  <a:t>Basic elements:</a:t>
                </a:r>
              </a:p>
              <a:p>
                <a:endParaRPr lang="he-IL" sz="2000" b="0" dirty="0"/>
              </a:p>
              <a:p>
                <a:endParaRPr lang="he-IL" sz="2000" b="0" dirty="0"/>
              </a:p>
              <a:p>
                <a:endParaRPr lang="he-IL" sz="2000" b="0" dirty="0"/>
              </a:p>
              <a:p>
                <a:endParaRPr lang="en-US" sz="2000" b="0" i="1" dirty="0">
                  <a:latin typeface="Cambria Math" panose="02040503050406030204" pitchFamily="18" charset="0"/>
                </a:endParaRPr>
              </a:p>
              <a:p>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oMath>
                </a14:m>
                <a:r>
                  <a:rPr lang="en-US" sz="2000" b="0" dirty="0"/>
                  <a:t> gives to the variable </a:t>
                </a:r>
                <a14:m>
                  <m:oMath xmlns:m="http://schemas.openxmlformats.org/officeDocument/2006/math">
                    <m:r>
                      <a:rPr lang="en-US" sz="2000" b="0" i="1" smtClean="0">
                        <a:latin typeface="Cambria Math" panose="02040503050406030204" pitchFamily="18" charset="0"/>
                      </a:rPr>
                      <m:t>𝑥</m:t>
                    </m:r>
                  </m:oMath>
                </a14:m>
                <a:r>
                  <a:rPr lang="en-US" sz="2000" b="0" dirty="0"/>
                  <a:t>, constant </a:t>
                </a:r>
                <a14:m>
                  <m:oMath xmlns:m="http://schemas.openxmlformats.org/officeDocument/2006/math">
                    <m:r>
                      <a:rPr lang="en-US" sz="2000" b="0" i="1" smtClean="0">
                        <a:latin typeface="Cambria Math" panose="02040503050406030204" pitchFamily="18" charset="0"/>
                      </a:rPr>
                      <m:t>𝑐</m:t>
                    </m:r>
                  </m:oMath>
                </a14:m>
                <a:r>
                  <a:rPr lang="en-US" sz="2000" b="0" dirty="0"/>
                  <a:t> and function </a:t>
                </a:r>
                <a14:m>
                  <m:oMath xmlns:m="http://schemas.openxmlformats.org/officeDocument/2006/math">
                    <m:r>
                      <a:rPr lang="en-US" sz="2000" b="0" i="1" smtClean="0">
                        <a:latin typeface="Cambria Math" panose="02040503050406030204" pitchFamily="18" charset="0"/>
                      </a:rPr>
                      <m:t>𝑓</m:t>
                    </m:r>
                  </m:oMath>
                </a14:m>
                <a:r>
                  <a:rPr lang="en-US" sz="2000" b="0" dirty="0"/>
                  <a:t> the meaning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𝑐</m:t>
                        </m:r>
                      </m:e>
                    </m:d>
                  </m:oMath>
                </a14:m>
                <a:r>
                  <a:rPr lang="en-US" sz="2000" b="0" dirty="0"/>
                  <a:t> and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e>
                    </m:d>
                  </m:oMath>
                </a14:m>
                <a:endParaRPr lang="en-US" sz="2000" b="0" dirty="0"/>
              </a:p>
            </p:txBody>
          </p:sp>
        </mc:Choice>
        <mc:Fallback xmlns="">
          <p:sp>
            <p:nvSpPr>
              <p:cNvPr id="3" name="Content Placeholder 2">
                <a:extLst>
                  <a:ext uri="{FF2B5EF4-FFF2-40B4-BE49-F238E27FC236}">
                    <a16:creationId xmlns:a16="http://schemas.microsoft.com/office/drawing/2014/main" id="{A82D3842-B7B8-DF19-762A-941BFAC293F6}"/>
                  </a:ext>
                </a:extLst>
              </p:cNvPr>
              <p:cNvSpPr>
                <a:spLocks noGrp="1" noRot="1" noChangeAspect="1" noMove="1" noResize="1" noEditPoints="1" noAdjustHandles="1" noChangeArrowheads="1" noChangeShapeType="1" noTextEdit="1"/>
              </p:cNvSpPr>
              <p:nvPr>
                <p:ph sz="half" idx="2"/>
              </p:nvPr>
            </p:nvSpPr>
            <p:spPr>
              <a:xfrm>
                <a:off x="1393508" y="1676248"/>
                <a:ext cx="8522652" cy="4826152"/>
              </a:xfrm>
              <a:blipFill>
                <a:blip r:embed="rId3"/>
                <a:stretch>
                  <a:fillRect l="-787" t="-758" r="-1502"/>
                </a:stretch>
              </a:blipFill>
            </p:spPr>
            <p:txBody>
              <a:bodyPr/>
              <a:lstStyle/>
              <a:p>
                <a:r>
                  <a:rPr lang="LID4096">
                    <a:noFill/>
                  </a:rPr>
                  <a:t> </a:t>
                </a:r>
              </a:p>
            </p:txBody>
          </p:sp>
        </mc:Fallback>
      </mc:AlternateContent>
      <p:sp>
        <p:nvSpPr>
          <p:cNvPr id="2" name="Title 1">
            <a:extLst>
              <a:ext uri="{FF2B5EF4-FFF2-40B4-BE49-F238E27FC236}">
                <a16:creationId xmlns:a16="http://schemas.microsoft.com/office/drawing/2014/main" id="{C215A979-7051-807B-C34C-A02B664B1159}"/>
              </a:ext>
            </a:extLst>
          </p:cNvPr>
          <p:cNvSpPr>
            <a:spLocks noGrp="1"/>
          </p:cNvSpPr>
          <p:nvPr>
            <p:ph type="title"/>
          </p:nvPr>
        </p:nvSpPr>
        <p:spPr>
          <a:xfrm>
            <a:off x="1393508" y="818794"/>
            <a:ext cx="6704012" cy="560737"/>
          </a:xfrm>
        </p:spPr>
        <p:txBody>
          <a:bodyPr/>
          <a:lstStyle/>
          <a:p>
            <a:r>
              <a:rPr lang="en-IL" dirty="0"/>
              <a:t>INDUCTIVE DEFENITION</a:t>
            </a:r>
          </a:p>
        </p:txBody>
      </p:sp>
      <p:sp>
        <p:nvSpPr>
          <p:cNvPr id="4" name="Slide Number Placeholder 3">
            <a:extLst>
              <a:ext uri="{FF2B5EF4-FFF2-40B4-BE49-F238E27FC236}">
                <a16:creationId xmlns:a16="http://schemas.microsoft.com/office/drawing/2014/main" id="{22D74AB6-77A5-6A41-B780-C97571A64744}"/>
              </a:ext>
            </a:extLst>
          </p:cNvPr>
          <p:cNvSpPr>
            <a:spLocks noGrp="1"/>
          </p:cNvSpPr>
          <p:nvPr>
            <p:ph type="sldNum" sz="quarter" idx="12"/>
          </p:nvPr>
        </p:nvSpPr>
        <p:spPr/>
        <p:txBody>
          <a:bodyPr/>
          <a:lstStyle/>
          <a:p>
            <a:fld id="{A49DFD55-3C28-40EF-9E31-A92D2E4017FF}" type="slidenum">
              <a:rPr lang="en-US" smtClean="0"/>
              <a:pPr/>
              <a:t>87</a:t>
            </a:fld>
            <a:endParaRPr lang="en-US" dirty="0"/>
          </a:p>
        </p:txBody>
      </p:sp>
      <p:pic>
        <p:nvPicPr>
          <p:cNvPr id="5" name="Picture 4">
            <a:extLst>
              <a:ext uri="{FF2B5EF4-FFF2-40B4-BE49-F238E27FC236}">
                <a16:creationId xmlns:a16="http://schemas.microsoft.com/office/drawing/2014/main" id="{C46C59EB-F58E-287D-C4E7-B2A40CE444C5}"/>
              </a:ext>
            </a:extLst>
          </p:cNvPr>
          <p:cNvPicPr>
            <a:picLocks noChangeAspect="1"/>
          </p:cNvPicPr>
          <p:nvPr/>
        </p:nvPicPr>
        <p:blipFill>
          <a:blip r:embed="rId4"/>
          <a:stretch>
            <a:fillRect/>
          </a:stretch>
        </p:blipFill>
        <p:spPr>
          <a:xfrm>
            <a:off x="3174098" y="3924611"/>
            <a:ext cx="1293399" cy="865829"/>
          </a:xfrm>
          <a:prstGeom prst="rect">
            <a:avLst/>
          </a:prstGeom>
        </p:spPr>
      </p:pic>
    </p:spTree>
    <p:extLst>
      <p:ext uri="{BB962C8B-B14F-4D97-AF65-F5344CB8AC3E}">
        <p14:creationId xmlns:p14="http://schemas.microsoft.com/office/powerpoint/2010/main" val="29181156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2D3842-B7B8-DF19-762A-941BFAC293F6}"/>
                  </a:ext>
                </a:extLst>
              </p:cNvPr>
              <p:cNvSpPr>
                <a:spLocks noGrp="1"/>
              </p:cNvSpPr>
              <p:nvPr>
                <p:ph sz="half" idx="2"/>
              </p:nvPr>
            </p:nvSpPr>
            <p:spPr>
              <a:xfrm>
                <a:off x="1291908" y="1787718"/>
                <a:ext cx="8213498" cy="4630499"/>
              </a:xfrm>
            </p:spPr>
            <p:txBody>
              <a:bodyPr/>
              <a:lstStyle/>
              <a:p>
                <a:pPr/>
                <a:r>
                  <a:rPr lang="en-US" sz="2000" b="0" dirty="0"/>
                  <a:t>Evaluate arbitrary terms recursively:</a:t>
                </a:r>
                <a:br>
                  <a:rPr lang="en-US" sz="2000" b="0" dirty="0"/>
                </a:b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𝑛</m:t>
                                  </m:r>
                                </m:sub>
                              </m:sSub>
                            </m:e>
                          </m:d>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e>
                      </m:d>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1</m:t>
                                  </m:r>
                                </m:sub>
                              </m:sSub>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𝑛</m:t>
                                  </m:r>
                                </m:sub>
                              </m:sSub>
                            </m:e>
                          </m:d>
                        </m:e>
                      </m:d>
                    </m:oMath>
                  </m:oMathPara>
                </a14:m>
                <a:br>
                  <a:rPr lang="en-US" sz="2000" b="0" dirty="0"/>
                </a:br>
                <a:endParaRPr lang="en-US" sz="2000" b="0" dirty="0"/>
              </a:p>
              <a:p>
                <a:r>
                  <a:rPr lang="en-US" sz="2000" b="0" dirty="0"/>
                  <a:t>for terms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𝑛</m:t>
                        </m:r>
                      </m:sub>
                    </m:sSub>
                  </m:oMath>
                </a14:m>
                <a:endParaRPr lang="en-US" sz="2000" b="0" dirty="0"/>
              </a:p>
              <a:p>
                <a:endParaRPr lang="en-US" sz="2000" b="0" dirty="0"/>
              </a:p>
              <a:p>
                <a:endParaRPr lang="en-US" sz="2000" b="0" dirty="0"/>
              </a:p>
              <a:p>
                <a:r>
                  <a:rPr lang="en-US" sz="2000" b="0" dirty="0"/>
                  <a:t>Evaluate arbitrary atoms recursively:</a:t>
                </a:r>
              </a:p>
              <a:p>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𝑝</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𝑛</m:t>
                                  </m:r>
                                </m:sub>
                              </m:sSub>
                            </m:e>
                          </m:d>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𝑝</m:t>
                          </m:r>
                        </m:e>
                      </m:d>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1</m:t>
                                  </m:r>
                                </m:sub>
                              </m:sSub>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d>
                            <m:dPr>
                              <m:begChr m:val="["/>
                              <m:endChr m:val="]"/>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𝑛</m:t>
                                  </m:r>
                                </m:sub>
                              </m:sSub>
                            </m:e>
                          </m:d>
                        </m:e>
                      </m:d>
                    </m:oMath>
                  </m:oMathPara>
                </a14:m>
                <a:endParaRPr lang="en-US" sz="2000" b="0" dirty="0"/>
              </a:p>
              <a:p>
                <a:r>
                  <a:rPr lang="en-US" sz="2000" b="0" dirty="0"/>
                  <a:t>for terms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1</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𝑡</m:t>
                        </m:r>
                      </m:e>
                      <m:sub>
                        <m:r>
                          <a:rPr lang="en-US" sz="2000" b="0" i="1" smtClean="0">
                            <a:latin typeface="Cambria Math" panose="02040503050406030204" pitchFamily="18" charset="0"/>
                          </a:rPr>
                          <m:t>𝑛</m:t>
                        </m:r>
                      </m:sub>
                    </m:sSub>
                  </m:oMath>
                </a14:m>
                <a:endParaRPr lang="he-IL" sz="2000" b="0" dirty="0"/>
              </a:p>
              <a:p>
                <a:endParaRPr lang="en-US" b="0" dirty="0"/>
              </a:p>
              <a:p>
                <a:endParaRPr lang="he-IL" b="0" dirty="0"/>
              </a:p>
            </p:txBody>
          </p:sp>
        </mc:Choice>
        <mc:Fallback xmlns="">
          <p:sp>
            <p:nvSpPr>
              <p:cNvPr id="3" name="Content Placeholder 2">
                <a:extLst>
                  <a:ext uri="{FF2B5EF4-FFF2-40B4-BE49-F238E27FC236}">
                    <a16:creationId xmlns:a16="http://schemas.microsoft.com/office/drawing/2014/main" id="{A82D3842-B7B8-DF19-762A-941BFAC293F6}"/>
                  </a:ext>
                </a:extLst>
              </p:cNvPr>
              <p:cNvSpPr>
                <a:spLocks noGrp="1" noRot="1" noChangeAspect="1" noMove="1" noResize="1" noEditPoints="1" noAdjustHandles="1" noChangeArrowheads="1" noChangeShapeType="1" noTextEdit="1"/>
              </p:cNvSpPr>
              <p:nvPr>
                <p:ph sz="half" idx="2"/>
              </p:nvPr>
            </p:nvSpPr>
            <p:spPr>
              <a:xfrm>
                <a:off x="1291908" y="1787718"/>
                <a:ext cx="8213498" cy="4630499"/>
              </a:xfrm>
              <a:blipFill>
                <a:blip r:embed="rId3"/>
                <a:stretch>
                  <a:fillRect l="-817" t="-658"/>
                </a:stretch>
              </a:blipFill>
            </p:spPr>
            <p:txBody>
              <a:bodyPr/>
              <a:lstStyle/>
              <a:p>
                <a:r>
                  <a:rPr lang="LID4096">
                    <a:noFill/>
                  </a:rPr>
                  <a:t> </a:t>
                </a:r>
              </a:p>
            </p:txBody>
          </p:sp>
        </mc:Fallback>
      </mc:AlternateContent>
      <p:sp>
        <p:nvSpPr>
          <p:cNvPr id="2" name="Title 1">
            <a:extLst>
              <a:ext uri="{FF2B5EF4-FFF2-40B4-BE49-F238E27FC236}">
                <a16:creationId xmlns:a16="http://schemas.microsoft.com/office/drawing/2014/main" id="{C215A979-7051-807B-C34C-A02B664B1159}"/>
              </a:ext>
            </a:extLst>
          </p:cNvPr>
          <p:cNvSpPr>
            <a:spLocks noGrp="1"/>
          </p:cNvSpPr>
          <p:nvPr>
            <p:ph type="title"/>
          </p:nvPr>
        </p:nvSpPr>
        <p:spPr>
          <a:xfrm>
            <a:off x="1322388" y="687871"/>
            <a:ext cx="5788231" cy="700074"/>
          </a:xfrm>
        </p:spPr>
        <p:txBody>
          <a:bodyPr/>
          <a:lstStyle/>
          <a:p>
            <a:r>
              <a:rPr lang="en-IL" dirty="0"/>
              <a:t>INDUCTIVE DEFENITION</a:t>
            </a:r>
          </a:p>
        </p:txBody>
      </p:sp>
      <p:sp>
        <p:nvSpPr>
          <p:cNvPr id="4" name="Slide Number Placeholder 3">
            <a:extLst>
              <a:ext uri="{FF2B5EF4-FFF2-40B4-BE49-F238E27FC236}">
                <a16:creationId xmlns:a16="http://schemas.microsoft.com/office/drawing/2014/main" id="{22D74AB6-77A5-6A41-B780-C97571A64744}"/>
              </a:ext>
            </a:extLst>
          </p:cNvPr>
          <p:cNvSpPr>
            <a:spLocks noGrp="1"/>
          </p:cNvSpPr>
          <p:nvPr>
            <p:ph type="sldNum" sz="quarter" idx="12"/>
          </p:nvPr>
        </p:nvSpPr>
        <p:spPr/>
        <p:txBody>
          <a:bodyPr/>
          <a:lstStyle/>
          <a:p>
            <a:fld id="{A49DFD55-3C28-40EF-9E31-A92D2E4017FF}" type="slidenum">
              <a:rPr lang="en-US" smtClean="0"/>
              <a:pPr/>
              <a:t>88</a:t>
            </a:fld>
            <a:endParaRPr lang="en-US" dirty="0"/>
          </a:p>
        </p:txBody>
      </p:sp>
      <p:sp>
        <p:nvSpPr>
          <p:cNvPr id="6" name="TextBox 5">
            <a:extLst>
              <a:ext uri="{FF2B5EF4-FFF2-40B4-BE49-F238E27FC236}">
                <a16:creationId xmlns:a16="http://schemas.microsoft.com/office/drawing/2014/main" id="{0058F83C-A433-E8CD-ACDB-A3D13BBE7E97}"/>
              </a:ext>
            </a:extLst>
          </p:cNvPr>
          <p:cNvSpPr txBox="1"/>
          <p:nvPr/>
        </p:nvSpPr>
        <p:spPr>
          <a:xfrm>
            <a:off x="1940632" y="4695568"/>
            <a:ext cx="184730" cy="369332"/>
          </a:xfrm>
          <a:prstGeom prst="rect">
            <a:avLst/>
          </a:prstGeom>
          <a:noFill/>
        </p:spPr>
        <p:txBody>
          <a:bodyPr wrap="none" rtlCol="0">
            <a:spAutoFit/>
          </a:bodyPr>
          <a:lstStyle/>
          <a:p>
            <a:pPr marL="0" algn="r" defTabSz="914400" rtl="1" eaLnBrk="1" latinLnBrk="0" hangingPunct="1"/>
            <a:endParaRPr lang="en-IL" dirty="0"/>
          </a:p>
        </p:txBody>
      </p:sp>
    </p:spTree>
    <p:extLst>
      <p:ext uri="{BB962C8B-B14F-4D97-AF65-F5344CB8AC3E}">
        <p14:creationId xmlns:p14="http://schemas.microsoft.com/office/powerpoint/2010/main" val="39044899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7BD2492A-C7B3-88C6-D7C5-E8FD7CDD0CED}"/>
              </a:ext>
            </a:extLst>
          </p:cNvPr>
          <p:cNvPicPr>
            <a:picLocks noGrp="1" noChangeAspect="1"/>
          </p:cNvPicPr>
          <p:nvPr>
            <p:ph sz="half" idx="2"/>
          </p:nvPr>
        </p:nvPicPr>
        <p:blipFill>
          <a:blip r:embed="rId3"/>
          <a:stretch>
            <a:fillRect/>
          </a:stretch>
        </p:blipFill>
        <p:spPr>
          <a:xfrm>
            <a:off x="1820158" y="3143626"/>
            <a:ext cx="7288212" cy="1736608"/>
          </a:xfrm>
          <a:prstGeom prst="rect">
            <a:avLst/>
          </a:prstGeom>
        </p:spPr>
      </p:pic>
      <p:sp>
        <p:nvSpPr>
          <p:cNvPr id="2" name="Title 1">
            <a:extLst>
              <a:ext uri="{FF2B5EF4-FFF2-40B4-BE49-F238E27FC236}">
                <a16:creationId xmlns:a16="http://schemas.microsoft.com/office/drawing/2014/main" id="{C215A979-7051-807B-C34C-A02B664B1159}"/>
              </a:ext>
            </a:extLst>
          </p:cNvPr>
          <p:cNvSpPr>
            <a:spLocks noGrp="1"/>
          </p:cNvSpPr>
          <p:nvPr>
            <p:ph type="title"/>
          </p:nvPr>
        </p:nvSpPr>
        <p:spPr>
          <a:xfrm>
            <a:off x="1820158" y="652929"/>
            <a:ext cx="6358642" cy="702977"/>
          </a:xfrm>
        </p:spPr>
        <p:txBody>
          <a:bodyPr/>
          <a:lstStyle/>
          <a:p>
            <a:r>
              <a:rPr lang="en-IL" dirty="0"/>
              <a:t>INDUCTIVE DEFENITION</a:t>
            </a:r>
          </a:p>
        </p:txBody>
      </p:sp>
      <p:sp>
        <p:nvSpPr>
          <p:cNvPr id="4" name="Slide Number Placeholder 3">
            <a:extLst>
              <a:ext uri="{FF2B5EF4-FFF2-40B4-BE49-F238E27FC236}">
                <a16:creationId xmlns:a16="http://schemas.microsoft.com/office/drawing/2014/main" id="{22D74AB6-77A5-6A41-B780-C97571A64744}"/>
              </a:ext>
            </a:extLst>
          </p:cNvPr>
          <p:cNvSpPr>
            <a:spLocks noGrp="1"/>
          </p:cNvSpPr>
          <p:nvPr>
            <p:ph type="sldNum" sz="quarter" idx="12"/>
          </p:nvPr>
        </p:nvSpPr>
        <p:spPr/>
        <p:txBody>
          <a:bodyPr/>
          <a:lstStyle/>
          <a:p>
            <a:fld id="{A49DFD55-3C28-40EF-9E31-A92D2E4017FF}" type="slidenum">
              <a:rPr lang="en-US" smtClean="0"/>
              <a:pPr/>
              <a:t>89</a:t>
            </a:fld>
            <a:endParaRPr lang="en-US" dirty="0"/>
          </a:p>
        </p:txBody>
      </p:sp>
      <p:sp>
        <p:nvSpPr>
          <p:cNvPr id="6" name="TextBox 5">
            <a:extLst>
              <a:ext uri="{FF2B5EF4-FFF2-40B4-BE49-F238E27FC236}">
                <a16:creationId xmlns:a16="http://schemas.microsoft.com/office/drawing/2014/main" id="{0058F83C-A433-E8CD-ACDB-A3D13BBE7E97}"/>
              </a:ext>
            </a:extLst>
          </p:cNvPr>
          <p:cNvSpPr txBox="1"/>
          <p:nvPr/>
        </p:nvSpPr>
        <p:spPr>
          <a:xfrm>
            <a:off x="1940632" y="4695568"/>
            <a:ext cx="184730" cy="369332"/>
          </a:xfrm>
          <a:prstGeom prst="rect">
            <a:avLst/>
          </a:prstGeom>
          <a:noFill/>
        </p:spPr>
        <p:txBody>
          <a:bodyPr wrap="none" rtlCol="0">
            <a:spAutoFit/>
          </a:bodyPr>
          <a:lstStyle/>
          <a:p>
            <a:pPr marL="0" algn="r" defTabSz="914400" rtl="1" eaLnBrk="1" latinLnBrk="0" hangingPunct="1"/>
            <a:endParaRPr lang="en-IL"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EA52E87-276B-4DBC-A4CC-43974F0259B8}"/>
                  </a:ext>
                </a:extLst>
              </p:cNvPr>
              <p:cNvSpPr txBox="1"/>
              <p:nvPr/>
            </p:nvSpPr>
            <p:spPr>
              <a:xfrm>
                <a:off x="581660" y="2293253"/>
                <a:ext cx="7485380" cy="461665"/>
              </a:xfrm>
              <a:prstGeom prst="rect">
                <a:avLst/>
              </a:prstGeom>
              <a:noFill/>
            </p:spPr>
            <p:txBody>
              <a:bodyPr wrap="square">
                <a:spAutoFit/>
              </a:bodyPr>
              <a:lstStyle/>
              <a:p>
                <a:pPr algn="ctr"/>
                <a14:m>
                  <m:oMath xmlns:m="http://schemas.openxmlformats.org/officeDocument/2006/math">
                    <m:r>
                      <a:rPr lang="he-IL" sz="2400" b="0" i="1" smtClean="0">
                        <a:latin typeface="Cambria Math" panose="02040503050406030204" pitchFamily="18" charset="0"/>
                      </a:rPr>
                      <m:t>𝐼</m:t>
                    </m:r>
                    <m:r>
                      <a:rPr lang="he-IL" sz="2400" b="0" i="1" smtClean="0">
                        <a:latin typeface="Cambria Math" panose="02040503050406030204" pitchFamily="18" charset="0"/>
                      </a:rPr>
                      <m:t>⊨</m:t>
                    </m:r>
                    <m:r>
                      <a:rPr lang="he-IL" sz="2400" b="0" i="1" smtClean="0">
                        <a:latin typeface="Cambria Math" panose="02040503050406030204" pitchFamily="18" charset="0"/>
                      </a:rPr>
                      <m:t>𝑝</m:t>
                    </m:r>
                    <m:d>
                      <m:dPr>
                        <m:ctrlPr>
                          <a:rPr lang="he-IL" sz="2400" b="0" i="1" smtClean="0">
                            <a:latin typeface="Cambria Math" panose="02040503050406030204" pitchFamily="18" charset="0"/>
                          </a:rPr>
                        </m:ctrlPr>
                      </m:dPr>
                      <m:e>
                        <m:sSub>
                          <m:sSubPr>
                            <m:ctrlPr>
                              <a:rPr lang="he-IL" sz="2400" b="0" i="1" smtClean="0">
                                <a:latin typeface="Cambria Math" panose="02040503050406030204" pitchFamily="18" charset="0"/>
                              </a:rPr>
                            </m:ctrlPr>
                          </m:sSubPr>
                          <m:e>
                            <m:r>
                              <a:rPr lang="he-IL" sz="2400" b="0" i="1" smtClean="0">
                                <a:latin typeface="Cambria Math" panose="02040503050406030204" pitchFamily="18" charset="0"/>
                              </a:rPr>
                              <m:t>𝑡</m:t>
                            </m:r>
                          </m:e>
                          <m:sub>
                            <m:r>
                              <a:rPr lang="he-IL" sz="2400" b="0" i="1" smtClean="0">
                                <a:latin typeface="Cambria Math" panose="02040503050406030204" pitchFamily="18" charset="0"/>
                              </a:rPr>
                              <m:t>1</m:t>
                            </m:r>
                          </m:sub>
                        </m:sSub>
                        <m:r>
                          <a:rPr lang="he-IL" sz="2400" b="0" i="1" smtClean="0">
                            <a:latin typeface="Cambria Math" panose="02040503050406030204" pitchFamily="18" charset="0"/>
                          </a:rPr>
                          <m:t>,…,</m:t>
                        </m:r>
                        <m:sSub>
                          <m:sSubPr>
                            <m:ctrlPr>
                              <a:rPr lang="he-IL" sz="2400" b="0" i="1" smtClean="0">
                                <a:latin typeface="Cambria Math" panose="02040503050406030204" pitchFamily="18" charset="0"/>
                              </a:rPr>
                            </m:ctrlPr>
                          </m:sSubPr>
                          <m:e>
                            <m:r>
                              <a:rPr lang="he-IL" sz="2400" b="0" i="1" smtClean="0">
                                <a:latin typeface="Cambria Math" panose="02040503050406030204" pitchFamily="18" charset="0"/>
                              </a:rPr>
                              <m:t>𝑡</m:t>
                            </m:r>
                          </m:e>
                          <m:sub>
                            <m:r>
                              <a:rPr lang="he-IL" sz="2400" b="0" i="1" smtClean="0">
                                <a:latin typeface="Cambria Math" panose="02040503050406030204" pitchFamily="18" charset="0"/>
                              </a:rPr>
                              <m:t>𝑛</m:t>
                            </m:r>
                          </m:sub>
                        </m:sSub>
                      </m:e>
                    </m:d>
                  </m:oMath>
                </a14:m>
                <a:r>
                  <a:rPr lang="en-US" sz="2400" b="0" dirty="0"/>
                  <a:t> </a:t>
                </a:r>
                <a:r>
                  <a:rPr lang="en-US" sz="2400" b="0" dirty="0" err="1"/>
                  <a:t>iff</a:t>
                </a:r>
                <a:r>
                  <a:rPr lang="en-US" sz="2400" b="0" dirty="0"/>
                  <a:t>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𝐼</m:t>
                        </m:r>
                      </m:sub>
                    </m:sSub>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𝑡</m:t>
                                </m:r>
                              </m:e>
                              <m:sub>
                                <m:r>
                                  <a:rPr lang="en-US" sz="2400" b="0" i="1" smtClean="0">
                                    <a:latin typeface="Cambria Math" panose="02040503050406030204" pitchFamily="18" charset="0"/>
                                  </a:rPr>
                                  <m:t>𝑛</m:t>
                                </m:r>
                              </m:sub>
                            </m:sSub>
                          </m:e>
                        </m:d>
                      </m:e>
                    </m:d>
                    <m:r>
                      <a:rPr lang="en-US" sz="2400" b="0" i="1" smtClean="0">
                        <a:latin typeface="Cambria Math" panose="02040503050406030204" pitchFamily="18" charset="0"/>
                      </a:rPr>
                      <m:t>=</m:t>
                    </m:r>
                  </m:oMath>
                </a14:m>
                <a:r>
                  <a:rPr lang="en-US" sz="2400" b="0" dirty="0"/>
                  <a:t>T</a:t>
                </a:r>
              </a:p>
            </p:txBody>
          </p:sp>
        </mc:Choice>
        <mc:Fallback xmlns="">
          <p:sp>
            <p:nvSpPr>
              <p:cNvPr id="5" name="TextBox 4">
                <a:extLst>
                  <a:ext uri="{FF2B5EF4-FFF2-40B4-BE49-F238E27FC236}">
                    <a16:creationId xmlns:a16="http://schemas.microsoft.com/office/drawing/2014/main" id="{BEA52E87-276B-4DBC-A4CC-43974F0259B8}"/>
                  </a:ext>
                </a:extLst>
              </p:cNvPr>
              <p:cNvSpPr txBox="1">
                <a:spLocks noRot="1" noChangeAspect="1" noMove="1" noResize="1" noEditPoints="1" noAdjustHandles="1" noChangeArrowheads="1" noChangeShapeType="1" noTextEdit="1"/>
              </p:cNvSpPr>
              <p:nvPr/>
            </p:nvSpPr>
            <p:spPr>
              <a:xfrm>
                <a:off x="581660" y="2293253"/>
                <a:ext cx="7485380" cy="461665"/>
              </a:xfrm>
              <a:prstGeom prst="rect">
                <a:avLst/>
              </a:prstGeom>
              <a:blipFill>
                <a:blip r:embed="rId4"/>
                <a:stretch>
                  <a:fillRect t="-10526" b="-28947"/>
                </a:stretch>
              </a:blipFill>
            </p:spPr>
            <p:txBody>
              <a:bodyPr/>
              <a:lstStyle/>
              <a:p>
                <a:r>
                  <a:rPr lang="LID4096">
                    <a:noFill/>
                  </a:rPr>
                  <a:t> </a:t>
                </a:r>
              </a:p>
            </p:txBody>
          </p:sp>
        </mc:Fallback>
      </mc:AlternateContent>
    </p:spTree>
    <p:extLst>
      <p:ext uri="{BB962C8B-B14F-4D97-AF65-F5344CB8AC3E}">
        <p14:creationId xmlns:p14="http://schemas.microsoft.com/office/powerpoint/2010/main" val="4459737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6C820-1417-F4F5-75E4-22DFDEF85552}"/>
              </a:ext>
            </a:extLst>
          </p:cNvPr>
          <p:cNvSpPr>
            <a:spLocks noGrp="1"/>
          </p:cNvSpPr>
          <p:nvPr>
            <p:ph type="title"/>
          </p:nvPr>
        </p:nvSpPr>
        <p:spPr>
          <a:xfrm>
            <a:off x="1322388" y="687871"/>
            <a:ext cx="6589419" cy="708783"/>
          </a:xfrm>
        </p:spPr>
        <p:txBody>
          <a:bodyPr/>
          <a:lstStyle/>
          <a:p>
            <a:r>
              <a:rPr lang="en-IL" dirty="0"/>
              <a:t>INDUCTIVE DEFINITION: Q</a:t>
            </a:r>
            <a:r>
              <a:rPr lang="en-US" dirty="0"/>
              <a:t>u</a:t>
            </a:r>
            <a:r>
              <a:rPr lang="en-IL" dirty="0"/>
              <a:t>antfiers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26DDEC-BA2D-FD33-1B85-696BBE4642C3}"/>
                  </a:ext>
                </a:extLst>
              </p:cNvPr>
              <p:cNvSpPr>
                <a:spLocks noGrp="1"/>
              </p:cNvSpPr>
              <p:nvPr>
                <p:ph sz="half" idx="2"/>
              </p:nvPr>
            </p:nvSpPr>
            <p:spPr>
              <a:xfrm>
                <a:off x="1322388" y="1725474"/>
                <a:ext cx="8796972" cy="4258766"/>
              </a:xfrm>
            </p:spPr>
            <p:txBody>
              <a:bodyPr>
                <a:normAutofit/>
              </a:bodyPr>
              <a:lstStyle/>
              <a:p>
                <a:r>
                  <a:rPr lang="en-US" sz="2400" b="0" dirty="0"/>
                  <a:t>Let x be a variable, we define  the </a:t>
                </a:r>
                <a:r>
                  <a:rPr lang="en-US" sz="2400" dirty="0">
                    <a:solidFill>
                      <a:schemeClr val="accent2">
                        <a:lumMod val="75000"/>
                      </a:schemeClr>
                    </a:solidFill>
                  </a:rPr>
                  <a:t>x-variant</a:t>
                </a:r>
                <a:r>
                  <a:rPr lang="en-US" sz="2400" b="0" dirty="0"/>
                  <a:t> of </a:t>
                </a:r>
                <a14:m>
                  <m:oMath xmlns:m="http://schemas.openxmlformats.org/officeDocument/2006/math">
                    <m:r>
                      <a:rPr lang="en-US" sz="2400" b="0" i="1" smtClean="0">
                        <a:latin typeface="Cambria Math" panose="02040503050406030204" pitchFamily="18" charset="0"/>
                      </a:rPr>
                      <m:t>𝐼</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𝐼</m:t>
                            </m:r>
                          </m:sub>
                        </m:sSub>
                      </m:e>
                    </m:d>
                  </m:oMath>
                </a14:m>
                <a:r>
                  <a:rPr lang="en-IL" sz="2400" dirty="0"/>
                  <a:t> </a:t>
                </a:r>
                <a:r>
                  <a:rPr lang="en-US" sz="2400" b="0" dirty="0"/>
                  <a:t>as an </a:t>
                </a:r>
                <a:r>
                  <a:rPr lang="en-IL" sz="2400" b="0" dirty="0"/>
                  <a:t>interpretation </a:t>
                </a:r>
                <a14:m>
                  <m:oMath xmlns:m="http://schemas.openxmlformats.org/officeDocument/2006/math">
                    <m:r>
                      <a:rPr lang="en-US" sz="2400" b="0" i="1" smtClean="0">
                        <a:latin typeface="Cambria Math" panose="02040503050406030204" pitchFamily="18" charset="0"/>
                      </a:rPr>
                      <m:t>𝐽</m:t>
                    </m:r>
                    <m:r>
                      <a:rPr lang="en-US" sz="2400" b="0" i="1" smtClean="0">
                        <a:latin typeface="Cambria Math" panose="02040503050406030204" pitchFamily="18" charset="0"/>
                      </a:rPr>
                      <m:t>:</m:t>
                    </m:r>
                    <m:d>
                      <m:dPr>
                        <m:ctrlPr>
                          <a:rPr lang="he-IL" sz="2400" b="0" i="1" smtClean="0">
                            <a:latin typeface="Cambria Math" panose="02040503050406030204" pitchFamily="18" charset="0"/>
                          </a:rPr>
                        </m:ctrlPr>
                      </m:dPr>
                      <m:e>
                        <m:sSub>
                          <m:sSubPr>
                            <m:ctrlPr>
                              <a:rPr lang="he-IL" sz="2400" b="0" i="1" smtClean="0">
                                <a:latin typeface="Cambria Math" panose="02040503050406030204" pitchFamily="18" charset="0"/>
                              </a:rPr>
                            </m:ctrlPr>
                          </m:sSubPr>
                          <m:e>
                            <m:r>
                              <a:rPr lang="he-IL" sz="2400" b="0" i="1" smtClean="0">
                                <a:latin typeface="Cambria Math" panose="02040503050406030204" pitchFamily="18" charset="0"/>
                              </a:rPr>
                              <m:t>𝐷</m:t>
                            </m:r>
                          </m:e>
                          <m:sub>
                            <m:r>
                              <a:rPr lang="he-IL" sz="2400" b="0" i="1" smtClean="0">
                                <a:latin typeface="Cambria Math" panose="02040503050406030204" pitchFamily="18" charset="0"/>
                              </a:rPr>
                              <m:t>𝐽</m:t>
                            </m:r>
                          </m:sub>
                        </m:sSub>
                        <m:r>
                          <a:rPr lang="he-IL" sz="2400" b="0" i="1" smtClean="0">
                            <a:latin typeface="Cambria Math" panose="02040503050406030204" pitchFamily="18" charset="0"/>
                          </a:rPr>
                          <m:t>,</m:t>
                        </m:r>
                        <m:sSub>
                          <m:sSubPr>
                            <m:ctrlPr>
                              <a:rPr lang="he-IL" sz="2400" b="0" i="1" smtClean="0">
                                <a:latin typeface="Cambria Math" panose="02040503050406030204" pitchFamily="18" charset="0"/>
                              </a:rPr>
                            </m:ctrlPr>
                          </m:sSubPr>
                          <m:e>
                            <m:r>
                              <a:rPr lang="he-IL" sz="2400" b="0" i="1" smtClean="0">
                                <a:latin typeface="Cambria Math" panose="02040503050406030204" pitchFamily="18" charset="0"/>
                              </a:rPr>
                              <m:t>𝛼</m:t>
                            </m:r>
                          </m:e>
                          <m:sub>
                            <m:r>
                              <a:rPr lang="he-IL" sz="2400" b="0" i="1" smtClean="0">
                                <a:latin typeface="Cambria Math" panose="02040503050406030204" pitchFamily="18" charset="0"/>
                              </a:rPr>
                              <m:t>𝐽</m:t>
                            </m:r>
                          </m:sub>
                        </m:sSub>
                      </m:e>
                    </m:d>
                  </m:oMath>
                </a14:m>
                <a:r>
                  <a:rPr lang="en-IL" sz="2400" dirty="0"/>
                  <a:t> </a:t>
                </a:r>
                <a:r>
                  <a:rPr lang="en-IL" sz="2400" b="0" dirty="0"/>
                  <a:t>such that</a:t>
                </a:r>
              </a:p>
              <a:p>
                <a:pPr marL="569214" lvl="1">
                  <a:buFont typeface="Courier New" panose="02070309020205020404" pitchFamily="49" charset="0"/>
                  <a:buChar char="o"/>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𝐽</m:t>
                        </m:r>
                      </m:sub>
                    </m:sSub>
                  </m:oMath>
                </a14:m>
                <a:endParaRPr lang="en-US" sz="2400" b="0" dirty="0"/>
              </a:p>
              <a:p>
                <a:pPr marL="569214" lvl="1">
                  <a:buFont typeface="Courier New" panose="02070309020205020404" pitchFamily="49" charset="0"/>
                  <a:buChar char="o"/>
                </a:pPr>
                <a:r>
                  <a:rPr lang="en-US" sz="2400" dirty="0"/>
                  <a:t>F</a:t>
                </a:r>
                <a:r>
                  <a:rPr lang="en-IL" sz="2400" dirty="0"/>
                  <a:t>or all constant, free variable, function and predicte symbol </a:t>
                </a:r>
                <a14:m>
                  <m:oMath xmlns:m="http://schemas.openxmlformats.org/officeDocument/2006/math">
                    <m:r>
                      <a:rPr lang="en-US" sz="2400" b="0" i="1" smtClean="0">
                        <a:latin typeface="Cambria Math" panose="02040503050406030204" pitchFamily="18" charset="0"/>
                      </a:rPr>
                      <m:t>𝑦</m:t>
                    </m:r>
                    <m:r>
                      <a:rPr lang="en-US" sz="2400" b="0" i="0"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𝐼</m:t>
                        </m:r>
                      </m:sub>
                    </m:sSub>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𝑦</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𝐽</m:t>
                        </m:r>
                      </m:sub>
                    </m:sSub>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𝑦</m:t>
                        </m:r>
                      </m:e>
                    </m:d>
                  </m:oMath>
                </a14:m>
                <a:r>
                  <a:rPr lang="en-IL" sz="2400" dirty="0"/>
                  <a:t>, except possibly </a:t>
                </a:r>
                <a14:m>
                  <m:oMath xmlns:m="http://schemas.openxmlformats.org/officeDocument/2006/math">
                    <m:r>
                      <a:rPr lang="en-US" sz="2400" b="0" i="1" smtClean="0">
                        <a:latin typeface="Cambria Math" panose="02040503050406030204" pitchFamily="18" charset="0"/>
                      </a:rPr>
                      <m:t>𝑥</m:t>
                    </m:r>
                  </m:oMath>
                </a14:m>
                <a:endParaRPr lang="en-US" sz="2400" b="0" dirty="0"/>
              </a:p>
              <a:p>
                <a:endParaRPr lang="en-US" sz="2400" dirty="0"/>
              </a:p>
              <a:p>
                <a:endParaRPr lang="en-US" sz="2400" dirty="0"/>
              </a:p>
              <a:p>
                <a:r>
                  <a:rPr lang="en-US" sz="2400" b="0" dirty="0"/>
                  <a:t>Denote by </a:t>
                </a:r>
                <a14:m>
                  <m:oMath xmlns:m="http://schemas.openxmlformats.org/officeDocument/2006/math">
                    <m:r>
                      <a:rPr lang="en-US" sz="2400" b="0" i="1" smtClean="0">
                        <a:latin typeface="Cambria Math" panose="02040503050406030204" pitchFamily="18" charset="0"/>
                      </a:rPr>
                      <m:t>𝐼</m:t>
                    </m:r>
                    <m:r>
                      <a:rPr lang="en-US" sz="2400" b="0" i="1" smtClean="0">
                        <a:latin typeface="Cambria Math" panose="02040503050406030204" pitchFamily="18" charset="0"/>
                      </a:rPr>
                      <m:t>:</m:t>
                    </m:r>
                    <m:r>
                      <a:rPr lang="en-US" sz="2400" b="0" i="1" smtClean="0">
                        <a:latin typeface="Cambria Math" panose="02040503050406030204" pitchFamily="18" charset="0"/>
                      </a:rPr>
                      <m:t>𝐼</m:t>
                    </m:r>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𝑣</m:t>
                        </m:r>
                      </m:e>
                    </m:d>
                  </m:oMath>
                </a14:m>
                <a:endParaRPr lang="en-IL" sz="2400" dirty="0"/>
              </a:p>
            </p:txBody>
          </p:sp>
        </mc:Choice>
        <mc:Fallback xmlns="">
          <p:sp>
            <p:nvSpPr>
              <p:cNvPr id="3" name="Content Placeholder 2">
                <a:extLst>
                  <a:ext uri="{FF2B5EF4-FFF2-40B4-BE49-F238E27FC236}">
                    <a16:creationId xmlns:a16="http://schemas.microsoft.com/office/drawing/2014/main" id="{4426DDEC-BA2D-FD33-1B85-696BBE4642C3}"/>
                  </a:ext>
                </a:extLst>
              </p:cNvPr>
              <p:cNvSpPr>
                <a:spLocks noGrp="1" noRot="1" noChangeAspect="1" noMove="1" noResize="1" noEditPoints="1" noAdjustHandles="1" noChangeArrowheads="1" noChangeShapeType="1" noTextEdit="1"/>
              </p:cNvSpPr>
              <p:nvPr>
                <p:ph sz="half" idx="2"/>
              </p:nvPr>
            </p:nvSpPr>
            <p:spPr>
              <a:xfrm>
                <a:off x="1322388" y="1725474"/>
                <a:ext cx="8796972" cy="4258766"/>
              </a:xfrm>
              <a:blipFill>
                <a:blip r:embed="rId3"/>
                <a:stretch>
                  <a:fillRect l="-1109" t="-114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29710FE-9DDA-F647-3CF8-8056F7E55569}"/>
              </a:ext>
            </a:extLst>
          </p:cNvPr>
          <p:cNvSpPr>
            <a:spLocks noGrp="1"/>
          </p:cNvSpPr>
          <p:nvPr>
            <p:ph type="sldNum" sz="quarter" idx="12"/>
          </p:nvPr>
        </p:nvSpPr>
        <p:spPr/>
        <p:txBody>
          <a:bodyPr/>
          <a:lstStyle/>
          <a:p>
            <a:fld id="{A49DFD55-3C28-40EF-9E31-A92D2E4017FF}" type="slidenum">
              <a:rPr lang="en-US" smtClean="0"/>
              <a:pPr/>
              <a:t>90</a:t>
            </a:fld>
            <a:endParaRPr lang="en-US" dirty="0"/>
          </a:p>
        </p:txBody>
      </p:sp>
    </p:spTree>
    <p:extLst>
      <p:ext uri="{BB962C8B-B14F-4D97-AF65-F5344CB8AC3E}">
        <p14:creationId xmlns:p14="http://schemas.microsoft.com/office/powerpoint/2010/main" val="2700267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6C820-1417-F4F5-75E4-22DFDEF85552}"/>
              </a:ext>
            </a:extLst>
          </p:cNvPr>
          <p:cNvSpPr>
            <a:spLocks noGrp="1"/>
          </p:cNvSpPr>
          <p:nvPr>
            <p:ph type="title"/>
          </p:nvPr>
        </p:nvSpPr>
        <p:spPr>
          <a:xfrm>
            <a:off x="1224416" y="274213"/>
            <a:ext cx="6589419" cy="708783"/>
          </a:xfrm>
        </p:spPr>
        <p:txBody>
          <a:bodyPr/>
          <a:lstStyle/>
          <a:p>
            <a:r>
              <a:rPr lang="en-IL" dirty="0"/>
              <a:t>INDUCTIVE DEFINITION: Q</a:t>
            </a:r>
            <a:r>
              <a:rPr lang="en-US" dirty="0"/>
              <a:t>u</a:t>
            </a:r>
            <a:r>
              <a:rPr lang="en-IL" dirty="0"/>
              <a:t>antfiers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26DDEC-BA2D-FD33-1B85-696BBE4642C3}"/>
                  </a:ext>
                </a:extLst>
              </p:cNvPr>
              <p:cNvSpPr>
                <a:spLocks noGrp="1"/>
              </p:cNvSpPr>
              <p:nvPr>
                <p:ph sz="half" idx="2"/>
              </p:nvPr>
            </p:nvSpPr>
            <p:spPr>
              <a:xfrm>
                <a:off x="1082903" y="1360349"/>
                <a:ext cx="9432698" cy="2356669"/>
              </a:xfrm>
            </p:spPr>
            <p:txBody>
              <a:bodyPr>
                <a:normAutofit/>
              </a:bodyPr>
              <a:lstStyle/>
              <a:p>
                <a:r>
                  <a:rPr lang="en-US" sz="2400" b="0" dirty="0"/>
                  <a:t>Let x be a variable, we define  the </a:t>
                </a:r>
                <a:r>
                  <a:rPr lang="en-US" sz="2400" dirty="0">
                    <a:solidFill>
                      <a:schemeClr val="accent2">
                        <a:lumMod val="75000"/>
                      </a:schemeClr>
                    </a:solidFill>
                  </a:rPr>
                  <a:t>x-variant</a:t>
                </a:r>
                <a:r>
                  <a:rPr lang="en-US" sz="2400" b="0" dirty="0"/>
                  <a:t> of </a:t>
                </a:r>
                <a14:m>
                  <m:oMath xmlns:m="http://schemas.openxmlformats.org/officeDocument/2006/math">
                    <m:r>
                      <a:rPr lang="en-US" sz="2400" b="0" i="1" smtClean="0">
                        <a:latin typeface="Cambria Math" panose="02040503050406030204" pitchFamily="18" charset="0"/>
                      </a:rPr>
                      <m:t>𝐼</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𝐼</m:t>
                            </m:r>
                          </m:sub>
                        </m:sSub>
                      </m:e>
                    </m:d>
                  </m:oMath>
                </a14:m>
                <a:r>
                  <a:rPr lang="en-IL" sz="2400" dirty="0"/>
                  <a:t> </a:t>
                </a:r>
                <a:r>
                  <a:rPr lang="en-US" sz="2400" b="0" dirty="0"/>
                  <a:t>as an </a:t>
                </a:r>
                <a:r>
                  <a:rPr lang="en-IL" sz="2400" b="0" dirty="0"/>
                  <a:t>interpretation </a:t>
                </a:r>
                <a14:m>
                  <m:oMath xmlns:m="http://schemas.openxmlformats.org/officeDocument/2006/math">
                    <m:r>
                      <a:rPr lang="en-US" sz="2400" b="0" i="1" smtClean="0">
                        <a:latin typeface="Cambria Math" panose="02040503050406030204" pitchFamily="18" charset="0"/>
                      </a:rPr>
                      <m:t>𝐽</m:t>
                    </m:r>
                    <m:r>
                      <a:rPr lang="en-US" sz="2400" b="0" i="1" smtClean="0">
                        <a:latin typeface="Cambria Math" panose="02040503050406030204" pitchFamily="18" charset="0"/>
                      </a:rPr>
                      <m:t>:</m:t>
                    </m:r>
                    <m:d>
                      <m:dPr>
                        <m:ctrlPr>
                          <a:rPr lang="he-IL" sz="2400" b="0" i="1" smtClean="0">
                            <a:latin typeface="Cambria Math" panose="02040503050406030204" pitchFamily="18" charset="0"/>
                          </a:rPr>
                        </m:ctrlPr>
                      </m:dPr>
                      <m:e>
                        <m:sSub>
                          <m:sSubPr>
                            <m:ctrlPr>
                              <a:rPr lang="he-IL" sz="2400" b="0" i="1" smtClean="0">
                                <a:latin typeface="Cambria Math" panose="02040503050406030204" pitchFamily="18" charset="0"/>
                              </a:rPr>
                            </m:ctrlPr>
                          </m:sSubPr>
                          <m:e>
                            <m:r>
                              <a:rPr lang="he-IL" sz="2400" b="0" i="1" smtClean="0">
                                <a:latin typeface="Cambria Math" panose="02040503050406030204" pitchFamily="18" charset="0"/>
                              </a:rPr>
                              <m:t>𝐷</m:t>
                            </m:r>
                          </m:e>
                          <m:sub>
                            <m:r>
                              <a:rPr lang="he-IL" sz="2400" b="0" i="1" smtClean="0">
                                <a:latin typeface="Cambria Math" panose="02040503050406030204" pitchFamily="18" charset="0"/>
                              </a:rPr>
                              <m:t>𝐽</m:t>
                            </m:r>
                          </m:sub>
                        </m:sSub>
                        <m:r>
                          <a:rPr lang="he-IL" sz="2400" b="0" i="1" smtClean="0">
                            <a:latin typeface="Cambria Math" panose="02040503050406030204" pitchFamily="18" charset="0"/>
                          </a:rPr>
                          <m:t>,</m:t>
                        </m:r>
                        <m:sSub>
                          <m:sSubPr>
                            <m:ctrlPr>
                              <a:rPr lang="he-IL" sz="2400" b="0" i="1" smtClean="0">
                                <a:latin typeface="Cambria Math" panose="02040503050406030204" pitchFamily="18" charset="0"/>
                              </a:rPr>
                            </m:ctrlPr>
                          </m:sSubPr>
                          <m:e>
                            <m:r>
                              <a:rPr lang="he-IL" sz="2400" b="0" i="1" smtClean="0">
                                <a:latin typeface="Cambria Math" panose="02040503050406030204" pitchFamily="18" charset="0"/>
                              </a:rPr>
                              <m:t>𝛼</m:t>
                            </m:r>
                          </m:e>
                          <m:sub>
                            <m:r>
                              <a:rPr lang="he-IL" sz="2400" b="0" i="1" smtClean="0">
                                <a:latin typeface="Cambria Math" panose="02040503050406030204" pitchFamily="18" charset="0"/>
                              </a:rPr>
                              <m:t>𝐽</m:t>
                            </m:r>
                          </m:sub>
                        </m:sSub>
                      </m:e>
                    </m:d>
                  </m:oMath>
                </a14:m>
                <a:r>
                  <a:rPr lang="en-IL" sz="2400" dirty="0"/>
                  <a:t> </a:t>
                </a:r>
                <a:r>
                  <a:rPr lang="en-IL" sz="2400" b="0" dirty="0"/>
                  <a:t>such that</a:t>
                </a:r>
              </a:p>
              <a:p>
                <a:pPr marL="569214" lvl="1">
                  <a:buFont typeface="Courier New" panose="02070309020205020404" pitchFamily="49" charset="0"/>
                  <a:buChar char="o"/>
                </a:pP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𝐽</m:t>
                        </m:r>
                      </m:sub>
                    </m:sSub>
                  </m:oMath>
                </a14:m>
                <a:endParaRPr lang="en-US" sz="2400" b="0" dirty="0"/>
              </a:p>
              <a:p>
                <a:pPr marL="569214" lvl="1">
                  <a:buFont typeface="Courier New" panose="02070309020205020404" pitchFamily="49" charset="0"/>
                  <a:buChar char="o"/>
                </a:pPr>
                <a:r>
                  <a:rPr lang="en-US" sz="2400" dirty="0"/>
                  <a:t>F</a:t>
                </a:r>
                <a:r>
                  <a:rPr lang="en-IL" sz="2400" dirty="0"/>
                  <a:t>or all constant, free variable, function and predicte symbol </a:t>
                </a:r>
                <a14:m>
                  <m:oMath xmlns:m="http://schemas.openxmlformats.org/officeDocument/2006/math">
                    <m:r>
                      <a:rPr lang="en-US" sz="2400" b="0" i="1" smtClean="0">
                        <a:latin typeface="Cambria Math" panose="02040503050406030204" pitchFamily="18" charset="0"/>
                      </a:rPr>
                      <m:t>𝑦</m:t>
                    </m:r>
                    <m:r>
                      <a:rPr lang="en-US" sz="2400" b="0" i="0"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𝐼</m:t>
                        </m:r>
                      </m:sub>
                    </m:sSub>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𝑦</m:t>
                        </m:r>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𝐽</m:t>
                        </m:r>
                      </m:sub>
                    </m:sSub>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𝑦</m:t>
                        </m:r>
                      </m:e>
                    </m:d>
                  </m:oMath>
                </a14:m>
                <a:r>
                  <a:rPr lang="en-IL" sz="2400" dirty="0"/>
                  <a:t>, except possibly </a:t>
                </a:r>
                <a14:m>
                  <m:oMath xmlns:m="http://schemas.openxmlformats.org/officeDocument/2006/math">
                    <m:r>
                      <a:rPr lang="en-US" sz="2400" b="0" i="1" smtClean="0">
                        <a:latin typeface="Cambria Math" panose="02040503050406030204" pitchFamily="18" charset="0"/>
                      </a:rPr>
                      <m:t>𝑥</m:t>
                    </m:r>
                  </m:oMath>
                </a14:m>
                <a:endParaRPr lang="en-US" sz="2400" b="0" dirty="0"/>
              </a:p>
              <a:p>
                <a:endParaRPr lang="en-US" sz="2400" dirty="0"/>
              </a:p>
              <a:p>
                <a:endParaRPr lang="en-US" sz="2400" dirty="0"/>
              </a:p>
            </p:txBody>
          </p:sp>
        </mc:Choice>
        <mc:Fallback xmlns="">
          <p:sp>
            <p:nvSpPr>
              <p:cNvPr id="3" name="Content Placeholder 2">
                <a:extLst>
                  <a:ext uri="{FF2B5EF4-FFF2-40B4-BE49-F238E27FC236}">
                    <a16:creationId xmlns:a16="http://schemas.microsoft.com/office/drawing/2014/main" id="{4426DDEC-BA2D-FD33-1B85-696BBE4642C3}"/>
                  </a:ext>
                </a:extLst>
              </p:cNvPr>
              <p:cNvSpPr>
                <a:spLocks noGrp="1" noRot="1" noChangeAspect="1" noMove="1" noResize="1" noEditPoints="1" noAdjustHandles="1" noChangeArrowheads="1" noChangeShapeType="1" noTextEdit="1"/>
              </p:cNvSpPr>
              <p:nvPr>
                <p:ph sz="half" idx="2"/>
              </p:nvPr>
            </p:nvSpPr>
            <p:spPr>
              <a:xfrm>
                <a:off x="1082903" y="1360349"/>
                <a:ext cx="9432698" cy="2356669"/>
              </a:xfrm>
              <a:blipFill>
                <a:blip r:embed="rId3"/>
                <a:stretch>
                  <a:fillRect l="-1034" t="-2067" b="-1292"/>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29710FE-9DDA-F647-3CF8-8056F7E55569}"/>
              </a:ext>
            </a:extLst>
          </p:cNvPr>
          <p:cNvSpPr>
            <a:spLocks noGrp="1"/>
          </p:cNvSpPr>
          <p:nvPr>
            <p:ph type="sldNum" sz="quarter" idx="12"/>
          </p:nvPr>
        </p:nvSpPr>
        <p:spPr/>
        <p:txBody>
          <a:bodyPr/>
          <a:lstStyle/>
          <a:p>
            <a:fld id="{A49DFD55-3C28-40EF-9E31-A92D2E4017FF}" type="slidenum">
              <a:rPr lang="en-US" smtClean="0"/>
              <a:pPr/>
              <a:t>91</a:t>
            </a:fld>
            <a:endParaRPr lang="en-US" dirty="0"/>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995C8668-DC67-5A74-A848-BFB22BF23145}"/>
                  </a:ext>
                </a:extLst>
              </p:cNvPr>
              <p:cNvSpPr txBox="1">
                <a:spLocks/>
              </p:cNvSpPr>
              <p:nvPr/>
            </p:nvSpPr>
            <p:spPr>
              <a:xfrm>
                <a:off x="1082903" y="3858349"/>
                <a:ext cx="9432698" cy="235666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b="1" kern="1200" spc="50" baseline="0">
                    <a:solidFill>
                      <a:schemeClr val="tx1"/>
                    </a:solidFill>
                    <a:latin typeface="+mn-lt"/>
                    <a:ea typeface="+mn-ea"/>
                    <a:cs typeface="+mn-cs"/>
                  </a:defRPr>
                </a:lvl1pPr>
                <a:lvl2pPr marL="283464"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2pPr>
                <a:lvl3pPr marL="566928"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3pPr>
                <a:lvl4pPr marL="859536"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4pPr>
                <a:lvl5pPr marL="1143000" indent="-285750" algn="l" defTabSz="914400" rtl="0" eaLnBrk="1" latinLnBrk="0" hangingPunct="1">
                  <a:lnSpc>
                    <a:spcPct val="100000"/>
                  </a:lnSpc>
                  <a:spcBef>
                    <a:spcPts val="10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𝐹</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r>
                        <a:rPr lang="en-US" sz="2400" b="0" i="1" smtClean="0">
                          <a:latin typeface="Cambria Math" panose="02040503050406030204" pitchFamily="18" charset="0"/>
                        </a:rPr>
                        <m:t>0</m:t>
                      </m:r>
                      <m:r>
                        <a:rPr lang="en-US" sz="2400" b="0" i="1" smtClean="0">
                          <a:latin typeface="Cambria Math" panose="02040503050406030204" pitchFamily="18" charset="0"/>
                        </a:rPr>
                        <m:t>)</m:t>
                      </m:r>
                    </m:oMath>
                  </m:oMathPara>
                </a14:m>
                <a:endParaRPr lang="en-US" sz="2400" b="0" dirty="0"/>
              </a:p>
              <a:p>
                <a:endParaRPr lang="en-US" sz="2400" b="0" dirty="0"/>
              </a:p>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ℕ</m:t>
                      </m:r>
                    </m:oMath>
                  </m:oMathPara>
                </a14:m>
                <a:endParaRPr lang="en-US" sz="2400" b="0" dirty="0"/>
              </a:p>
              <a:p>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𝛼</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r>
                        <a:rPr lang="en-US" sz="2400" b="0" i="1" smtClean="0">
                          <a:latin typeface="Cambria Math" panose="02040503050406030204" pitchFamily="18" charset="0"/>
                        </a:rPr>
                        <m:t>0</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ea typeface="Cambria Math" panose="02040503050406030204" pitchFamily="18" charset="0"/>
                            </a:rPr>
                            <m:t>ℕ</m:t>
                          </m:r>
                        </m:sub>
                      </m:sSub>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𝑦</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0</m:t>
                      </m:r>
                      <m:r>
                        <a:rPr lang="en-US" sz="2400" b="0" i="1" smtClean="0">
                          <a:latin typeface="Cambria Math" panose="02040503050406030204" pitchFamily="18" charset="0"/>
                          <a:ea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ea typeface="Cambria Math" panose="02040503050406030204" pitchFamily="18" charset="0"/>
                            </a:rPr>
                            <m:t>ℕ</m:t>
                          </m:r>
                        </m:sub>
                      </m:sSub>
                      <m:r>
                        <a:rPr lang="en-US" sz="2400" b="0" i="1" smtClean="0">
                          <a:latin typeface="Cambria Math" panose="02040503050406030204" pitchFamily="18" charset="0"/>
                          <a:ea typeface="Cambria Math" panose="02040503050406030204" pitchFamily="18" charset="0"/>
                        </a:rPr>
                        <m:t>,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m:t>
                          </m:r>
                        </m:e>
                        <m:sub>
                          <m:r>
                            <a:rPr lang="en-US" sz="2400" b="0" i="1" smtClean="0">
                              <a:latin typeface="Cambria Math" panose="02040503050406030204" pitchFamily="18" charset="0"/>
                              <a:ea typeface="Cambria Math" panose="02040503050406030204" pitchFamily="18" charset="0"/>
                            </a:rPr>
                            <m:t>ℕ</m:t>
                          </m:r>
                        </m:sub>
                      </m:sSub>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2</m:t>
                      </m:r>
                      <m:r>
                        <a:rPr lang="en-US" sz="2400" b="0" i="1" smtClean="0">
                          <a:latin typeface="Cambria Math" panose="02040503050406030204" pitchFamily="18" charset="0"/>
                          <a:ea typeface="Cambria Math" panose="02040503050406030204" pitchFamily="18" charset="0"/>
                        </a:rPr>
                        <m:t>}</m:t>
                      </m:r>
                    </m:oMath>
                  </m:oMathPara>
                </a14:m>
                <a:endParaRPr lang="en-US" sz="2400" b="0" dirty="0"/>
              </a:p>
              <a:p>
                <a:endParaRPr lang="en-US" sz="2400" b="0" dirty="0"/>
              </a:p>
              <a:p>
                <a:endParaRPr lang="en-US" sz="2400" b="0" dirty="0"/>
              </a:p>
            </p:txBody>
          </p:sp>
        </mc:Choice>
        <mc:Fallback xmlns="">
          <p:sp>
            <p:nvSpPr>
              <p:cNvPr id="5" name="Content Placeholder 2">
                <a:extLst>
                  <a:ext uri="{FF2B5EF4-FFF2-40B4-BE49-F238E27FC236}">
                    <a16:creationId xmlns:a16="http://schemas.microsoft.com/office/drawing/2014/main" id="{995C8668-DC67-5A74-A848-BFB22BF23145}"/>
                  </a:ext>
                </a:extLst>
              </p:cNvPr>
              <p:cNvSpPr txBox="1">
                <a:spLocks noRot="1" noChangeAspect="1" noMove="1" noResize="1" noEditPoints="1" noAdjustHandles="1" noChangeArrowheads="1" noChangeShapeType="1" noTextEdit="1"/>
              </p:cNvSpPr>
              <p:nvPr/>
            </p:nvSpPr>
            <p:spPr>
              <a:xfrm>
                <a:off x="1082903" y="3858349"/>
                <a:ext cx="9432698" cy="2356669"/>
              </a:xfrm>
              <a:prstGeom prst="rect">
                <a:avLst/>
              </a:prstGeom>
              <a:blipFill>
                <a:blip r:embed="rId4"/>
                <a:stretch>
                  <a:fillRect/>
                </a:stretch>
              </a:blipFill>
            </p:spPr>
            <p:txBody>
              <a:bodyPr/>
              <a:lstStyle/>
              <a:p>
                <a:r>
                  <a:rPr lang="LID4096">
                    <a:noFill/>
                  </a:rPr>
                  <a:t> </a:t>
                </a:r>
              </a:p>
            </p:txBody>
          </p:sp>
        </mc:Fallback>
      </mc:AlternateContent>
    </p:spTree>
    <p:extLst>
      <p:ext uri="{BB962C8B-B14F-4D97-AF65-F5344CB8AC3E}">
        <p14:creationId xmlns:p14="http://schemas.microsoft.com/office/powerpoint/2010/main" val="12000267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6C820-1417-F4F5-75E4-22DFDEF85552}"/>
              </a:ext>
            </a:extLst>
          </p:cNvPr>
          <p:cNvSpPr>
            <a:spLocks noGrp="1"/>
          </p:cNvSpPr>
          <p:nvPr>
            <p:ph type="title"/>
          </p:nvPr>
        </p:nvSpPr>
        <p:spPr>
          <a:xfrm>
            <a:off x="1322388" y="783772"/>
            <a:ext cx="6955179" cy="656531"/>
          </a:xfrm>
        </p:spPr>
        <p:txBody>
          <a:bodyPr/>
          <a:lstStyle/>
          <a:p>
            <a:r>
              <a:rPr lang="en-IL" dirty="0"/>
              <a:t>INDUCTIVE DEFINITION: Q</a:t>
            </a:r>
            <a:r>
              <a:rPr lang="en-US" dirty="0"/>
              <a:t>u</a:t>
            </a:r>
            <a:r>
              <a:rPr lang="en-IL" dirty="0"/>
              <a:t>antfiers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26DDEC-BA2D-FD33-1B85-696BBE4642C3}"/>
                  </a:ext>
                </a:extLst>
              </p:cNvPr>
              <p:cNvSpPr>
                <a:spLocks noGrp="1"/>
              </p:cNvSpPr>
              <p:nvPr>
                <p:ph sz="half" idx="2"/>
              </p:nvPr>
            </p:nvSpPr>
            <p:spPr>
              <a:xfrm>
                <a:off x="1322388" y="2133600"/>
                <a:ext cx="7557452" cy="4036529"/>
              </a:xfrm>
            </p:spPr>
            <p:txBody>
              <a:bodyPr>
                <a:normAutofit/>
              </a:bodyPr>
              <a:lstStyle/>
              <a:p>
                <a:pPr algn="ctr"/>
                <a14:m>
                  <m:oMath xmlns:m="http://schemas.openxmlformats.org/officeDocument/2006/math">
                    <m:r>
                      <a:rPr lang="en-US" sz="2400" b="0" i="1" smtClean="0">
                        <a:latin typeface="Cambria Math" panose="02040503050406030204" pitchFamily="18" charset="0"/>
                      </a:rPr>
                      <m:t>𝐼</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𝐹</m:t>
                    </m:r>
                  </m:oMath>
                </a14:m>
                <a:r>
                  <a:rPr lang="en-IL" sz="2400" b="0" dirty="0"/>
                  <a:t> </a:t>
                </a:r>
                <a:r>
                  <a:rPr lang="en-US" sz="2400" b="0" dirty="0"/>
                  <a:t>iff </a:t>
                </a:r>
                <a14:m>
                  <m:oMath xmlns:m="http://schemas.openxmlformats.org/officeDocument/2006/math">
                    <m:r>
                      <m:rPr>
                        <m:sty m:val="p"/>
                      </m:rPr>
                      <a:rPr lang="en-US" sz="2400" b="0" i="1" dirty="0" smtClean="0">
                        <a:latin typeface="Cambria Math" panose="02040503050406030204" pitchFamily="18" charset="0"/>
                      </a:rPr>
                      <m:t>f</m:t>
                    </m:r>
                    <m:r>
                      <a:rPr lang="en-US" sz="2400" b="0" i="1" dirty="0" smtClean="0">
                        <a:latin typeface="Cambria Math" panose="02040503050406030204" pitchFamily="18" charset="0"/>
                      </a:rPr>
                      <m:t>𝑜𝑟</m:t>
                    </m:r>
                    <m:r>
                      <a:rPr lang="en-US" sz="2400" b="0" i="1" dirty="0" smtClean="0">
                        <a:latin typeface="Cambria Math" panose="02040503050406030204" pitchFamily="18" charset="0"/>
                      </a:rPr>
                      <m:t> </m:t>
                    </m:r>
                    <m:r>
                      <a:rPr lang="en-US" sz="2400" b="0" i="1" dirty="0" smtClean="0">
                        <a:latin typeface="Cambria Math" panose="02040503050406030204" pitchFamily="18" charset="0"/>
                      </a:rPr>
                      <m:t>𝑎𝑙𝑙</m:t>
                    </m:r>
                    <m:r>
                      <a:rPr lang="en-US" sz="2400" b="0" i="1" dirty="0" smtClean="0">
                        <a:latin typeface="Cambria Math" panose="02040503050406030204" pitchFamily="18" charset="0"/>
                      </a:rPr>
                      <m:t> </m:t>
                    </m:r>
                    <m:r>
                      <a:rPr lang="en-US" sz="2400" b="0" i="1" smtClean="0">
                        <a:latin typeface="Cambria Math" panose="02040503050406030204" pitchFamily="18" charset="0"/>
                      </a:rPr>
                      <m:t>𝑣</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r>
                      <a:rPr lang="en-US" sz="2400" b="0" i="1" smtClean="0">
                        <a:latin typeface="Cambria Math" panose="02040503050406030204" pitchFamily="18" charset="0"/>
                      </a:rPr>
                      <m:t>𝐼</m:t>
                    </m:r>
                    <m:r>
                      <a:rPr lang="en-US" sz="2400" b="0" i="1" smtClean="0">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𝑣</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𝐹</m:t>
                    </m:r>
                  </m:oMath>
                </a14:m>
                <a:endParaRPr lang="en-IL" sz="2400" b="0" dirty="0"/>
              </a:p>
              <a:p>
                <a:pPr algn="ctr"/>
                <a:endParaRPr lang="en-US" sz="2400" b="0" i="1" dirty="0">
                  <a:latin typeface="Cambria Math" panose="02040503050406030204" pitchFamily="18" charset="0"/>
                </a:endParaRPr>
              </a:p>
              <a:p>
                <a:pPr algn="ctr"/>
                <a14:m>
                  <m:oMath xmlns:m="http://schemas.openxmlformats.org/officeDocument/2006/math">
                    <m:r>
                      <a:rPr lang="en-US" sz="2400" b="0" i="1" smtClean="0">
                        <a:latin typeface="Cambria Math" panose="02040503050406030204" pitchFamily="18" charset="0"/>
                      </a:rPr>
                      <m:t>𝐼</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𝐹</m:t>
                    </m:r>
                  </m:oMath>
                </a14:m>
                <a:r>
                  <a:rPr lang="en-IL" sz="2400" b="0" dirty="0"/>
                  <a:t> iff </a:t>
                </a:r>
                <a14:m>
                  <m:oMath xmlns:m="http://schemas.openxmlformats.org/officeDocument/2006/math">
                    <m:r>
                      <m:rPr>
                        <m:sty m:val="p"/>
                      </m:rPr>
                      <a:rPr lang="en-US" sz="2400" b="0" i="1">
                        <a:latin typeface="Cambria Math" panose="02040503050406030204" pitchFamily="18" charset="0"/>
                      </a:rPr>
                      <m:t>t</m:t>
                    </m:r>
                    <m:r>
                      <a:rPr lang="en-US" sz="2400" b="0" i="1" smtClean="0">
                        <a:latin typeface="Cambria Math" panose="02040503050406030204" pitchFamily="18" charset="0"/>
                      </a:rPr>
                      <m:t>h𝑒𝑟𝑒</m:t>
                    </m:r>
                    <m:r>
                      <a:rPr lang="en-US" sz="2400" b="0" i="1" smtClean="0">
                        <a:latin typeface="Cambria Math" panose="02040503050406030204" pitchFamily="18" charset="0"/>
                      </a:rPr>
                      <m:t> </m:t>
                    </m:r>
                    <m:r>
                      <a:rPr lang="en-US" sz="2400" b="0" i="1" smtClean="0">
                        <a:latin typeface="Cambria Math" panose="02040503050406030204" pitchFamily="18" charset="0"/>
                      </a:rPr>
                      <m:t>𝑖𝑠</m:t>
                    </m:r>
                    <m:r>
                      <a:rPr lang="en-US" sz="2400" b="0" i="1" smtClean="0">
                        <a:latin typeface="Cambria Math" panose="02040503050406030204" pitchFamily="18" charset="0"/>
                      </a:rPr>
                      <m:t> </m:t>
                    </m:r>
                    <m:r>
                      <a:rPr lang="en-US" sz="2400" b="0" i="1" smtClean="0">
                        <a:latin typeface="Cambria Math" panose="02040503050406030204" pitchFamily="18" charset="0"/>
                      </a:rPr>
                      <m:t>𝑒𝑥𝑖𝑠𝑡𝑠</m:t>
                    </m:r>
                    <m:r>
                      <a:rPr lang="en-US" sz="2400" b="0" i="1" smtClean="0">
                        <a:latin typeface="Cambria Math" panose="02040503050406030204" pitchFamily="18" charset="0"/>
                      </a:rPr>
                      <m:t> </m:t>
                    </m:r>
                    <m:r>
                      <a:rPr lang="en-US" sz="2400" b="0" i="1" smtClean="0">
                        <a:latin typeface="Cambria Math" panose="02040503050406030204" pitchFamily="18" charset="0"/>
                      </a:rPr>
                      <m:t>𝑣</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𝐷</m:t>
                        </m:r>
                      </m:e>
                      <m:sub>
                        <m:r>
                          <a:rPr lang="en-US" sz="2400" b="0" i="1" smtClean="0">
                            <a:latin typeface="Cambria Math" panose="02040503050406030204" pitchFamily="18" charset="0"/>
                          </a:rPr>
                          <m:t>𝐼</m:t>
                        </m:r>
                      </m:sub>
                    </m:sSub>
                    <m:r>
                      <a:rPr lang="en-US" sz="2400" b="0" i="1" smtClean="0">
                        <a:latin typeface="Cambria Math" panose="02040503050406030204" pitchFamily="18" charset="0"/>
                      </a:rPr>
                      <m:t>,</m:t>
                    </m:r>
                    <m:r>
                      <a:rPr lang="en-US" sz="2400" b="0" i="1" smtClean="0">
                        <a:latin typeface="Cambria Math" panose="02040503050406030204" pitchFamily="18" charset="0"/>
                      </a:rPr>
                      <m:t>𝐼</m:t>
                    </m:r>
                    <m:r>
                      <a:rPr lang="en-US" sz="2400" b="0" i="1">
                        <a:latin typeface="Cambria Math" panose="02040503050406030204" pitchFamily="18" charset="0"/>
                        <a:ea typeface="Cambria Math" panose="02040503050406030204" pitchFamily="18" charset="0"/>
                      </a:rPr>
                      <m:t>⊲</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𝑣</m:t>
                        </m:r>
                      </m:e>
                    </m:d>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𝐹</m:t>
                    </m:r>
                  </m:oMath>
                </a14:m>
                <a:endParaRPr lang="en-IL" sz="2400" b="0" dirty="0"/>
              </a:p>
            </p:txBody>
          </p:sp>
        </mc:Choice>
        <mc:Fallback xmlns="">
          <p:sp>
            <p:nvSpPr>
              <p:cNvPr id="3" name="Content Placeholder 2">
                <a:extLst>
                  <a:ext uri="{FF2B5EF4-FFF2-40B4-BE49-F238E27FC236}">
                    <a16:creationId xmlns:a16="http://schemas.microsoft.com/office/drawing/2014/main" id="{4426DDEC-BA2D-FD33-1B85-696BBE4642C3}"/>
                  </a:ext>
                </a:extLst>
              </p:cNvPr>
              <p:cNvSpPr>
                <a:spLocks noGrp="1" noRot="1" noChangeAspect="1" noMove="1" noResize="1" noEditPoints="1" noAdjustHandles="1" noChangeArrowheads="1" noChangeShapeType="1" noTextEdit="1"/>
              </p:cNvSpPr>
              <p:nvPr>
                <p:ph sz="half" idx="2"/>
              </p:nvPr>
            </p:nvSpPr>
            <p:spPr>
              <a:xfrm>
                <a:off x="1322388" y="2133600"/>
                <a:ext cx="7557452" cy="4036529"/>
              </a:xfrm>
              <a:blipFill>
                <a:blip r:embed="rId3"/>
                <a:stretch>
                  <a:fillRect t="-1208"/>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29710FE-9DDA-F647-3CF8-8056F7E55569}"/>
              </a:ext>
            </a:extLst>
          </p:cNvPr>
          <p:cNvSpPr>
            <a:spLocks noGrp="1"/>
          </p:cNvSpPr>
          <p:nvPr>
            <p:ph type="sldNum" sz="quarter" idx="12"/>
          </p:nvPr>
        </p:nvSpPr>
        <p:spPr/>
        <p:txBody>
          <a:bodyPr/>
          <a:lstStyle/>
          <a:p>
            <a:fld id="{A49DFD55-3C28-40EF-9E31-A92D2E4017FF}" type="slidenum">
              <a:rPr lang="en-US" smtClean="0"/>
              <a:pPr/>
              <a:t>92</a:t>
            </a:fld>
            <a:endParaRPr lang="en-US" dirty="0"/>
          </a:p>
        </p:txBody>
      </p:sp>
    </p:spTree>
    <p:extLst>
      <p:ext uri="{BB962C8B-B14F-4D97-AF65-F5344CB8AC3E}">
        <p14:creationId xmlns:p14="http://schemas.microsoft.com/office/powerpoint/2010/main" val="454392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6C820-1417-F4F5-75E4-22DFDEF85552}"/>
              </a:ext>
            </a:extLst>
          </p:cNvPr>
          <p:cNvSpPr>
            <a:spLocks noGrp="1"/>
          </p:cNvSpPr>
          <p:nvPr>
            <p:ph type="title"/>
          </p:nvPr>
        </p:nvSpPr>
        <p:spPr>
          <a:xfrm>
            <a:off x="1278775" y="687871"/>
            <a:ext cx="6929053" cy="1038899"/>
          </a:xfrm>
        </p:spPr>
        <p:txBody>
          <a:bodyPr/>
          <a:lstStyle/>
          <a:p>
            <a:r>
              <a:rPr lang="en-IL" dirty="0"/>
              <a:t>INDUCTIVE DEFINITION: Q</a:t>
            </a:r>
            <a:r>
              <a:rPr lang="en-US" dirty="0"/>
              <a:t>u</a:t>
            </a:r>
            <a:r>
              <a:rPr lang="en-IL" dirty="0"/>
              <a:t>antfiers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26DDEC-BA2D-FD33-1B85-696BBE4642C3}"/>
                  </a:ext>
                </a:extLst>
              </p:cNvPr>
              <p:cNvSpPr>
                <a:spLocks noGrp="1"/>
              </p:cNvSpPr>
              <p:nvPr>
                <p:ph sz="half" idx="2"/>
              </p:nvPr>
            </p:nvSpPr>
            <p:spPr>
              <a:xfrm>
                <a:off x="1235302" y="1940118"/>
                <a:ext cx="8670698" cy="3952682"/>
              </a:xfrm>
            </p:spPr>
            <p:txBody>
              <a:bodyPr>
                <a:normAutofit/>
              </a:bodyPr>
              <a:lstStyle/>
              <a:p>
                <a:pPr>
                  <a:lnSpc>
                    <a:spcPct val="150000"/>
                  </a:lnSpc>
                </a:pPr>
                <a:r>
                  <a:rPr lang="en-IL" sz="2000" b="0" dirty="0"/>
                  <a:t>Consider the following formula</a:t>
                </a:r>
              </a:p>
              <a:p>
                <a:pPr>
                  <a:lnSpc>
                    <a:spcPct val="150000"/>
                  </a:lnSpc>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𝐹</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𝑥</m:t>
                          </m:r>
                        </m:e>
                      </m:d>
                    </m:oMath>
                  </m:oMathPara>
                </a14:m>
                <a:endParaRPr lang="en-IL" sz="2000" b="0" dirty="0"/>
              </a:p>
              <a:p>
                <a:pPr>
                  <a:lnSpc>
                    <a:spcPct val="150000"/>
                  </a:lnSpc>
                </a:pPr>
                <a:r>
                  <a:rPr lang="en-IL" sz="2000" b="0" dirty="0"/>
                  <a:t>and the interpretation </a:t>
                </a:r>
                <a14:m>
                  <m:oMath xmlns:m="http://schemas.openxmlformats.org/officeDocument/2006/math">
                    <m:r>
                      <a:rPr lang="en-US" sz="2000" b="0" i="1" smtClean="0">
                        <a:latin typeface="Cambria Math" panose="02040503050406030204" pitchFamily="18" charset="0"/>
                      </a:rPr>
                      <m:t>𝐼</m:t>
                    </m:r>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𝐷</m:t>
                        </m:r>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 ⋅</m:t>
                            </m:r>
                          </m:e>
                        </m:d>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e>
                    </m:d>
                  </m:oMath>
                </a14:m>
                <a:r>
                  <a:rPr lang="en-IL" sz="2000" b="0" dirty="0"/>
                  <a:t> where</a:t>
                </a:r>
              </a:p>
              <a:p>
                <a:pPr>
                  <a:lnSpc>
                    <a:spcPct val="150000"/>
                  </a:lnSpc>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𝛼</m:t>
                          </m:r>
                        </m:e>
                        <m:sub>
                          <m:r>
                            <a:rPr lang="en-US" sz="2000" b="0" i="1" smtClean="0">
                              <a:latin typeface="Cambria Math" panose="02040503050406030204" pitchFamily="18" charset="0"/>
                            </a:rPr>
                            <m:t>𝐼</m:t>
                          </m:r>
                        </m:sub>
                      </m:sSub>
                      <m:r>
                        <a:rPr lang="en-US" sz="2000" b="0" i="1" smtClean="0">
                          <a:latin typeface="Cambria Math" panose="02040503050406030204" pitchFamily="18" charset="0"/>
                        </a:rPr>
                        <m:t>:</m:t>
                      </m:r>
                      <m:d>
                        <m:dPr>
                          <m:begChr m:val="{"/>
                          <m:endChr m:val="}"/>
                          <m:ctrlPr>
                            <a:rPr lang="en-US" sz="2000" b="0" i="1" smtClean="0">
                              <a:latin typeface="Cambria Math" panose="02040503050406030204" pitchFamily="18" charset="0"/>
                            </a:rPr>
                          </m:ctrlPr>
                        </m:dPr>
                        <m:e>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m:t>
                              </m:r>
                            </m:e>
                          </m:d>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m:t>
                              </m:r>
                            </m:e>
                          </m:d>
                          <m:r>
                            <a:rPr lang="en-US" sz="2000" b="0" i="1" smtClean="0">
                              <a:latin typeface="Cambria Math" panose="02040503050406030204" pitchFamily="18" charset="0"/>
                            </a:rPr>
                            <m:t>↦⋅, </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m:t>
                              </m:r>
                            </m:e>
                          </m:d>
                          <m:r>
                            <a:rPr lang="en-US" sz="2000" b="0" i="1" smtClean="0">
                              <a:latin typeface="Cambria Math" panose="02040503050406030204" pitchFamily="18" charset="0"/>
                            </a:rPr>
                            <m:t>↦∘,</m:t>
                          </m:r>
                          <m:r>
                            <a:rPr lang="en-US" sz="2000" b="0" i="1" smtClean="0">
                              <a:latin typeface="Cambria Math" panose="02040503050406030204" pitchFamily="18" charset="0"/>
                            </a:rPr>
                            <m:t>𝑔</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m:t>
                              </m:r>
                            </m:e>
                          </m:d>
                          <m:r>
                            <a:rPr lang="en-US" sz="2000" b="0" i="1" smtClean="0">
                              <a:latin typeface="Cambria Math" panose="02040503050406030204" pitchFamily="18" charset="0"/>
                            </a:rPr>
                            <m:t>↦⋅</m:t>
                          </m:r>
                        </m:e>
                      </m:d>
                    </m:oMath>
                  </m:oMathPara>
                </a14:m>
                <a:endParaRPr lang="he-IL" sz="2000" b="0" dirty="0"/>
              </a:p>
              <a:p>
                <a:pPr>
                  <a:lnSpc>
                    <a:spcPct val="150000"/>
                  </a:lnSpc>
                </a:pPr>
                <a:endParaRPr lang="en-US" sz="2000" b="0" dirty="0"/>
              </a:p>
              <a:p>
                <a:pPr>
                  <a:lnSpc>
                    <a:spcPct val="150000"/>
                  </a:lnSpc>
                </a:pPr>
                <a:r>
                  <a:rPr lang="en-US" sz="2000" b="0" dirty="0"/>
                  <a:t>Compute the truth value of </a:t>
                </a:r>
                <a14:m>
                  <m:oMath xmlns:m="http://schemas.openxmlformats.org/officeDocument/2006/math">
                    <m:r>
                      <a:rPr lang="en-US" sz="2000" b="0" i="1" smtClean="0">
                        <a:latin typeface="Cambria Math" panose="02040503050406030204" pitchFamily="18" charset="0"/>
                      </a:rPr>
                      <m:t>𝐹</m:t>
                    </m:r>
                  </m:oMath>
                </a14:m>
                <a:r>
                  <a:rPr lang="en-US" sz="2000" b="0" dirty="0"/>
                  <a:t> under </a:t>
                </a:r>
                <a14:m>
                  <m:oMath xmlns:m="http://schemas.openxmlformats.org/officeDocument/2006/math">
                    <m:r>
                      <a:rPr lang="en-US" sz="2000" b="0" i="1" smtClean="0">
                        <a:latin typeface="Cambria Math" panose="02040503050406030204" pitchFamily="18" charset="0"/>
                      </a:rPr>
                      <m:t>𝐼</m:t>
                    </m:r>
                  </m:oMath>
                </a14:m>
                <a:endParaRPr lang="en-US" sz="2000" b="0" dirty="0"/>
              </a:p>
              <a:p>
                <a:pPr>
                  <a:lnSpc>
                    <a:spcPct val="150000"/>
                  </a:lnSpc>
                </a:pPr>
                <a:endParaRPr lang="en-US" sz="2000" b="0" dirty="0"/>
              </a:p>
              <a:p>
                <a:pPr>
                  <a:lnSpc>
                    <a:spcPct val="150000"/>
                  </a:lnSpc>
                </a:pPr>
                <a:endParaRPr lang="en-IL" sz="2000" b="0" dirty="0"/>
              </a:p>
            </p:txBody>
          </p:sp>
        </mc:Choice>
        <mc:Fallback xmlns="">
          <p:sp>
            <p:nvSpPr>
              <p:cNvPr id="3" name="Content Placeholder 2">
                <a:extLst>
                  <a:ext uri="{FF2B5EF4-FFF2-40B4-BE49-F238E27FC236}">
                    <a16:creationId xmlns:a16="http://schemas.microsoft.com/office/drawing/2014/main" id="{4426DDEC-BA2D-FD33-1B85-696BBE4642C3}"/>
                  </a:ext>
                </a:extLst>
              </p:cNvPr>
              <p:cNvSpPr>
                <a:spLocks noGrp="1" noRot="1" noChangeAspect="1" noMove="1" noResize="1" noEditPoints="1" noAdjustHandles="1" noChangeArrowheads="1" noChangeShapeType="1" noTextEdit="1"/>
              </p:cNvSpPr>
              <p:nvPr>
                <p:ph sz="half" idx="2"/>
              </p:nvPr>
            </p:nvSpPr>
            <p:spPr>
              <a:xfrm>
                <a:off x="1235302" y="1940118"/>
                <a:ext cx="8670698" cy="3952682"/>
              </a:xfrm>
              <a:blipFill>
                <a:blip r:embed="rId3"/>
                <a:stretch>
                  <a:fillRect l="-77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29710FE-9DDA-F647-3CF8-8056F7E55569}"/>
              </a:ext>
            </a:extLst>
          </p:cNvPr>
          <p:cNvSpPr>
            <a:spLocks noGrp="1"/>
          </p:cNvSpPr>
          <p:nvPr>
            <p:ph type="sldNum" sz="quarter" idx="12"/>
          </p:nvPr>
        </p:nvSpPr>
        <p:spPr/>
        <p:txBody>
          <a:bodyPr/>
          <a:lstStyle/>
          <a:p>
            <a:fld id="{A49DFD55-3C28-40EF-9E31-A92D2E4017FF}" type="slidenum">
              <a:rPr lang="en-US" smtClean="0"/>
              <a:pPr/>
              <a:t>93</a:t>
            </a:fld>
            <a:endParaRPr lang="en-US" dirty="0"/>
          </a:p>
        </p:txBody>
      </p:sp>
      <p:pic>
        <p:nvPicPr>
          <p:cNvPr id="5" name="Picture 4">
            <a:extLst>
              <a:ext uri="{FF2B5EF4-FFF2-40B4-BE49-F238E27FC236}">
                <a16:creationId xmlns:a16="http://schemas.microsoft.com/office/drawing/2014/main" id="{12B6380F-005B-86B9-5CEC-750B18B036B1}"/>
              </a:ext>
            </a:extLst>
          </p:cNvPr>
          <p:cNvPicPr>
            <a:picLocks noChangeAspect="1"/>
          </p:cNvPicPr>
          <p:nvPr/>
        </p:nvPicPr>
        <p:blipFill>
          <a:blip r:embed="rId4"/>
          <a:stretch>
            <a:fillRect/>
          </a:stretch>
        </p:blipFill>
        <p:spPr>
          <a:xfrm>
            <a:off x="2286000" y="5321728"/>
            <a:ext cx="7040217" cy="692181"/>
          </a:xfrm>
          <a:prstGeom prst="rect">
            <a:avLst/>
          </a:prstGeom>
        </p:spPr>
      </p:pic>
    </p:spTree>
    <p:extLst>
      <p:ext uri="{BB962C8B-B14F-4D97-AF65-F5344CB8AC3E}">
        <p14:creationId xmlns:p14="http://schemas.microsoft.com/office/powerpoint/2010/main" val="25978427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BE8C-E7D6-118D-DA92-422B289ADC77}"/>
              </a:ext>
            </a:extLst>
          </p:cNvPr>
          <p:cNvSpPr>
            <a:spLocks noGrp="1"/>
          </p:cNvSpPr>
          <p:nvPr>
            <p:ph type="title"/>
          </p:nvPr>
        </p:nvSpPr>
        <p:spPr>
          <a:xfrm>
            <a:off x="1080660" y="602763"/>
            <a:ext cx="5979819" cy="869891"/>
          </a:xfrm>
        </p:spPr>
        <p:txBody>
          <a:bodyPr/>
          <a:lstStyle/>
          <a:p>
            <a:r>
              <a:rPr lang="en-US" dirty="0"/>
              <a:t>S</a:t>
            </a:r>
            <a:r>
              <a:rPr lang="en-IL" dirty="0"/>
              <a:t>atisfiability and Vailidity</a:t>
            </a:r>
          </a:p>
        </p:txBody>
      </p:sp>
      <p:sp>
        <p:nvSpPr>
          <p:cNvPr id="4" name="Slide Number Placeholder 3">
            <a:extLst>
              <a:ext uri="{FF2B5EF4-FFF2-40B4-BE49-F238E27FC236}">
                <a16:creationId xmlns:a16="http://schemas.microsoft.com/office/drawing/2014/main" id="{AA8CE352-FBCE-2213-B8D9-94A3A8FCF5E9}"/>
              </a:ext>
            </a:extLst>
          </p:cNvPr>
          <p:cNvSpPr>
            <a:spLocks noGrp="1"/>
          </p:cNvSpPr>
          <p:nvPr>
            <p:ph type="sldNum" sz="quarter" idx="12"/>
          </p:nvPr>
        </p:nvSpPr>
        <p:spPr/>
        <p:txBody>
          <a:bodyPr/>
          <a:lstStyle/>
          <a:p>
            <a:fld id="{A49DFD55-3C28-40EF-9E31-A92D2E4017FF}" type="slidenum">
              <a:rPr lang="en-US" smtClean="0"/>
              <a:pPr/>
              <a:t>94</a:t>
            </a:fld>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4A017D2-08A1-3FD2-5B3D-2151B470DB1F}"/>
                  </a:ext>
                </a:extLst>
              </p:cNvPr>
              <p:cNvSpPr>
                <a:spLocks noGrp="1"/>
              </p:cNvSpPr>
              <p:nvPr>
                <p:ph sz="half" idx="2"/>
              </p:nvPr>
            </p:nvSpPr>
            <p:spPr>
              <a:xfrm>
                <a:off x="1080660" y="2237888"/>
                <a:ext cx="9292690" cy="3642212"/>
              </a:xfrm>
            </p:spPr>
            <p:txBody>
              <a:bodyPr/>
              <a:lstStyle/>
              <a:p>
                <a:pPr algn="l" defTabSz="914400" eaLnBrk="1" latinLnBrk="0" hangingPunct="1">
                  <a:lnSpc>
                    <a:spcPct val="100000"/>
                  </a:lnSpc>
                  <a:spcBef>
                    <a:spcPts val="1000"/>
                  </a:spcBef>
                </a:pPr>
                <a:r>
                  <a:rPr lang="en-IL" b="0" dirty="0"/>
                  <a:t>A formula </a:t>
                </a:r>
                <a14:m>
                  <m:oMath xmlns:m="http://schemas.openxmlformats.org/officeDocument/2006/math">
                    <m:r>
                      <a:rPr lang="en-US" b="0" i="1" smtClean="0">
                        <a:latin typeface="Cambria Math" panose="02040503050406030204" pitchFamily="18" charset="0"/>
                      </a:rPr>
                      <m:t>𝐹</m:t>
                    </m:r>
                  </m:oMath>
                </a14:m>
                <a:r>
                  <a:rPr lang="en-IL" b="0" dirty="0"/>
                  <a:t> is said to be </a:t>
                </a:r>
                <a:r>
                  <a:rPr lang="en-IL" dirty="0">
                    <a:solidFill>
                      <a:schemeClr val="accent2">
                        <a:lumMod val="75000"/>
                      </a:schemeClr>
                    </a:solidFill>
                  </a:rPr>
                  <a:t>satisfiable</a:t>
                </a:r>
                <a:r>
                  <a:rPr lang="en-IL" b="0" dirty="0"/>
                  <a:t> </a:t>
                </a:r>
                <a14:m>
                  <m:oMath xmlns:m="http://schemas.openxmlformats.org/officeDocument/2006/math">
                    <m:r>
                      <a:rPr lang="en-US" b="0" i="1" smtClean="0">
                        <a:latin typeface="Cambria Math" panose="02040503050406030204" pitchFamily="18" charset="0"/>
                      </a:rPr>
                      <m:t>⇔</m:t>
                    </m:r>
                  </m:oMath>
                </a14:m>
                <a:r>
                  <a:rPr lang="en-IL" b="0" dirty="0"/>
                  <a:t> there exists an interpretation </a:t>
                </a:r>
                <a14:m>
                  <m:oMath xmlns:m="http://schemas.openxmlformats.org/officeDocument/2006/math">
                    <m:r>
                      <a:rPr lang="en-US" b="0" i="1" smtClean="0">
                        <a:latin typeface="Cambria Math" panose="02040503050406030204" pitchFamily="18" charset="0"/>
                      </a:rPr>
                      <m:t>𝐼</m:t>
                    </m:r>
                  </m:oMath>
                </a14:m>
                <a:r>
                  <a:rPr lang="en-IL" b="0" dirty="0"/>
                  <a:t> such that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br>
                  <a:rPr lang="en-US" b="0" dirty="0"/>
                </a:br>
                <a:r>
                  <a:rPr lang="en-US" b="0" dirty="0"/>
                  <a:t>A formula </a:t>
                </a:r>
                <a14:m>
                  <m:oMath xmlns:m="http://schemas.openxmlformats.org/officeDocument/2006/math">
                    <m:r>
                      <a:rPr lang="en-US" b="0" i="1" smtClean="0">
                        <a:latin typeface="Cambria Math" panose="02040503050406030204" pitchFamily="18" charset="0"/>
                      </a:rPr>
                      <m:t>𝐹</m:t>
                    </m:r>
                  </m:oMath>
                </a14:m>
                <a:r>
                  <a:rPr lang="en-IL" b="0" dirty="0"/>
                  <a:t> is said to be </a:t>
                </a:r>
                <a:r>
                  <a:rPr lang="en-IL" dirty="0">
                    <a:solidFill>
                      <a:schemeClr val="accent2">
                        <a:lumMod val="75000"/>
                      </a:schemeClr>
                    </a:solidFill>
                  </a:rPr>
                  <a:t>valid</a:t>
                </a:r>
                <a:r>
                  <a:rPr lang="en-IL" dirty="0"/>
                  <a:t> </a:t>
                </a:r>
                <a14:m>
                  <m:oMath xmlns:m="http://schemas.openxmlformats.org/officeDocument/2006/math">
                    <m:r>
                      <a:rPr lang="en-US" b="1" i="1" smtClean="0">
                        <a:latin typeface="Cambria Math" panose="02040503050406030204" pitchFamily="18" charset="0"/>
                      </a:rPr>
                      <m:t>⇔</m:t>
                    </m:r>
                  </m:oMath>
                </a14:m>
                <a:r>
                  <a:rPr lang="en-IL" b="0" dirty="0"/>
                  <a:t> for all interpretations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a:t>
                </a:r>
              </a:p>
              <a:p>
                <a:pPr algn="l" defTabSz="914400" eaLnBrk="1" latinLnBrk="0" hangingPunct="1">
                  <a:lnSpc>
                    <a:spcPct val="100000"/>
                  </a:lnSpc>
                  <a:spcBef>
                    <a:spcPts val="1000"/>
                  </a:spcBef>
                </a:pPr>
                <a:endParaRPr lang="en-IL" b="0" dirty="0"/>
              </a:p>
              <a:p>
                <a:pPr algn="l" defTabSz="914400" eaLnBrk="1" latinLnBrk="0" hangingPunct="1">
                  <a:lnSpc>
                    <a:spcPct val="100000"/>
                  </a:lnSpc>
                  <a:spcBef>
                    <a:spcPts val="1000"/>
                  </a:spcBef>
                </a:pPr>
                <a:r>
                  <a:rPr lang="en-IL" b="0" dirty="0"/>
                  <a:t>Technically, satisfiability and validity only apply to closed FOL formulae, which do not have free variables. However let us agree on a convention:</a:t>
                </a:r>
              </a:p>
              <a:p>
                <a:pPr marL="569214" lvl="1">
                  <a:buFont typeface="Courier New" panose="02070309020205020404" pitchFamily="49" charset="0"/>
                  <a:buChar char="o"/>
                </a:pPr>
                <a:r>
                  <a:rPr lang="en-IL" dirty="0"/>
                  <a:t>if we say that a formula </a:t>
                </a:r>
                <a14:m>
                  <m:oMath xmlns:m="http://schemas.openxmlformats.org/officeDocument/2006/math">
                    <m:r>
                      <a:rPr lang="en-US" b="0" i="1" smtClean="0">
                        <a:latin typeface="Cambria Math" panose="02040503050406030204" pitchFamily="18" charset="0"/>
                      </a:rPr>
                      <m:t>𝐹</m:t>
                    </m:r>
                  </m:oMath>
                </a14:m>
                <a:r>
                  <a:rPr lang="en-IL" b="0" dirty="0"/>
                  <a:t> such </a:t>
                </a:r>
                <a14:m>
                  <m:oMath xmlns:m="http://schemas.openxmlformats.org/officeDocument/2006/math">
                    <m:r>
                      <a:rPr lang="en-US" b="0" i="1" smtClean="0">
                        <a:latin typeface="Cambria Math" panose="02040503050406030204" pitchFamily="18" charset="0"/>
                      </a:rPr>
                      <m:t>𝑓𝑟𝑒𝑒</m:t>
                    </m:r>
                    <m:d>
                      <m:dPr>
                        <m:ctrlPr>
                          <a:rPr lang="en-US" b="0" i="1" smtClean="0">
                            <a:latin typeface="Cambria Math" panose="02040503050406030204" pitchFamily="18" charset="0"/>
                          </a:rPr>
                        </m:ctrlPr>
                      </m:dPr>
                      <m:e>
                        <m:r>
                          <a:rPr lang="en-US" b="0" i="1" smtClean="0">
                            <a:latin typeface="Cambria Math" panose="02040503050406030204" pitchFamily="18" charset="0"/>
                          </a:rPr>
                          <m:t>𝐹</m:t>
                        </m:r>
                      </m:e>
                    </m:d>
                    <m:r>
                      <a:rPr lang="en-US" b="0" i="1" smtClean="0">
                        <a:latin typeface="Cambria Math" panose="02040503050406030204" pitchFamily="18" charset="0"/>
                      </a:rPr>
                      <m:t>≠</m:t>
                    </m:r>
                    <m:r>
                      <a:rPr lang="en-US" b="0" i="1" smtClean="0">
                        <a:latin typeface="Cambria Math" panose="02040503050406030204" pitchFamily="18" charset="0"/>
                      </a:rPr>
                      <m:t>∅</m:t>
                    </m:r>
                  </m:oMath>
                </a14:m>
                <a:r>
                  <a:rPr lang="en-IL" b="0" dirty="0"/>
                  <a:t> is valid, we mean that its universal closure,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is valid;</a:t>
                </a:r>
              </a:p>
              <a:p>
                <a:pPr marL="569214" lvl="1">
                  <a:buFont typeface="Courier New" panose="02070309020205020404" pitchFamily="49" charset="0"/>
                  <a:buChar char="o"/>
                </a:pPr>
                <a:r>
                  <a:rPr lang="en-US" dirty="0"/>
                  <a:t>and if we say that it is satisfiable, we mean the its existential closure,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is satisfiable.</a:t>
                </a:r>
              </a:p>
            </p:txBody>
          </p:sp>
        </mc:Choice>
        <mc:Fallback xmlns="">
          <p:sp>
            <p:nvSpPr>
              <p:cNvPr id="3" name="Content Placeholder 2">
                <a:extLst>
                  <a:ext uri="{FF2B5EF4-FFF2-40B4-BE49-F238E27FC236}">
                    <a16:creationId xmlns:a16="http://schemas.microsoft.com/office/drawing/2014/main" id="{24A017D2-08A1-3FD2-5B3D-2151B470DB1F}"/>
                  </a:ext>
                </a:extLst>
              </p:cNvPr>
              <p:cNvSpPr>
                <a:spLocks noGrp="1" noRot="1" noChangeAspect="1" noMove="1" noResize="1" noEditPoints="1" noAdjustHandles="1" noChangeArrowheads="1" noChangeShapeType="1" noTextEdit="1"/>
              </p:cNvSpPr>
              <p:nvPr>
                <p:ph sz="half" idx="2"/>
              </p:nvPr>
            </p:nvSpPr>
            <p:spPr>
              <a:xfrm>
                <a:off x="1080660" y="2237888"/>
                <a:ext cx="9292690" cy="3642212"/>
              </a:xfrm>
              <a:blipFill>
                <a:blip r:embed="rId2"/>
                <a:stretch>
                  <a:fillRect l="-525" t="-836" r="-66"/>
                </a:stretch>
              </a:blipFill>
            </p:spPr>
            <p:txBody>
              <a:bodyPr/>
              <a:lstStyle/>
              <a:p>
                <a:r>
                  <a:rPr lang="LID4096">
                    <a:noFill/>
                  </a:rPr>
                  <a:t> </a:t>
                </a:r>
              </a:p>
            </p:txBody>
          </p:sp>
        </mc:Fallback>
      </mc:AlternateContent>
    </p:spTree>
    <p:extLst>
      <p:ext uri="{BB962C8B-B14F-4D97-AF65-F5344CB8AC3E}">
        <p14:creationId xmlns:p14="http://schemas.microsoft.com/office/powerpoint/2010/main" val="41334170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BE8C-E7D6-118D-DA92-422B289ADC77}"/>
              </a:ext>
            </a:extLst>
          </p:cNvPr>
          <p:cNvSpPr>
            <a:spLocks noGrp="1"/>
          </p:cNvSpPr>
          <p:nvPr>
            <p:ph type="title"/>
          </p:nvPr>
        </p:nvSpPr>
        <p:spPr/>
        <p:txBody>
          <a:bodyPr/>
          <a:lstStyle/>
          <a:p>
            <a:r>
              <a:rPr lang="en-US" dirty="0"/>
              <a:t>S</a:t>
            </a:r>
            <a:r>
              <a:rPr lang="en-IL" dirty="0"/>
              <a:t>atisfiability and Vailidity</a:t>
            </a:r>
          </a:p>
        </p:txBody>
      </p:sp>
      <p:pic>
        <p:nvPicPr>
          <p:cNvPr id="5" name="Content Placeholder 4">
            <a:extLst>
              <a:ext uri="{FF2B5EF4-FFF2-40B4-BE49-F238E27FC236}">
                <a16:creationId xmlns:a16="http://schemas.microsoft.com/office/drawing/2014/main" id="{77E66EBC-5172-354F-B5FF-1A4437D00B00}"/>
              </a:ext>
            </a:extLst>
          </p:cNvPr>
          <p:cNvPicPr>
            <a:picLocks noGrp="1" noChangeAspect="1"/>
          </p:cNvPicPr>
          <p:nvPr>
            <p:ph sz="half" idx="2"/>
          </p:nvPr>
        </p:nvPicPr>
        <p:blipFill>
          <a:blip r:embed="rId3"/>
          <a:stretch>
            <a:fillRect/>
          </a:stretch>
        </p:blipFill>
        <p:spPr>
          <a:xfrm>
            <a:off x="642696" y="2741681"/>
            <a:ext cx="4406382" cy="855415"/>
          </a:xfrm>
          <a:prstGeom prst="rect">
            <a:avLst/>
          </a:prstGeom>
        </p:spPr>
      </p:pic>
      <p:sp>
        <p:nvSpPr>
          <p:cNvPr id="4" name="Slide Number Placeholder 3">
            <a:extLst>
              <a:ext uri="{FF2B5EF4-FFF2-40B4-BE49-F238E27FC236}">
                <a16:creationId xmlns:a16="http://schemas.microsoft.com/office/drawing/2014/main" id="{AA8CE352-FBCE-2213-B8D9-94A3A8FCF5E9}"/>
              </a:ext>
            </a:extLst>
          </p:cNvPr>
          <p:cNvSpPr>
            <a:spLocks noGrp="1"/>
          </p:cNvSpPr>
          <p:nvPr>
            <p:ph type="sldNum" sz="quarter" idx="12"/>
          </p:nvPr>
        </p:nvSpPr>
        <p:spPr/>
        <p:txBody>
          <a:bodyPr/>
          <a:lstStyle/>
          <a:p>
            <a:fld id="{A49DFD55-3C28-40EF-9E31-A92D2E4017FF}" type="slidenum">
              <a:rPr lang="en-US" smtClean="0"/>
              <a:pPr/>
              <a:t>95</a:t>
            </a:fld>
            <a:endParaRPr lang="en-US" dirty="0"/>
          </a:p>
        </p:txBody>
      </p:sp>
      <p:pic>
        <p:nvPicPr>
          <p:cNvPr id="6" name="Picture 5">
            <a:extLst>
              <a:ext uri="{FF2B5EF4-FFF2-40B4-BE49-F238E27FC236}">
                <a16:creationId xmlns:a16="http://schemas.microsoft.com/office/drawing/2014/main" id="{E8005573-A190-447F-3B1A-D64D90F14965}"/>
              </a:ext>
            </a:extLst>
          </p:cNvPr>
          <p:cNvPicPr>
            <a:picLocks noChangeAspect="1"/>
          </p:cNvPicPr>
          <p:nvPr/>
        </p:nvPicPr>
        <p:blipFill>
          <a:blip r:embed="rId4"/>
          <a:stretch>
            <a:fillRect/>
          </a:stretch>
        </p:blipFill>
        <p:spPr>
          <a:xfrm>
            <a:off x="5772605" y="2741681"/>
            <a:ext cx="4396435" cy="855415"/>
          </a:xfrm>
          <a:prstGeom prst="rect">
            <a:avLst/>
          </a:prstGeom>
        </p:spPr>
      </p:pic>
      <p:pic>
        <p:nvPicPr>
          <p:cNvPr id="7" name="Picture 6">
            <a:extLst>
              <a:ext uri="{FF2B5EF4-FFF2-40B4-BE49-F238E27FC236}">
                <a16:creationId xmlns:a16="http://schemas.microsoft.com/office/drawing/2014/main" id="{FB5284D8-BE2B-F974-A419-396FC73FA520}"/>
              </a:ext>
            </a:extLst>
          </p:cNvPr>
          <p:cNvPicPr>
            <a:picLocks noChangeAspect="1"/>
          </p:cNvPicPr>
          <p:nvPr/>
        </p:nvPicPr>
        <p:blipFill>
          <a:blip r:embed="rId5"/>
          <a:stretch>
            <a:fillRect/>
          </a:stretch>
        </p:blipFill>
        <p:spPr>
          <a:xfrm>
            <a:off x="642696" y="4530764"/>
            <a:ext cx="4768698" cy="855416"/>
          </a:xfrm>
          <a:prstGeom prst="rect">
            <a:avLst/>
          </a:prstGeom>
        </p:spPr>
      </p:pic>
      <p:pic>
        <p:nvPicPr>
          <p:cNvPr id="8" name="Picture 7">
            <a:extLst>
              <a:ext uri="{FF2B5EF4-FFF2-40B4-BE49-F238E27FC236}">
                <a16:creationId xmlns:a16="http://schemas.microsoft.com/office/drawing/2014/main" id="{2163FA71-BB59-9A70-B72E-636DD63283AF}"/>
              </a:ext>
            </a:extLst>
          </p:cNvPr>
          <p:cNvPicPr>
            <a:picLocks noChangeAspect="1"/>
          </p:cNvPicPr>
          <p:nvPr/>
        </p:nvPicPr>
        <p:blipFill>
          <a:blip r:embed="rId6"/>
          <a:stretch>
            <a:fillRect/>
          </a:stretch>
        </p:blipFill>
        <p:spPr>
          <a:xfrm>
            <a:off x="5461090" y="4657133"/>
            <a:ext cx="5198422" cy="729047"/>
          </a:xfrm>
          <a:prstGeom prst="rect">
            <a:avLst/>
          </a:prstGeom>
        </p:spPr>
      </p:pic>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118B47D8-2CCD-313D-E6D0-8556472AEC6D}"/>
                  </a:ext>
                </a:extLst>
              </p14:cNvPr>
              <p14:cNvContentPartPr/>
              <p14:nvPr/>
            </p14:nvContentPartPr>
            <p14:xfrm>
              <a:off x="8974114" y="4880417"/>
              <a:ext cx="522720" cy="14040"/>
            </p14:xfrm>
          </p:contentPart>
        </mc:Choice>
        <mc:Fallback xmlns="">
          <p:pic>
            <p:nvPicPr>
              <p:cNvPr id="9" name="Ink 8">
                <a:extLst>
                  <a:ext uri="{FF2B5EF4-FFF2-40B4-BE49-F238E27FC236}">
                    <a16:creationId xmlns:a16="http://schemas.microsoft.com/office/drawing/2014/main" id="{118B47D8-2CCD-313D-E6D0-8556472AEC6D}"/>
                  </a:ext>
                </a:extLst>
              </p:cNvPr>
              <p:cNvPicPr/>
              <p:nvPr/>
            </p:nvPicPr>
            <p:blipFill>
              <a:blip r:embed="rId8"/>
              <a:stretch>
                <a:fillRect/>
              </a:stretch>
            </p:blipFill>
            <p:spPr>
              <a:xfrm>
                <a:off x="8884114" y="4700777"/>
                <a:ext cx="702360" cy="373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2F047C06-4512-B9AE-2B26-80FCAA100E54}"/>
                  </a:ext>
                </a:extLst>
              </p14:cNvPr>
              <p14:cNvContentPartPr/>
              <p14:nvPr/>
            </p14:nvContentPartPr>
            <p14:xfrm>
              <a:off x="3892714" y="4819937"/>
              <a:ext cx="426600" cy="13320"/>
            </p14:xfrm>
          </p:contentPart>
        </mc:Choice>
        <mc:Fallback xmlns="">
          <p:pic>
            <p:nvPicPr>
              <p:cNvPr id="14" name="Ink 13">
                <a:extLst>
                  <a:ext uri="{FF2B5EF4-FFF2-40B4-BE49-F238E27FC236}">
                    <a16:creationId xmlns:a16="http://schemas.microsoft.com/office/drawing/2014/main" id="{2F047C06-4512-B9AE-2B26-80FCAA100E54}"/>
                  </a:ext>
                </a:extLst>
              </p:cNvPr>
              <p:cNvPicPr/>
              <p:nvPr/>
            </p:nvPicPr>
            <p:blipFill>
              <a:blip r:embed="rId10"/>
              <a:stretch>
                <a:fillRect/>
              </a:stretch>
            </p:blipFill>
            <p:spPr>
              <a:xfrm>
                <a:off x="3802714" y="4640297"/>
                <a:ext cx="606240" cy="372960"/>
              </a:xfrm>
              <a:prstGeom prst="rect">
                <a:avLst/>
              </a:prstGeom>
            </p:spPr>
          </p:pic>
        </mc:Fallback>
      </mc:AlternateContent>
    </p:spTree>
    <p:extLst>
      <p:ext uri="{BB962C8B-B14F-4D97-AF65-F5344CB8AC3E}">
        <p14:creationId xmlns:p14="http://schemas.microsoft.com/office/powerpoint/2010/main" val="2803112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BE8C-E7D6-118D-DA92-422B289ADC77}"/>
              </a:ext>
            </a:extLst>
          </p:cNvPr>
          <p:cNvSpPr>
            <a:spLocks noGrp="1"/>
          </p:cNvSpPr>
          <p:nvPr>
            <p:ph type="title"/>
          </p:nvPr>
        </p:nvSpPr>
        <p:spPr>
          <a:xfrm>
            <a:off x="1322318" y="268360"/>
            <a:ext cx="7288282" cy="2121177"/>
          </a:xfrm>
        </p:spPr>
        <p:txBody>
          <a:bodyPr anchor="b">
            <a:normAutofit/>
          </a:bodyPr>
          <a:lstStyle/>
          <a:p>
            <a:r>
              <a:rPr lang="en-US" dirty="0"/>
              <a:t>S</a:t>
            </a:r>
            <a:r>
              <a:rPr lang="en-IL" dirty="0"/>
              <a:t>atisfiability and Vailidity</a:t>
            </a:r>
          </a:p>
        </p:txBody>
      </p:sp>
      <p:sp>
        <p:nvSpPr>
          <p:cNvPr id="4" name="Slide Number Placeholder 3">
            <a:extLst>
              <a:ext uri="{FF2B5EF4-FFF2-40B4-BE49-F238E27FC236}">
                <a16:creationId xmlns:a16="http://schemas.microsoft.com/office/drawing/2014/main" id="{AA8CE352-FBCE-2213-B8D9-94A3A8FCF5E9}"/>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96</a:t>
            </a:fld>
            <a:endParaRPr lang="en-US"/>
          </a:p>
        </p:txBody>
      </p:sp>
      <p:pic>
        <p:nvPicPr>
          <p:cNvPr id="7" name="Picture 6">
            <a:extLst>
              <a:ext uri="{FF2B5EF4-FFF2-40B4-BE49-F238E27FC236}">
                <a16:creationId xmlns:a16="http://schemas.microsoft.com/office/drawing/2014/main" id="{CD706208-1F4C-E438-5A86-82A828DEDA6A}"/>
              </a:ext>
            </a:extLst>
          </p:cNvPr>
          <p:cNvPicPr>
            <a:picLocks noChangeAspect="1"/>
          </p:cNvPicPr>
          <p:nvPr/>
        </p:nvPicPr>
        <p:blipFill>
          <a:blip r:embed="rId3"/>
          <a:stretch>
            <a:fillRect/>
          </a:stretch>
        </p:blipFill>
        <p:spPr>
          <a:xfrm>
            <a:off x="1322318" y="2753362"/>
            <a:ext cx="8598607" cy="2259702"/>
          </a:xfrm>
          <a:prstGeom prst="rect">
            <a:avLst/>
          </a:prstGeom>
        </p:spPr>
      </p:pic>
    </p:spTree>
    <p:extLst>
      <p:ext uri="{BB962C8B-B14F-4D97-AF65-F5344CB8AC3E}">
        <p14:creationId xmlns:p14="http://schemas.microsoft.com/office/powerpoint/2010/main" val="20853779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4F2A94-39BE-D178-4BF8-76A463B37EBA}"/>
              </a:ext>
            </a:extLst>
          </p:cNvPr>
          <p:cNvSpPr>
            <a:spLocks noGrp="1"/>
          </p:cNvSpPr>
          <p:nvPr>
            <p:ph sz="half" idx="2"/>
          </p:nvPr>
        </p:nvSpPr>
        <p:spPr/>
        <p:txBody>
          <a:bodyPr/>
          <a:lstStyle/>
          <a:p>
            <a:r>
              <a:rPr lang="en-IL" b="0" dirty="0"/>
              <a:t>Consider the following formula</a:t>
            </a:r>
          </a:p>
          <a:p>
            <a:endParaRPr lang="en-IL" b="0" dirty="0"/>
          </a:p>
          <a:p>
            <a:endParaRPr lang="en-IL" b="0" dirty="0"/>
          </a:p>
          <a:p>
            <a:r>
              <a:rPr lang="en-IL" b="0" dirty="0"/>
              <a:t>Is it valid?</a:t>
            </a:r>
          </a:p>
          <a:p>
            <a:endParaRPr lang="en-IL" b="0" dirty="0"/>
          </a:p>
        </p:txBody>
      </p:sp>
      <p:sp>
        <p:nvSpPr>
          <p:cNvPr id="2" name="Title 1">
            <a:extLst>
              <a:ext uri="{FF2B5EF4-FFF2-40B4-BE49-F238E27FC236}">
                <a16:creationId xmlns:a16="http://schemas.microsoft.com/office/drawing/2014/main" id="{6C70AB8E-F473-6727-E2D8-5BD9BB2471A5}"/>
              </a:ext>
            </a:extLst>
          </p:cNvPr>
          <p:cNvSpPr>
            <a:spLocks noGrp="1"/>
          </p:cNvSpPr>
          <p:nvPr>
            <p:ph type="title"/>
          </p:nvPr>
        </p:nvSpPr>
        <p:spPr/>
        <p:txBody>
          <a:bodyPr/>
          <a:lstStyle/>
          <a:p>
            <a:r>
              <a:rPr lang="en-IL" dirty="0"/>
              <a:t>EXample</a:t>
            </a:r>
          </a:p>
        </p:txBody>
      </p:sp>
      <p:sp>
        <p:nvSpPr>
          <p:cNvPr id="4" name="Slide Number Placeholder 3">
            <a:extLst>
              <a:ext uri="{FF2B5EF4-FFF2-40B4-BE49-F238E27FC236}">
                <a16:creationId xmlns:a16="http://schemas.microsoft.com/office/drawing/2014/main" id="{8A8681A8-37ED-7838-F9CB-9360F1AB2A37}"/>
              </a:ext>
            </a:extLst>
          </p:cNvPr>
          <p:cNvSpPr>
            <a:spLocks noGrp="1"/>
          </p:cNvSpPr>
          <p:nvPr>
            <p:ph type="sldNum" sz="quarter" idx="12"/>
          </p:nvPr>
        </p:nvSpPr>
        <p:spPr/>
        <p:txBody>
          <a:bodyPr/>
          <a:lstStyle/>
          <a:p>
            <a:fld id="{A49DFD55-3C28-40EF-9E31-A92D2E4017FF}" type="slidenum">
              <a:rPr lang="en-US" smtClean="0"/>
              <a:pPr/>
              <a:t>97</a:t>
            </a:fld>
            <a:endParaRPr lang="en-US" dirty="0"/>
          </a:p>
        </p:txBody>
      </p:sp>
      <p:pic>
        <p:nvPicPr>
          <p:cNvPr id="5" name="Picture 4">
            <a:extLst>
              <a:ext uri="{FF2B5EF4-FFF2-40B4-BE49-F238E27FC236}">
                <a16:creationId xmlns:a16="http://schemas.microsoft.com/office/drawing/2014/main" id="{6ED947EE-4899-B6BA-65C1-46149C5B07FE}"/>
              </a:ext>
            </a:extLst>
          </p:cNvPr>
          <p:cNvPicPr>
            <a:picLocks noChangeAspect="1"/>
          </p:cNvPicPr>
          <p:nvPr/>
        </p:nvPicPr>
        <p:blipFill>
          <a:blip r:embed="rId3"/>
          <a:stretch>
            <a:fillRect/>
          </a:stretch>
        </p:blipFill>
        <p:spPr>
          <a:xfrm>
            <a:off x="2824645" y="3067050"/>
            <a:ext cx="5270500" cy="723900"/>
          </a:xfrm>
          <a:prstGeom prst="rect">
            <a:avLst/>
          </a:prstGeom>
        </p:spPr>
      </p:pic>
    </p:spTree>
    <p:extLst>
      <p:ext uri="{BB962C8B-B14F-4D97-AF65-F5344CB8AC3E}">
        <p14:creationId xmlns:p14="http://schemas.microsoft.com/office/powerpoint/2010/main" val="195873733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4F2A94-39BE-D178-4BF8-76A463B37EBA}"/>
              </a:ext>
            </a:extLst>
          </p:cNvPr>
          <p:cNvSpPr>
            <a:spLocks noGrp="1"/>
          </p:cNvSpPr>
          <p:nvPr>
            <p:ph sz="half" idx="2"/>
          </p:nvPr>
        </p:nvSpPr>
        <p:spPr/>
        <p:txBody>
          <a:bodyPr/>
          <a:lstStyle/>
          <a:p>
            <a:r>
              <a:rPr lang="en-IL" b="0" dirty="0"/>
              <a:t>Consider the following formula</a:t>
            </a:r>
          </a:p>
          <a:p>
            <a:endParaRPr lang="en-IL" b="0" dirty="0"/>
          </a:p>
          <a:p>
            <a:endParaRPr lang="en-IL" b="0" dirty="0"/>
          </a:p>
          <a:p>
            <a:endParaRPr lang="en-IL" b="0" dirty="0"/>
          </a:p>
          <a:p>
            <a:endParaRPr lang="en-IL" b="0" dirty="0"/>
          </a:p>
        </p:txBody>
      </p:sp>
      <p:sp>
        <p:nvSpPr>
          <p:cNvPr id="2" name="Title 1">
            <a:extLst>
              <a:ext uri="{FF2B5EF4-FFF2-40B4-BE49-F238E27FC236}">
                <a16:creationId xmlns:a16="http://schemas.microsoft.com/office/drawing/2014/main" id="{6C70AB8E-F473-6727-E2D8-5BD9BB2471A5}"/>
              </a:ext>
            </a:extLst>
          </p:cNvPr>
          <p:cNvSpPr>
            <a:spLocks noGrp="1"/>
          </p:cNvSpPr>
          <p:nvPr>
            <p:ph type="title"/>
          </p:nvPr>
        </p:nvSpPr>
        <p:spPr/>
        <p:txBody>
          <a:bodyPr/>
          <a:lstStyle/>
          <a:p>
            <a:r>
              <a:rPr lang="en-IL" dirty="0"/>
              <a:t>EXample</a:t>
            </a:r>
          </a:p>
        </p:txBody>
      </p:sp>
      <p:sp>
        <p:nvSpPr>
          <p:cNvPr id="4" name="Slide Number Placeholder 3">
            <a:extLst>
              <a:ext uri="{FF2B5EF4-FFF2-40B4-BE49-F238E27FC236}">
                <a16:creationId xmlns:a16="http://schemas.microsoft.com/office/drawing/2014/main" id="{8A8681A8-37ED-7838-F9CB-9360F1AB2A37}"/>
              </a:ext>
            </a:extLst>
          </p:cNvPr>
          <p:cNvSpPr>
            <a:spLocks noGrp="1"/>
          </p:cNvSpPr>
          <p:nvPr>
            <p:ph type="sldNum" sz="quarter" idx="12"/>
          </p:nvPr>
        </p:nvSpPr>
        <p:spPr/>
        <p:txBody>
          <a:bodyPr/>
          <a:lstStyle/>
          <a:p>
            <a:fld id="{A49DFD55-3C28-40EF-9E31-A92D2E4017FF}" type="slidenum">
              <a:rPr lang="en-US" smtClean="0"/>
              <a:pPr/>
              <a:t>98</a:t>
            </a:fld>
            <a:endParaRPr lang="en-US" dirty="0"/>
          </a:p>
        </p:txBody>
      </p:sp>
      <p:pic>
        <p:nvPicPr>
          <p:cNvPr id="5" name="Picture 4">
            <a:extLst>
              <a:ext uri="{FF2B5EF4-FFF2-40B4-BE49-F238E27FC236}">
                <a16:creationId xmlns:a16="http://schemas.microsoft.com/office/drawing/2014/main" id="{6ED947EE-4899-B6BA-65C1-46149C5B07FE}"/>
              </a:ext>
            </a:extLst>
          </p:cNvPr>
          <p:cNvPicPr>
            <a:picLocks noChangeAspect="1"/>
          </p:cNvPicPr>
          <p:nvPr/>
        </p:nvPicPr>
        <p:blipFill>
          <a:blip r:embed="rId3"/>
          <a:stretch>
            <a:fillRect/>
          </a:stretch>
        </p:blipFill>
        <p:spPr>
          <a:xfrm>
            <a:off x="2824645" y="3067050"/>
            <a:ext cx="5270500" cy="723900"/>
          </a:xfrm>
          <a:prstGeom prst="rect">
            <a:avLst/>
          </a:prstGeom>
        </p:spPr>
      </p:pic>
      <p:pic>
        <p:nvPicPr>
          <p:cNvPr id="7" name="Picture 6">
            <a:extLst>
              <a:ext uri="{FF2B5EF4-FFF2-40B4-BE49-F238E27FC236}">
                <a16:creationId xmlns:a16="http://schemas.microsoft.com/office/drawing/2014/main" id="{80CCD884-D382-E819-5D95-3EEEF95A7EFD}"/>
              </a:ext>
            </a:extLst>
          </p:cNvPr>
          <p:cNvPicPr>
            <a:picLocks noChangeAspect="1"/>
          </p:cNvPicPr>
          <p:nvPr/>
        </p:nvPicPr>
        <p:blipFill>
          <a:blip r:embed="rId4"/>
          <a:stretch>
            <a:fillRect/>
          </a:stretch>
        </p:blipFill>
        <p:spPr>
          <a:xfrm>
            <a:off x="2024270" y="3970198"/>
            <a:ext cx="7772400" cy="2199931"/>
          </a:xfrm>
          <a:prstGeom prst="rect">
            <a:avLst/>
          </a:prstGeom>
        </p:spPr>
      </p:pic>
    </p:spTree>
    <p:extLst>
      <p:ext uri="{BB962C8B-B14F-4D97-AF65-F5344CB8AC3E}">
        <p14:creationId xmlns:p14="http://schemas.microsoft.com/office/powerpoint/2010/main" val="11588477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06DAEE-9922-64A7-91D8-569C240F3F36}"/>
              </a:ext>
            </a:extLst>
          </p:cNvPr>
          <p:cNvSpPr>
            <a:spLocks noGrp="1"/>
          </p:cNvSpPr>
          <p:nvPr>
            <p:ph type="sldNum" sz="quarter" idx="12"/>
          </p:nvPr>
        </p:nvSpPr>
        <p:spPr/>
        <p:txBody>
          <a:bodyPr/>
          <a:lstStyle/>
          <a:p>
            <a:fld id="{A49DFD55-3C28-40EF-9E31-A92D2E4017FF}" type="slidenum">
              <a:rPr lang="en-US" smtClean="0"/>
              <a:pPr/>
              <a:t>99</a:t>
            </a:fld>
            <a:endParaRPr lang="en-US" dirty="0"/>
          </a:p>
        </p:txBody>
      </p:sp>
      <p:pic>
        <p:nvPicPr>
          <p:cNvPr id="9" name="Picture 8">
            <a:extLst>
              <a:ext uri="{FF2B5EF4-FFF2-40B4-BE49-F238E27FC236}">
                <a16:creationId xmlns:a16="http://schemas.microsoft.com/office/drawing/2014/main" id="{55855BE4-F1DA-53B8-CB0B-5540040CD9AC}"/>
              </a:ext>
            </a:extLst>
          </p:cNvPr>
          <p:cNvPicPr>
            <a:picLocks noChangeAspect="1"/>
          </p:cNvPicPr>
          <p:nvPr/>
        </p:nvPicPr>
        <p:blipFill>
          <a:blip r:embed="rId3"/>
          <a:stretch>
            <a:fillRect/>
          </a:stretch>
        </p:blipFill>
        <p:spPr>
          <a:xfrm>
            <a:off x="1310243" y="1018521"/>
            <a:ext cx="6703457" cy="1660327"/>
          </a:xfrm>
          <a:prstGeom prst="rect">
            <a:avLst/>
          </a:prstGeom>
        </p:spPr>
      </p:pic>
      <p:pic>
        <p:nvPicPr>
          <p:cNvPr id="11" name="Picture 10">
            <a:extLst>
              <a:ext uri="{FF2B5EF4-FFF2-40B4-BE49-F238E27FC236}">
                <a16:creationId xmlns:a16="http://schemas.microsoft.com/office/drawing/2014/main" id="{D82B1B38-E42A-7D4E-C0B6-B04F6A7BA4BE}"/>
              </a:ext>
            </a:extLst>
          </p:cNvPr>
          <p:cNvPicPr>
            <a:picLocks noChangeAspect="1"/>
          </p:cNvPicPr>
          <p:nvPr/>
        </p:nvPicPr>
        <p:blipFill>
          <a:blip r:embed="rId4"/>
          <a:stretch>
            <a:fillRect/>
          </a:stretch>
        </p:blipFill>
        <p:spPr>
          <a:xfrm>
            <a:off x="1437243" y="3062750"/>
            <a:ext cx="5744377" cy="952633"/>
          </a:xfrm>
          <a:prstGeom prst="rect">
            <a:avLst/>
          </a:prstGeom>
        </p:spPr>
      </p:pic>
      <p:pic>
        <p:nvPicPr>
          <p:cNvPr id="13" name="Picture 12">
            <a:extLst>
              <a:ext uri="{FF2B5EF4-FFF2-40B4-BE49-F238E27FC236}">
                <a16:creationId xmlns:a16="http://schemas.microsoft.com/office/drawing/2014/main" id="{0CE13EDB-16D1-C3C2-A205-F79F6FE84053}"/>
              </a:ext>
            </a:extLst>
          </p:cNvPr>
          <p:cNvPicPr>
            <a:picLocks noChangeAspect="1"/>
          </p:cNvPicPr>
          <p:nvPr/>
        </p:nvPicPr>
        <p:blipFill>
          <a:blip r:embed="rId5"/>
          <a:stretch>
            <a:fillRect/>
          </a:stretch>
        </p:blipFill>
        <p:spPr>
          <a:xfrm>
            <a:off x="3047258" y="4518524"/>
            <a:ext cx="3229426" cy="428685"/>
          </a:xfrm>
          <a:prstGeom prst="rect">
            <a:avLst/>
          </a:prstGeom>
        </p:spPr>
      </p:pic>
    </p:spTree>
    <p:extLst>
      <p:ext uri="{BB962C8B-B14F-4D97-AF65-F5344CB8AC3E}">
        <p14:creationId xmlns:p14="http://schemas.microsoft.com/office/powerpoint/2010/main" val="222383779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ctrTitle"/>
          </p:nvPr>
        </p:nvSpPr>
        <p:spPr>
          <a:xfrm>
            <a:off x="6991350" y="406400"/>
            <a:ext cx="4179570" cy="3457971"/>
          </a:xfrm>
        </p:spPr>
        <p:txBody>
          <a:bodyPr anchor="b">
            <a:normAutofit/>
          </a:bodyPr>
          <a:lstStyle/>
          <a:p>
            <a:r>
              <a:rPr lang="en-US"/>
              <a:t>FIRST ORDER THEORIES</a:t>
            </a:r>
          </a:p>
        </p:txBody>
      </p:sp>
      <p:sp>
        <p:nvSpPr>
          <p:cNvPr id="5" name="Slide Number Placeholder 5" hidden="1">
            <a:extLst>
              <a:ext uri="{FF2B5EF4-FFF2-40B4-BE49-F238E27FC236}">
                <a16:creationId xmlns:a16="http://schemas.microsoft.com/office/drawing/2014/main" id="{B02A8827-B1A1-2D2F-D6DD-E886B886C43E}"/>
              </a:ext>
            </a:extLst>
          </p:cNvPr>
          <p:cNvSpPr>
            <a:spLocks noGrp="1"/>
          </p:cNvSpPr>
          <p:nvPr>
            <p:ph type="sldNum" sz="quarter" idx="4294967295"/>
          </p:nvPr>
        </p:nvSpPr>
        <p:spPr>
          <a:xfrm>
            <a:off x="9579428" y="6356350"/>
            <a:ext cx="1774371" cy="365125"/>
          </a:xfrm>
        </p:spPr>
        <p:txBody>
          <a:bodyPr anchor="ctr">
            <a:normAutofit/>
          </a:bodyPr>
          <a:lstStyle/>
          <a:p>
            <a:pPr>
              <a:spcAft>
                <a:spcPts val="600"/>
              </a:spcAft>
            </a:pPr>
            <a:fld id="{A49DFD55-3C28-40EF-9E31-A92D2E4017FF}" type="slidenum">
              <a:rPr lang="en-US" smtClean="0"/>
              <a:pPr>
                <a:spcAft>
                  <a:spcPts val="600"/>
                </a:spcAft>
              </a:pPr>
              <a:t>100</a:t>
            </a:fld>
            <a:endParaRPr lang="en-US"/>
          </a:p>
        </p:txBody>
      </p:sp>
    </p:spTree>
    <p:extLst>
      <p:ext uri="{BB962C8B-B14F-4D97-AF65-F5344CB8AC3E}">
        <p14:creationId xmlns:p14="http://schemas.microsoft.com/office/powerpoint/2010/main" val="9133612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3942A5-47FA-F66E-1A5B-22110D04E927}"/>
              </a:ext>
            </a:extLst>
          </p:cNvPr>
          <p:cNvSpPr>
            <a:spLocks noGrp="1"/>
          </p:cNvSpPr>
          <p:nvPr>
            <p:ph type="title"/>
          </p:nvPr>
        </p:nvSpPr>
        <p:spPr>
          <a:xfrm>
            <a:off x="1322318" y="268360"/>
            <a:ext cx="7288282" cy="2121177"/>
          </a:xfrm>
        </p:spPr>
        <p:txBody>
          <a:bodyPr/>
          <a:lstStyle/>
          <a:p>
            <a:r>
              <a:rPr lang="en-US" dirty="0"/>
              <a:t>DEFINITIONS</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08F4B51C-2905-8110-5901-AFABDEE49CFD}"/>
                  </a:ext>
                </a:extLst>
              </p:cNvPr>
              <p:cNvSpPr>
                <a:spLocks noGrp="1"/>
              </p:cNvSpPr>
              <p:nvPr>
                <p:ph sz="half" idx="2"/>
              </p:nvPr>
            </p:nvSpPr>
            <p:spPr>
              <a:xfrm>
                <a:off x="1322388" y="2763078"/>
                <a:ext cx="7288212" cy="3407051"/>
              </a:xfrm>
            </p:spPr>
            <p:txBody>
              <a:bodyPr/>
              <a:lstStyle/>
              <a:p>
                <a:r>
                  <a:rPr lang="en-US" b="0" dirty="0"/>
                  <a:t>A first-order theory </a:t>
                </a:r>
                <a14:m>
                  <m:oMath xmlns:m="http://schemas.openxmlformats.org/officeDocument/2006/math">
                    <m:r>
                      <a:rPr lang="en-US" b="0" i="1" smtClean="0">
                        <a:latin typeface="Cambria Math" panose="02040503050406030204" pitchFamily="18" charset="0"/>
                      </a:rPr>
                      <m:t>𝑇</m:t>
                    </m:r>
                  </m:oMath>
                </a14:m>
                <a:r>
                  <a:rPr lang="en-US" b="0" dirty="0"/>
                  <a:t> is defined by the following components.</a:t>
                </a:r>
              </a:p>
              <a:p>
                <a:pPr marL="626364" lvl="1" indent="-342900">
                  <a:buFont typeface="+mj-lt"/>
                  <a:buAutoNum type="arabicPeriod"/>
                </a:pPr>
                <a:r>
                  <a:rPr lang="en-US" b="0" dirty="0"/>
                  <a:t>Its </a:t>
                </a:r>
                <a:r>
                  <a:rPr lang="en-US" dirty="0"/>
                  <a:t>signature</a:t>
                </a:r>
                <a:r>
                  <a:rPr lang="en-US" b="0" dirty="0"/>
                  <a:t> </a:t>
                </a:r>
                <a14:m>
                  <m:oMath xmlns:m="http://schemas.openxmlformats.org/officeDocument/2006/math">
                    <m:r>
                      <m:rPr>
                        <m:sty m:val="p"/>
                      </m:rPr>
                      <a:rPr lang="en-US" b="0" i="0" smtClean="0">
                        <a:latin typeface="Cambria Math" panose="02040503050406030204" pitchFamily="18" charset="0"/>
                      </a:rPr>
                      <m:t>Σ</m:t>
                    </m:r>
                  </m:oMath>
                </a14:m>
                <a:r>
                  <a:rPr lang="en-US" b="0" dirty="0"/>
                  <a:t> is a set of constant, function and predicate symbols.</a:t>
                </a:r>
              </a:p>
              <a:p>
                <a:pPr marL="626364" lvl="1" indent="-342900">
                  <a:buFont typeface="+mj-lt"/>
                  <a:buAutoNum type="arabicPeriod"/>
                </a:pPr>
                <a:r>
                  <a:rPr lang="en-US" b="0" dirty="0"/>
                  <a:t>Its set of </a:t>
                </a:r>
                <a:r>
                  <a:rPr lang="en-US" dirty="0"/>
                  <a:t>axioms</a:t>
                </a:r>
                <a:r>
                  <a:rPr lang="en-US" b="0" dirty="0"/>
                  <a:t> </a:t>
                </a:r>
                <a14:m>
                  <m:oMath xmlns:m="http://schemas.openxmlformats.org/officeDocument/2006/math">
                    <m:r>
                      <a:rPr lang="en-US" b="0" i="1" smtClean="0">
                        <a:latin typeface="Cambria Math" panose="02040503050406030204" pitchFamily="18" charset="0"/>
                      </a:rPr>
                      <m:t>𝐴</m:t>
                    </m:r>
                  </m:oMath>
                </a14:m>
                <a:r>
                  <a:rPr lang="en-US" b="0" dirty="0"/>
                  <a:t> is a set of closed FOL formulae in which only constant, function and predicate symbols of </a:t>
                </a:r>
                <a14:m>
                  <m:oMath xmlns:m="http://schemas.openxmlformats.org/officeDocument/2006/math">
                    <m:r>
                      <m:rPr>
                        <m:sty m:val="p"/>
                      </m:rPr>
                      <a:rPr lang="en-US" b="0" i="0" smtClean="0">
                        <a:latin typeface="Cambria Math" panose="02040503050406030204" pitchFamily="18" charset="0"/>
                      </a:rPr>
                      <m:t>Σ</m:t>
                    </m:r>
                  </m:oMath>
                </a14:m>
                <a:r>
                  <a:rPr lang="en-US" b="0" dirty="0"/>
                  <a:t> appear</a:t>
                </a:r>
              </a:p>
              <a:p>
                <a:r>
                  <a:rPr lang="en-US" b="0" dirty="0"/>
                  <a:t>A </a:t>
                </a:r>
                <a14:m>
                  <m:oMath xmlns:m="http://schemas.openxmlformats.org/officeDocument/2006/math">
                    <m:r>
                      <a:rPr lang="en-US" b="1" i="0" smtClean="0">
                        <a:solidFill>
                          <a:schemeClr val="accent2">
                            <a:lumMod val="75000"/>
                          </a:schemeClr>
                        </a:solidFill>
                        <a:latin typeface="Cambria Math" panose="02040503050406030204" pitchFamily="18" charset="0"/>
                      </a:rPr>
                      <m:t>𝚺</m:t>
                    </m:r>
                  </m:oMath>
                </a14:m>
                <a:r>
                  <a:rPr lang="en-US" dirty="0">
                    <a:solidFill>
                      <a:schemeClr val="accent2">
                        <a:lumMod val="75000"/>
                      </a:schemeClr>
                    </a:solidFill>
                  </a:rPr>
                  <a:t>-formula</a:t>
                </a:r>
                <a:r>
                  <a:rPr lang="en-US" b="0" dirty="0">
                    <a:solidFill>
                      <a:schemeClr val="accent2">
                        <a:lumMod val="75000"/>
                      </a:schemeClr>
                    </a:solidFill>
                  </a:rPr>
                  <a:t> </a:t>
                </a:r>
                <a:r>
                  <a:rPr lang="en-US" b="0" dirty="0"/>
                  <a:t>is constructed from:</a:t>
                </a:r>
              </a:p>
              <a:p>
                <a:pPr marL="569214" lvl="1">
                  <a:buFont typeface="Wingdings" pitchFamily="2" charset="2"/>
                  <a:buChar char="v"/>
                </a:pPr>
                <a:r>
                  <a:rPr lang="en-US" b="0" dirty="0"/>
                  <a:t>constant, function and predicate symbols</a:t>
                </a:r>
              </a:p>
              <a:p>
                <a:pPr marL="569214" lvl="1">
                  <a:buFont typeface="Wingdings" pitchFamily="2" charset="2"/>
                  <a:buChar char="v"/>
                </a:pPr>
                <a:r>
                  <a:rPr lang="en-US" b="0" dirty="0"/>
                  <a:t>variables, logical connectives and quantifiers.</a:t>
                </a:r>
              </a:p>
            </p:txBody>
          </p:sp>
        </mc:Choice>
        <mc:Fallback xmlns="">
          <p:sp>
            <p:nvSpPr>
              <p:cNvPr id="9" name="Content Placeholder 2">
                <a:extLst>
                  <a:ext uri="{FF2B5EF4-FFF2-40B4-BE49-F238E27FC236}">
                    <a16:creationId xmlns:a16="http://schemas.microsoft.com/office/drawing/2014/main" id="{08F4B51C-2905-8110-5901-AFABDEE49CFD}"/>
                  </a:ext>
                </a:extLst>
              </p:cNvPr>
              <p:cNvSpPr>
                <a:spLocks noGrp="1" noRot="1" noChangeAspect="1" noMove="1" noResize="1" noEditPoints="1" noAdjustHandles="1" noChangeArrowheads="1" noChangeShapeType="1" noTextEdit="1"/>
              </p:cNvSpPr>
              <p:nvPr>
                <p:ph sz="half" idx="2"/>
              </p:nvPr>
            </p:nvSpPr>
            <p:spPr>
              <a:xfrm>
                <a:off x="1322388" y="2763078"/>
                <a:ext cx="7288212" cy="3407051"/>
              </a:xfrm>
              <a:blipFill>
                <a:blip r:embed="rId3"/>
                <a:stretch>
                  <a:fillRect l="-753" t="-894"/>
                </a:stretch>
              </a:blipFill>
            </p:spPr>
            <p:txBody>
              <a:bodyPr/>
              <a:lstStyle/>
              <a:p>
                <a:r>
                  <a:rPr lang="LID4096">
                    <a:noFill/>
                  </a:rPr>
                  <a:t> </a:t>
                </a:r>
              </a:p>
            </p:txBody>
          </p:sp>
        </mc:Fallback>
      </mc:AlternateContent>
      <p:sp>
        <p:nvSpPr>
          <p:cNvPr id="11" name="Slide Number Placeholder 3">
            <a:extLst>
              <a:ext uri="{FF2B5EF4-FFF2-40B4-BE49-F238E27FC236}">
                <a16:creationId xmlns:a16="http://schemas.microsoft.com/office/drawing/2014/main" id="{C4B30E68-748F-B76B-B10C-F95951CDBD2A}"/>
              </a:ext>
            </a:extLst>
          </p:cNvPr>
          <p:cNvSpPr>
            <a:spLocks noGrp="1"/>
          </p:cNvSpPr>
          <p:nvPr>
            <p:ph type="sldNum" sz="quarter" idx="12"/>
          </p:nvPr>
        </p:nvSpPr>
        <p:spPr>
          <a:xfrm>
            <a:off x="10373350" y="6356349"/>
            <a:ext cx="987552" cy="365125"/>
          </a:xfrm>
        </p:spPr>
        <p:txBody>
          <a:bodyPr/>
          <a:lstStyle/>
          <a:p>
            <a:pPr>
              <a:spcAft>
                <a:spcPts val="600"/>
              </a:spcAft>
            </a:pPr>
            <a:fld id="{A49DFD55-3C28-40EF-9E31-A92D2E4017FF}" type="slidenum">
              <a:rPr lang="en-US" smtClean="0"/>
              <a:pPr>
                <a:spcAft>
                  <a:spcPts val="600"/>
                </a:spcAft>
              </a:pPr>
              <a:t>101</a:t>
            </a:fld>
            <a:endParaRPr lang="en-US"/>
          </a:p>
        </p:txBody>
      </p:sp>
    </p:spTree>
    <p:extLst>
      <p:ext uri="{BB962C8B-B14F-4D97-AF65-F5344CB8AC3E}">
        <p14:creationId xmlns:p14="http://schemas.microsoft.com/office/powerpoint/2010/main" val="129196873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98BFF-9E26-2BC6-395F-326DDB91E3DB}"/>
              </a:ext>
            </a:extLst>
          </p:cNvPr>
          <p:cNvSpPr>
            <a:spLocks noGrp="1"/>
          </p:cNvSpPr>
          <p:nvPr>
            <p:ph type="title"/>
          </p:nvPr>
        </p:nvSpPr>
        <p:spPr/>
        <p:txBody>
          <a:bodyPr/>
          <a:lstStyle/>
          <a:p>
            <a:r>
              <a:rPr lang="en-US" dirty="0"/>
              <a:t>S</a:t>
            </a:r>
            <a:r>
              <a:rPr lang="en-IL" dirty="0"/>
              <a:t>atisfiability and validity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B53AEE4-D464-8852-F41D-9CAD0C59C95D}"/>
                  </a:ext>
                </a:extLst>
              </p:cNvPr>
              <p:cNvSpPr>
                <a:spLocks noGrp="1"/>
              </p:cNvSpPr>
              <p:nvPr>
                <p:ph sz="half" idx="2"/>
              </p:nvPr>
            </p:nvSpPr>
            <p:spPr>
              <a:xfrm>
                <a:off x="1322388" y="2763078"/>
                <a:ext cx="8850312" cy="3407051"/>
              </a:xfrm>
            </p:spPr>
            <p:txBody>
              <a:bodyPr/>
              <a:lstStyle/>
              <a:p>
                <a:r>
                  <a:rPr lang="en-IL" b="0" dirty="0"/>
                  <a:t>A </a:t>
                </a:r>
                <a14:m>
                  <m:oMath xmlns:m="http://schemas.openxmlformats.org/officeDocument/2006/math">
                    <m:r>
                      <m:rPr>
                        <m:sty m:val="p"/>
                      </m:rPr>
                      <a:rPr lang="en-US" b="0" i="0" smtClean="0">
                        <a:latin typeface="Cambria Math" panose="02040503050406030204" pitchFamily="18" charset="0"/>
                      </a:rPr>
                      <m:t>Σ</m:t>
                    </m:r>
                  </m:oMath>
                </a14:m>
                <a:r>
                  <a:rPr lang="en-IL" b="0" dirty="0"/>
                  <a:t>-formula </a:t>
                </a:r>
                <a14:m>
                  <m:oMath xmlns:m="http://schemas.openxmlformats.org/officeDocument/2006/math">
                    <m:r>
                      <a:rPr lang="en-US" b="0" i="1" smtClean="0">
                        <a:latin typeface="Cambria Math" panose="02040503050406030204" pitchFamily="18" charset="0"/>
                      </a:rPr>
                      <m:t>𝐹</m:t>
                    </m:r>
                  </m:oMath>
                </a14:m>
                <a:r>
                  <a:rPr lang="en-IL" b="0" dirty="0"/>
                  <a:t> is valid </a:t>
                </a:r>
                <a:r>
                  <a:rPr lang="en-US" b="0" dirty="0"/>
                  <a:t>in theory </a:t>
                </a:r>
                <a14:m>
                  <m:oMath xmlns:m="http://schemas.openxmlformats.org/officeDocument/2006/math">
                    <m:r>
                      <a:rPr lang="en-US" b="0" i="1" smtClean="0">
                        <a:latin typeface="Cambria Math" panose="02040503050406030204" pitchFamily="18" charset="0"/>
                      </a:rPr>
                      <m:t>𝑇</m:t>
                    </m:r>
                  </m:oMath>
                </a14:m>
                <a:r>
                  <a:rPr lang="en-IL" b="0" dirty="0"/>
                  <a:t>, or </a:t>
                </a:r>
                <a14:m>
                  <m:oMath xmlns:m="http://schemas.openxmlformats.org/officeDocument/2006/math">
                    <m:r>
                      <a:rPr lang="en-US" b="1" i="1" smtClean="0">
                        <a:solidFill>
                          <a:schemeClr val="accent2">
                            <a:lumMod val="75000"/>
                          </a:schemeClr>
                        </a:solidFill>
                        <a:latin typeface="Cambria Math" panose="02040503050406030204" pitchFamily="18" charset="0"/>
                      </a:rPr>
                      <m:t>𝑻</m:t>
                    </m:r>
                  </m:oMath>
                </a14:m>
                <a:r>
                  <a:rPr lang="en-IL" dirty="0">
                    <a:solidFill>
                      <a:schemeClr val="accent2">
                        <a:lumMod val="75000"/>
                      </a:schemeClr>
                    </a:solidFill>
                  </a:rPr>
                  <a:t>-valid</a:t>
                </a:r>
                <a:r>
                  <a:rPr lang="en-IL" b="0" dirty="0"/>
                  <a:t>, if every interpretation </a:t>
                </a:r>
                <a14:m>
                  <m:oMath xmlns:m="http://schemas.openxmlformats.org/officeDocument/2006/math">
                    <m:r>
                      <a:rPr lang="en-US" b="0" i="1" smtClean="0">
                        <a:latin typeface="Cambria Math" panose="02040503050406030204" pitchFamily="18" charset="0"/>
                      </a:rPr>
                      <m:t>𝐼</m:t>
                    </m:r>
                  </m:oMath>
                </a14:m>
                <a:r>
                  <a:rPr lang="en-IL" dirty="0"/>
                  <a:t> </a:t>
                </a:r>
                <a:r>
                  <a:rPr lang="en-IL" b="0" dirty="0"/>
                  <a:t>that satisfies the axioms of </a:t>
                </a:r>
                <a14:m>
                  <m:oMath xmlns:m="http://schemas.openxmlformats.org/officeDocument/2006/math">
                    <m:r>
                      <a:rPr lang="en-US" b="0" i="1" smtClean="0">
                        <a:latin typeface="Cambria Math" panose="02040503050406030204" pitchFamily="18" charset="0"/>
                      </a:rPr>
                      <m:t>𝑇</m:t>
                    </m:r>
                  </m:oMath>
                </a14:m>
                <a:endParaRPr lang="en-IL"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𝐴</m:t>
                      </m:r>
                      <m:r>
                        <a:rPr lang="en-US" b="0" i="1" smtClean="0">
                          <a:latin typeface="Cambria Math" panose="02040503050406030204" pitchFamily="18" charset="0"/>
                        </a:rPr>
                        <m:t>. </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𝐴</m:t>
                      </m:r>
                    </m:oMath>
                  </m:oMathPara>
                </a14:m>
                <a:endParaRPr lang="en-IL" b="0" dirty="0"/>
              </a:p>
              <a:p>
                <a:r>
                  <a:rPr lang="en-IL" b="0" dirty="0"/>
                  <a:t>also satisfies </a:t>
                </a: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For this reason we write </a:t>
                </a: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to mean that </a:t>
                </a:r>
                <a14:m>
                  <m:oMath xmlns:m="http://schemas.openxmlformats.org/officeDocument/2006/math">
                    <m:r>
                      <a:rPr lang="en-US" b="0" i="1" smtClean="0">
                        <a:latin typeface="Cambria Math" panose="02040503050406030204" pitchFamily="18" charset="0"/>
                      </a:rPr>
                      <m:t>𝐹</m:t>
                    </m:r>
                  </m:oMath>
                </a14:m>
                <a:r>
                  <a:rPr lang="en-IL" b="0" dirty="0"/>
                  <a:t> is </a:t>
                </a:r>
                <a14:m>
                  <m:oMath xmlns:m="http://schemas.openxmlformats.org/officeDocument/2006/math">
                    <m:r>
                      <a:rPr lang="en-US" b="0" i="1" smtClean="0">
                        <a:latin typeface="Cambria Math" panose="02040503050406030204" pitchFamily="18" charset="0"/>
                      </a:rPr>
                      <m:t>𝑇</m:t>
                    </m:r>
                  </m:oMath>
                </a14:m>
                <a:r>
                  <a:rPr lang="en-IL" b="0" dirty="0"/>
                  <a:t>-valid.</a:t>
                </a:r>
              </a:p>
              <a:p>
                <a:endParaRPr lang="en-IL" b="0" dirty="0"/>
              </a:p>
              <a:p>
                <a:r>
                  <a:rPr lang="en-IL" b="0" dirty="0"/>
                  <a:t>Formally, the theory </a:t>
                </a:r>
                <a14:m>
                  <m:oMath xmlns:m="http://schemas.openxmlformats.org/officeDocument/2006/math">
                    <m:r>
                      <a:rPr lang="en-US" b="0" i="1" smtClean="0">
                        <a:latin typeface="Cambria Math" panose="02040503050406030204" pitchFamily="18" charset="0"/>
                      </a:rPr>
                      <m:t>𝑇</m:t>
                    </m:r>
                  </m:oMath>
                </a14:m>
                <a:r>
                  <a:rPr lang="en-IL" b="0" dirty="0"/>
                  <a:t> consists of all (closed) formulae that are </a:t>
                </a:r>
                <a14:m>
                  <m:oMath xmlns:m="http://schemas.openxmlformats.org/officeDocument/2006/math">
                    <m:r>
                      <a:rPr lang="en-US" b="0" i="1" smtClean="0">
                        <a:latin typeface="Cambria Math" panose="02040503050406030204" pitchFamily="18" charset="0"/>
                      </a:rPr>
                      <m:t>𝑇</m:t>
                    </m:r>
                  </m:oMath>
                </a14:m>
                <a:r>
                  <a:rPr lang="en-IL" b="0" dirty="0"/>
                  <a:t>-valid</a:t>
                </a:r>
              </a:p>
            </p:txBody>
          </p:sp>
        </mc:Choice>
        <mc:Fallback xmlns="">
          <p:sp>
            <p:nvSpPr>
              <p:cNvPr id="3" name="Content Placeholder 2">
                <a:extLst>
                  <a:ext uri="{FF2B5EF4-FFF2-40B4-BE49-F238E27FC236}">
                    <a16:creationId xmlns:a16="http://schemas.microsoft.com/office/drawing/2014/main" id="{3B53AEE4-D464-8852-F41D-9CAD0C59C95D}"/>
                  </a:ext>
                </a:extLst>
              </p:cNvPr>
              <p:cNvSpPr>
                <a:spLocks noGrp="1" noRot="1" noChangeAspect="1" noMove="1" noResize="1" noEditPoints="1" noAdjustHandles="1" noChangeArrowheads="1" noChangeShapeType="1" noTextEdit="1"/>
              </p:cNvSpPr>
              <p:nvPr>
                <p:ph sz="half" idx="2"/>
              </p:nvPr>
            </p:nvSpPr>
            <p:spPr>
              <a:xfrm>
                <a:off x="1322388" y="2763078"/>
                <a:ext cx="8850312" cy="3407051"/>
              </a:xfrm>
              <a:blipFill>
                <a:blip r:embed="rId2"/>
                <a:stretch>
                  <a:fillRect l="-620"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C719077C-C4D2-0F94-5465-FC92DCD956C6}"/>
              </a:ext>
            </a:extLst>
          </p:cNvPr>
          <p:cNvSpPr>
            <a:spLocks noGrp="1"/>
          </p:cNvSpPr>
          <p:nvPr>
            <p:ph type="sldNum" sz="quarter" idx="12"/>
          </p:nvPr>
        </p:nvSpPr>
        <p:spPr/>
        <p:txBody>
          <a:bodyPr/>
          <a:lstStyle/>
          <a:p>
            <a:fld id="{A49DFD55-3C28-40EF-9E31-A92D2E4017FF}" type="slidenum">
              <a:rPr lang="en-US" smtClean="0"/>
              <a:pPr/>
              <a:t>102</a:t>
            </a:fld>
            <a:endParaRPr lang="en-US" dirty="0"/>
          </a:p>
        </p:txBody>
      </p:sp>
      <p:sp>
        <p:nvSpPr>
          <p:cNvPr id="5" name="TextBox 4">
            <a:extLst>
              <a:ext uri="{FF2B5EF4-FFF2-40B4-BE49-F238E27FC236}">
                <a16:creationId xmlns:a16="http://schemas.microsoft.com/office/drawing/2014/main" id="{731BD794-5816-2236-D562-211329A92440}"/>
              </a:ext>
            </a:extLst>
          </p:cNvPr>
          <p:cNvSpPr txBox="1"/>
          <p:nvPr/>
        </p:nvSpPr>
        <p:spPr>
          <a:xfrm>
            <a:off x="5649132" y="2967925"/>
            <a:ext cx="65" cy="276999"/>
          </a:xfrm>
          <a:prstGeom prst="rect">
            <a:avLst/>
          </a:prstGeom>
          <a:noFill/>
        </p:spPr>
        <p:txBody>
          <a:bodyPr wrap="none" lIns="0" tIns="0" rIns="0" bIns="0" rtlCol="0">
            <a:spAutoFit/>
          </a:bodyPr>
          <a:lstStyle/>
          <a:p>
            <a:endParaRPr lang="en-IL" dirty="0"/>
          </a:p>
        </p:txBody>
      </p:sp>
      <p:sp>
        <p:nvSpPr>
          <p:cNvPr id="6" name="TextBox 5">
            <a:extLst>
              <a:ext uri="{FF2B5EF4-FFF2-40B4-BE49-F238E27FC236}">
                <a16:creationId xmlns:a16="http://schemas.microsoft.com/office/drawing/2014/main" id="{4D842405-7E54-9C70-EC42-1463CEBD0D6E}"/>
              </a:ext>
            </a:extLst>
          </p:cNvPr>
          <p:cNvSpPr txBox="1"/>
          <p:nvPr/>
        </p:nvSpPr>
        <p:spPr>
          <a:xfrm>
            <a:off x="1270861" y="-681925"/>
            <a:ext cx="184731" cy="369332"/>
          </a:xfrm>
          <a:prstGeom prst="rect">
            <a:avLst/>
          </a:prstGeom>
          <a:noFill/>
        </p:spPr>
        <p:txBody>
          <a:bodyPr wrap="none" rtlCol="0">
            <a:spAutoFit/>
          </a:bodyPr>
          <a:lstStyle/>
          <a:p>
            <a:endParaRPr lang="en-IL"/>
          </a:p>
        </p:txBody>
      </p:sp>
    </p:spTree>
    <p:extLst>
      <p:ext uri="{BB962C8B-B14F-4D97-AF65-F5344CB8AC3E}">
        <p14:creationId xmlns:p14="http://schemas.microsoft.com/office/powerpoint/2010/main" val="8453186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98BFF-9E26-2BC6-395F-326DDB91E3DB}"/>
              </a:ext>
            </a:extLst>
          </p:cNvPr>
          <p:cNvSpPr>
            <a:spLocks noGrp="1"/>
          </p:cNvSpPr>
          <p:nvPr>
            <p:ph type="title"/>
          </p:nvPr>
        </p:nvSpPr>
        <p:spPr/>
        <p:txBody>
          <a:bodyPr/>
          <a:lstStyle/>
          <a:p>
            <a:r>
              <a:rPr lang="en-US" dirty="0"/>
              <a:t>S</a:t>
            </a:r>
            <a:r>
              <a:rPr lang="en-IL" dirty="0"/>
              <a:t>atisfiability and validity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B53AEE4-D464-8852-F41D-9CAD0C59C95D}"/>
                  </a:ext>
                </a:extLst>
              </p:cNvPr>
              <p:cNvSpPr>
                <a:spLocks noGrp="1"/>
              </p:cNvSpPr>
              <p:nvPr>
                <p:ph sz="half" idx="2"/>
              </p:nvPr>
            </p:nvSpPr>
            <p:spPr>
              <a:xfrm>
                <a:off x="1322388" y="2763078"/>
                <a:ext cx="8850312" cy="3407051"/>
              </a:xfrm>
            </p:spPr>
            <p:txBody>
              <a:bodyPr/>
              <a:lstStyle/>
              <a:p>
                <a:r>
                  <a:rPr lang="en-IL" b="0" dirty="0"/>
                  <a:t>An interpretation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 </m:t>
                    </m:r>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𝐴</m:t>
                    </m:r>
                  </m:oMath>
                </a14:m>
                <a:r>
                  <a:rPr lang="en-IL" b="0" dirty="0"/>
                  <a:t>, is called </a:t>
                </a:r>
                <a14:m>
                  <m:oMath xmlns:m="http://schemas.openxmlformats.org/officeDocument/2006/math">
                    <m:r>
                      <a:rPr lang="en-US" b="1" i="1" smtClean="0">
                        <a:solidFill>
                          <a:schemeClr val="accent2">
                            <a:lumMod val="75000"/>
                          </a:schemeClr>
                        </a:solidFill>
                        <a:latin typeface="Cambria Math" panose="02040503050406030204" pitchFamily="18" charset="0"/>
                      </a:rPr>
                      <m:t>𝑻</m:t>
                    </m:r>
                  </m:oMath>
                </a14:m>
                <a:r>
                  <a:rPr lang="en-IL" dirty="0">
                    <a:solidFill>
                      <a:schemeClr val="accent2">
                        <a:lumMod val="75000"/>
                      </a:schemeClr>
                    </a:solidFill>
                  </a:rPr>
                  <a:t>-interpretation</a:t>
                </a:r>
                <a:endParaRPr lang="en-IL" b="0" dirty="0"/>
              </a:p>
              <a:p>
                <a:endParaRPr lang="en-IL" b="0" dirty="0"/>
              </a:p>
              <a:p>
                <a:r>
                  <a:rPr lang="en-IL" b="0" dirty="0"/>
                  <a:t>A </a:t>
                </a:r>
                <a14:m>
                  <m:oMath xmlns:m="http://schemas.openxmlformats.org/officeDocument/2006/math">
                    <m:r>
                      <m:rPr>
                        <m:sty m:val="p"/>
                      </m:rPr>
                      <a:rPr lang="en-US" b="0" i="0" smtClean="0">
                        <a:latin typeface="Cambria Math" panose="02040503050406030204" pitchFamily="18" charset="0"/>
                      </a:rPr>
                      <m:t>Σ</m:t>
                    </m:r>
                  </m:oMath>
                </a14:m>
                <a:r>
                  <a:rPr lang="en-IL" b="0" dirty="0"/>
                  <a:t>-formula </a:t>
                </a:r>
                <a14:m>
                  <m:oMath xmlns:m="http://schemas.openxmlformats.org/officeDocument/2006/math">
                    <m:r>
                      <a:rPr lang="en-US" b="0" i="1" smtClean="0">
                        <a:latin typeface="Cambria Math" panose="02040503050406030204" pitchFamily="18" charset="0"/>
                      </a:rPr>
                      <m:t>𝐹</m:t>
                    </m:r>
                  </m:oMath>
                </a14:m>
                <a:r>
                  <a:rPr lang="en-IL" dirty="0"/>
                  <a:t> </a:t>
                </a:r>
                <a:r>
                  <a:rPr lang="en-IL" b="0" dirty="0"/>
                  <a:t>is satisfiable in </a:t>
                </a:r>
                <a14:m>
                  <m:oMath xmlns:m="http://schemas.openxmlformats.org/officeDocument/2006/math">
                    <m:r>
                      <a:rPr lang="en-US" b="0" i="1" smtClean="0">
                        <a:latin typeface="Cambria Math" panose="02040503050406030204" pitchFamily="18" charset="0"/>
                      </a:rPr>
                      <m:t>𝑇</m:t>
                    </m:r>
                  </m:oMath>
                </a14:m>
                <a:r>
                  <a:rPr lang="en-IL" b="0" dirty="0"/>
                  <a:t>, or </a:t>
                </a:r>
                <a14:m>
                  <m:oMath xmlns:m="http://schemas.openxmlformats.org/officeDocument/2006/math">
                    <m:r>
                      <a:rPr lang="en-US" b="1" i="1" smtClean="0">
                        <a:solidFill>
                          <a:schemeClr val="accent2">
                            <a:lumMod val="75000"/>
                          </a:schemeClr>
                        </a:solidFill>
                        <a:latin typeface="Cambria Math" panose="02040503050406030204" pitchFamily="18" charset="0"/>
                      </a:rPr>
                      <m:t>𝑻</m:t>
                    </m:r>
                  </m:oMath>
                </a14:m>
                <a:r>
                  <a:rPr lang="en-IL" dirty="0">
                    <a:solidFill>
                      <a:schemeClr val="accent2">
                        <a:lumMod val="75000"/>
                      </a:schemeClr>
                    </a:solidFill>
                  </a:rPr>
                  <a:t>-satisfiable</a:t>
                </a:r>
                <a:r>
                  <a:rPr lang="en-IL" b="0" dirty="0"/>
                  <a:t>, if there is a </a:t>
                </a:r>
                <a14:m>
                  <m:oMath xmlns:m="http://schemas.openxmlformats.org/officeDocument/2006/math">
                    <m:r>
                      <a:rPr lang="en-US" b="0" i="1" smtClean="0">
                        <a:latin typeface="Cambria Math" panose="02040503050406030204" pitchFamily="18" charset="0"/>
                      </a:rPr>
                      <m:t>𝑇</m:t>
                    </m:r>
                  </m:oMath>
                </a14:m>
                <a:r>
                  <a:rPr lang="en-IL" b="0" dirty="0"/>
                  <a:t>-interpretation </a:t>
                </a:r>
                <a14:m>
                  <m:oMath xmlns:m="http://schemas.openxmlformats.org/officeDocument/2006/math">
                    <m:r>
                      <a:rPr lang="en-US" b="0" i="1" smtClean="0">
                        <a:latin typeface="Cambria Math" panose="02040503050406030204" pitchFamily="18" charset="0"/>
                      </a:rPr>
                      <m:t>𝐼</m:t>
                    </m:r>
                  </m:oMath>
                </a14:m>
                <a:r>
                  <a:rPr lang="en-IL" dirty="0"/>
                  <a:t> </a:t>
                </a:r>
                <a:r>
                  <a:rPr lang="en-IL" b="0" dirty="0"/>
                  <a:t>that satisfies </a:t>
                </a:r>
                <a14:m>
                  <m:oMath xmlns:m="http://schemas.openxmlformats.org/officeDocument/2006/math">
                    <m:r>
                      <a:rPr lang="en-US" b="0" i="1" smtClean="0">
                        <a:latin typeface="Cambria Math" panose="02040503050406030204" pitchFamily="18" charset="0"/>
                      </a:rPr>
                      <m:t>𝐹</m:t>
                    </m:r>
                  </m:oMath>
                </a14:m>
                <a:r>
                  <a:rPr lang="en-IL" b="0" dirty="0"/>
                  <a:t>.</a:t>
                </a:r>
                <a:endParaRPr lang="en-IL" dirty="0"/>
              </a:p>
            </p:txBody>
          </p:sp>
        </mc:Choice>
        <mc:Fallback xmlns="">
          <p:sp>
            <p:nvSpPr>
              <p:cNvPr id="3" name="Content Placeholder 2">
                <a:extLst>
                  <a:ext uri="{FF2B5EF4-FFF2-40B4-BE49-F238E27FC236}">
                    <a16:creationId xmlns:a16="http://schemas.microsoft.com/office/drawing/2014/main" id="{3B53AEE4-D464-8852-F41D-9CAD0C59C95D}"/>
                  </a:ext>
                </a:extLst>
              </p:cNvPr>
              <p:cNvSpPr>
                <a:spLocks noGrp="1" noRot="1" noChangeAspect="1" noMove="1" noResize="1" noEditPoints="1" noAdjustHandles="1" noChangeArrowheads="1" noChangeShapeType="1" noTextEdit="1"/>
              </p:cNvSpPr>
              <p:nvPr>
                <p:ph sz="half" idx="2"/>
              </p:nvPr>
            </p:nvSpPr>
            <p:spPr>
              <a:xfrm>
                <a:off x="1322388" y="2763078"/>
                <a:ext cx="8850312" cy="3407051"/>
              </a:xfrm>
              <a:blipFill>
                <a:blip r:embed="rId2"/>
                <a:stretch>
                  <a:fillRect l="-620"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C719077C-C4D2-0F94-5465-FC92DCD956C6}"/>
              </a:ext>
            </a:extLst>
          </p:cNvPr>
          <p:cNvSpPr>
            <a:spLocks noGrp="1"/>
          </p:cNvSpPr>
          <p:nvPr>
            <p:ph type="sldNum" sz="quarter" idx="12"/>
          </p:nvPr>
        </p:nvSpPr>
        <p:spPr/>
        <p:txBody>
          <a:bodyPr/>
          <a:lstStyle/>
          <a:p>
            <a:fld id="{A49DFD55-3C28-40EF-9E31-A92D2E4017FF}" type="slidenum">
              <a:rPr lang="en-US" smtClean="0"/>
              <a:pPr/>
              <a:t>103</a:t>
            </a:fld>
            <a:endParaRPr lang="en-US" dirty="0"/>
          </a:p>
        </p:txBody>
      </p:sp>
      <p:sp>
        <p:nvSpPr>
          <p:cNvPr id="5" name="TextBox 4">
            <a:extLst>
              <a:ext uri="{FF2B5EF4-FFF2-40B4-BE49-F238E27FC236}">
                <a16:creationId xmlns:a16="http://schemas.microsoft.com/office/drawing/2014/main" id="{731BD794-5816-2236-D562-211329A92440}"/>
              </a:ext>
            </a:extLst>
          </p:cNvPr>
          <p:cNvSpPr txBox="1"/>
          <p:nvPr/>
        </p:nvSpPr>
        <p:spPr>
          <a:xfrm>
            <a:off x="5649132" y="2967925"/>
            <a:ext cx="65" cy="276999"/>
          </a:xfrm>
          <a:prstGeom prst="rect">
            <a:avLst/>
          </a:prstGeom>
          <a:noFill/>
        </p:spPr>
        <p:txBody>
          <a:bodyPr wrap="none" lIns="0" tIns="0" rIns="0" bIns="0" rtlCol="0">
            <a:spAutoFit/>
          </a:bodyPr>
          <a:lstStyle/>
          <a:p>
            <a:endParaRPr lang="en-IL" dirty="0"/>
          </a:p>
        </p:txBody>
      </p:sp>
      <p:sp>
        <p:nvSpPr>
          <p:cNvPr id="6" name="TextBox 5">
            <a:extLst>
              <a:ext uri="{FF2B5EF4-FFF2-40B4-BE49-F238E27FC236}">
                <a16:creationId xmlns:a16="http://schemas.microsoft.com/office/drawing/2014/main" id="{4D842405-7E54-9C70-EC42-1463CEBD0D6E}"/>
              </a:ext>
            </a:extLst>
          </p:cNvPr>
          <p:cNvSpPr txBox="1"/>
          <p:nvPr/>
        </p:nvSpPr>
        <p:spPr>
          <a:xfrm>
            <a:off x="1270861" y="-681925"/>
            <a:ext cx="184731" cy="369332"/>
          </a:xfrm>
          <a:prstGeom prst="rect">
            <a:avLst/>
          </a:prstGeom>
          <a:noFill/>
        </p:spPr>
        <p:txBody>
          <a:bodyPr wrap="none" rtlCol="0">
            <a:spAutoFit/>
          </a:bodyPr>
          <a:lstStyle/>
          <a:p>
            <a:endParaRPr lang="en-IL"/>
          </a:p>
        </p:txBody>
      </p:sp>
    </p:spTree>
    <p:extLst>
      <p:ext uri="{BB962C8B-B14F-4D97-AF65-F5344CB8AC3E}">
        <p14:creationId xmlns:p14="http://schemas.microsoft.com/office/powerpoint/2010/main" val="32760495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4E631-D9BD-5841-FA86-DFBDCB54318A}"/>
              </a:ext>
            </a:extLst>
          </p:cNvPr>
          <p:cNvSpPr>
            <a:spLocks noGrp="1"/>
          </p:cNvSpPr>
          <p:nvPr>
            <p:ph type="title"/>
          </p:nvPr>
        </p:nvSpPr>
        <p:spPr/>
        <p:txBody>
          <a:bodyPr/>
          <a:lstStyle/>
          <a:p>
            <a:r>
              <a:rPr lang="en-IL" dirty="0"/>
              <a:t>ANOTHER NOTES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B30443-9842-A520-9864-A3489F413012}"/>
                  </a:ext>
                </a:extLst>
              </p:cNvPr>
              <p:cNvSpPr>
                <a:spLocks noGrp="1"/>
              </p:cNvSpPr>
              <p:nvPr>
                <p:ph sz="half" idx="2"/>
              </p:nvPr>
            </p:nvSpPr>
            <p:spPr/>
            <p:txBody>
              <a:bodyPr/>
              <a:lstStyle/>
              <a:p>
                <a:r>
                  <a:rPr lang="en-IL" b="0" dirty="0"/>
                  <a:t>A theory </a:t>
                </a:r>
                <a14:m>
                  <m:oMath xmlns:m="http://schemas.openxmlformats.org/officeDocument/2006/math">
                    <m:r>
                      <a:rPr lang="en-US" b="0" i="1" smtClean="0">
                        <a:latin typeface="Cambria Math" panose="02040503050406030204" pitchFamily="18" charset="0"/>
                      </a:rPr>
                      <m:t>𝑇</m:t>
                    </m:r>
                  </m:oMath>
                </a14:m>
                <a:r>
                  <a:rPr lang="en-IL" b="0" dirty="0"/>
                  <a:t> is </a:t>
                </a:r>
                <a:r>
                  <a:rPr lang="en-IL" dirty="0">
                    <a:solidFill>
                      <a:schemeClr val="accent2">
                        <a:lumMod val="75000"/>
                      </a:schemeClr>
                    </a:solidFill>
                  </a:rPr>
                  <a:t>complete</a:t>
                </a:r>
                <a:r>
                  <a:rPr lang="en-IL" b="0" dirty="0"/>
                  <a:t> if for every closed </a:t>
                </a:r>
                <a14:m>
                  <m:oMath xmlns:m="http://schemas.openxmlformats.org/officeDocument/2006/math">
                    <m:r>
                      <m:rPr>
                        <m:sty m:val="p"/>
                      </m:rPr>
                      <a:rPr lang="en-US" b="0" i="0" smtClean="0">
                        <a:latin typeface="Cambria Math" panose="02040503050406030204" pitchFamily="18" charset="0"/>
                      </a:rPr>
                      <m:t>Σ</m:t>
                    </m:r>
                  </m:oMath>
                </a14:m>
                <a:r>
                  <a:rPr lang="en-IL" b="0" dirty="0"/>
                  <a:t>-formula </a:t>
                </a:r>
                <a14:m>
                  <m:oMath xmlns:m="http://schemas.openxmlformats.org/officeDocument/2006/math">
                    <m:r>
                      <a:rPr lang="en-US" b="0" i="1" smtClean="0">
                        <a:latin typeface="Cambria Math" panose="02040503050406030204" pitchFamily="18" charset="0"/>
                      </a:rPr>
                      <m:t>𝐹</m:t>
                    </m:r>
                  </m:oMath>
                </a14:m>
                <a:endParaRPr lang="en-IL" b="0" dirty="0"/>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or,</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𝐹</m:t>
                    </m:r>
                  </m:oMath>
                </a14:m>
                <a:endParaRPr lang="en-IL" b="0" dirty="0"/>
              </a:p>
              <a:p>
                <a:r>
                  <a:rPr lang="en-IL" b="0" dirty="0"/>
                  <a:t>A theory is </a:t>
                </a:r>
                <a:r>
                  <a:rPr lang="en-IL" dirty="0">
                    <a:solidFill>
                      <a:schemeClr val="accent2">
                        <a:lumMod val="75000"/>
                      </a:schemeClr>
                    </a:solidFill>
                  </a:rPr>
                  <a:t>consistent</a:t>
                </a:r>
                <a:r>
                  <a:rPr lang="en-IL" b="0" dirty="0"/>
                  <a:t> if there is at least one </a:t>
                </a:r>
                <a14:m>
                  <m:oMath xmlns:m="http://schemas.openxmlformats.org/officeDocument/2006/math">
                    <m:r>
                      <a:rPr lang="en-US" b="0" i="1" smtClean="0">
                        <a:latin typeface="Cambria Math" panose="02040503050406030204" pitchFamily="18" charset="0"/>
                      </a:rPr>
                      <m:t>𝑇</m:t>
                    </m:r>
                  </m:oMath>
                </a14:m>
                <a:r>
                  <a:rPr lang="en-IL" b="0" dirty="0"/>
                  <a:t>-interpretation. In particular, in a consitent theory, there does not exists a </a:t>
                </a:r>
                <a14:m>
                  <m:oMath xmlns:m="http://schemas.openxmlformats.org/officeDocument/2006/math">
                    <m:r>
                      <m:rPr>
                        <m:sty m:val="p"/>
                      </m:rPr>
                      <a:rPr lang="en-US" b="0" i="0" smtClean="0">
                        <a:latin typeface="Cambria Math" panose="02040503050406030204" pitchFamily="18" charset="0"/>
                      </a:rPr>
                      <m:t>Σ</m:t>
                    </m:r>
                  </m:oMath>
                </a14:m>
                <a:r>
                  <a:rPr lang="en-IL" b="0" dirty="0"/>
                  <a:t>-formula </a:t>
                </a:r>
                <a14:m>
                  <m:oMath xmlns:m="http://schemas.openxmlformats.org/officeDocument/2006/math">
                    <m:r>
                      <a:rPr lang="en-US" b="0" i="1" smtClean="0">
                        <a:latin typeface="Cambria Math" panose="02040503050406030204" pitchFamily="18" charset="0"/>
                      </a:rPr>
                      <m:t>𝐹</m:t>
                    </m:r>
                  </m:oMath>
                </a14:m>
                <a:r>
                  <a:rPr lang="en-IL" b="0" dirty="0"/>
                  <a:t> such that both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and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a:t>
                </a:r>
              </a:p>
              <a:p>
                <a:endParaRPr lang="en-IL" b="0" dirty="0"/>
              </a:p>
              <a:p>
                <a:r>
                  <a:rPr lang="en-IL" b="0" dirty="0"/>
                  <a:t>Could you think why?</a:t>
                </a:r>
              </a:p>
            </p:txBody>
          </p:sp>
        </mc:Choice>
        <mc:Fallback xmlns="">
          <p:sp>
            <p:nvSpPr>
              <p:cNvPr id="3" name="Content Placeholder 2">
                <a:extLst>
                  <a:ext uri="{FF2B5EF4-FFF2-40B4-BE49-F238E27FC236}">
                    <a16:creationId xmlns:a16="http://schemas.microsoft.com/office/drawing/2014/main" id="{09B30443-9842-A520-9864-A3489F413012}"/>
                  </a:ext>
                </a:extLst>
              </p:cNvPr>
              <p:cNvSpPr>
                <a:spLocks noGrp="1" noRot="1" noChangeAspect="1" noMove="1" noResize="1" noEditPoints="1" noAdjustHandles="1" noChangeArrowheads="1" noChangeShapeType="1" noTextEdit="1"/>
              </p:cNvSpPr>
              <p:nvPr>
                <p:ph sz="half" idx="2"/>
              </p:nvPr>
            </p:nvSpPr>
            <p:spPr>
              <a:blipFill>
                <a:blip r:embed="rId2"/>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EBC202E1-0C12-1739-BF85-7D701E6BCE08}"/>
              </a:ext>
            </a:extLst>
          </p:cNvPr>
          <p:cNvSpPr>
            <a:spLocks noGrp="1"/>
          </p:cNvSpPr>
          <p:nvPr>
            <p:ph type="sldNum" sz="quarter" idx="12"/>
          </p:nvPr>
        </p:nvSpPr>
        <p:spPr/>
        <p:txBody>
          <a:bodyPr/>
          <a:lstStyle/>
          <a:p>
            <a:fld id="{A49DFD55-3C28-40EF-9E31-A92D2E4017FF}" type="slidenum">
              <a:rPr lang="en-US" smtClean="0"/>
              <a:pPr/>
              <a:t>104</a:t>
            </a:fld>
            <a:endParaRPr lang="en-US" dirty="0"/>
          </a:p>
        </p:txBody>
      </p:sp>
    </p:spTree>
    <p:extLst>
      <p:ext uri="{BB962C8B-B14F-4D97-AF65-F5344CB8AC3E}">
        <p14:creationId xmlns:p14="http://schemas.microsoft.com/office/powerpoint/2010/main" val="29468783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4531-C688-2DD3-9DB9-37F97B3967A9}"/>
              </a:ext>
            </a:extLst>
          </p:cNvPr>
          <p:cNvSpPr>
            <a:spLocks noGrp="1"/>
          </p:cNvSpPr>
          <p:nvPr>
            <p:ph type="title"/>
          </p:nvPr>
        </p:nvSpPr>
        <p:spPr/>
        <p:txBody>
          <a:bodyPr/>
          <a:lstStyle/>
          <a:p>
            <a:r>
              <a:rPr lang="en-IL" dirty="0"/>
              <a:t>ANOTHER NOTES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532635-CC4B-F446-6EB0-3956316F7B50}"/>
                  </a:ext>
                </a:extLst>
              </p:cNvPr>
              <p:cNvSpPr>
                <a:spLocks noGrp="1"/>
              </p:cNvSpPr>
              <p:nvPr>
                <p:ph sz="half" idx="2"/>
              </p:nvPr>
            </p:nvSpPr>
            <p:spPr>
              <a:xfrm>
                <a:off x="1322318" y="2764938"/>
                <a:ext cx="7288212" cy="3407051"/>
              </a:xfrm>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r>
                  <a:rPr lang="en-IL" b="0" dirty="0"/>
                  <a:t> are </a:t>
                </a:r>
                <a:r>
                  <a:rPr lang="en-IL" dirty="0">
                    <a:solidFill>
                      <a:schemeClr val="accent2">
                        <a:lumMod val="75000"/>
                      </a:schemeClr>
                    </a:solidFill>
                  </a:rPr>
                  <a:t>equivalent</a:t>
                </a:r>
                <a:r>
                  <a:rPr lang="en-IL" b="0" dirty="0"/>
                  <a:t> in </a:t>
                </a:r>
                <a14:m>
                  <m:oMath xmlns:m="http://schemas.openxmlformats.org/officeDocument/2006/math">
                    <m:r>
                      <a:rPr lang="en-US" b="0" i="1" smtClean="0">
                        <a:latin typeface="Cambria Math" panose="02040503050406030204" pitchFamily="18" charset="0"/>
                      </a:rPr>
                      <m:t>𝑇</m:t>
                    </m:r>
                  </m:oMath>
                </a14:m>
                <a:r>
                  <a:rPr lang="en-IL" b="0" dirty="0"/>
                  <a:t>, or </a:t>
                </a:r>
                <a14:m>
                  <m:oMath xmlns:m="http://schemas.openxmlformats.org/officeDocument/2006/math">
                    <m:r>
                      <a:rPr lang="en-US" b="1" i="1" smtClean="0">
                        <a:solidFill>
                          <a:schemeClr val="accent2">
                            <a:lumMod val="75000"/>
                          </a:schemeClr>
                        </a:solidFill>
                        <a:latin typeface="Cambria Math" panose="02040503050406030204" pitchFamily="18" charset="0"/>
                      </a:rPr>
                      <m:t>𝑻</m:t>
                    </m:r>
                  </m:oMath>
                </a14:m>
                <a:r>
                  <a:rPr lang="en-IL" dirty="0">
                    <a:solidFill>
                      <a:schemeClr val="accent2">
                        <a:lumMod val="75000"/>
                      </a:schemeClr>
                    </a:solidFill>
                  </a:rPr>
                  <a:t>-equivalent</a:t>
                </a:r>
                <a:r>
                  <a:rPr lang="en-IL" b="0" dirty="0"/>
                  <a:t>, if </a:t>
                </a: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r>
                  <a:rPr lang="en-IL" b="0" dirty="0"/>
                  <a:t>. </a:t>
                </a:r>
              </a:p>
              <a:p>
                <a:r>
                  <a:rPr lang="en-IL" b="0" dirty="0"/>
                  <a:t>In other words, for every </a:t>
                </a:r>
                <a14:m>
                  <m:oMath xmlns:m="http://schemas.openxmlformats.org/officeDocument/2006/math">
                    <m:r>
                      <a:rPr lang="en-US" b="0" i="1" smtClean="0">
                        <a:latin typeface="Cambria Math" panose="02040503050406030204" pitchFamily="18" charset="0"/>
                      </a:rPr>
                      <m:t>𝑇</m:t>
                    </m:r>
                  </m:oMath>
                </a14:m>
                <a:r>
                  <a:rPr lang="en-IL" b="0" dirty="0"/>
                  <a:t>-interpretation </a:t>
                </a:r>
                <a14:m>
                  <m:oMath xmlns:m="http://schemas.openxmlformats.org/officeDocument/2006/math">
                    <m:r>
                      <a:rPr lang="en-US" b="0" i="1" smtClean="0">
                        <a:latin typeface="Cambria Math" panose="02040503050406030204" pitchFamily="18" charset="0"/>
                      </a:rPr>
                      <m:t>𝐼</m:t>
                    </m:r>
                  </m:oMath>
                </a14:m>
                <a:r>
                  <a:rPr lang="en-IL" b="0" dirty="0"/>
                  <a:t>,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oMath>
                </a14:m>
                <a:r>
                  <a:rPr lang="en-IL" dirty="0"/>
                  <a:t> </a:t>
                </a:r>
                <a:r>
                  <a:rPr lang="en-IL" b="0" dirty="0"/>
                  <a:t>iff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oMath>
                </a14:m>
                <a:r>
                  <a:rPr lang="en-IL" b="0" dirty="0"/>
                  <a:t>.</a:t>
                </a:r>
              </a:p>
              <a:p>
                <a:endParaRPr lang="en-IL" b="0" dirty="0"/>
              </a:p>
              <a:p>
                <a:r>
                  <a:rPr lang="en-IL" b="0" dirty="0"/>
                  <a:t>A fragment of a theory is a syntactically-resteicted subset of formulae of the theory.</a:t>
                </a:r>
              </a:p>
              <a:p>
                <a:r>
                  <a:rPr lang="en-IL" b="0" dirty="0"/>
                  <a:t>For example, the quantifier-free fragment of a theory </a:t>
                </a:r>
                <a14:m>
                  <m:oMath xmlns:m="http://schemas.openxmlformats.org/officeDocument/2006/math">
                    <m:r>
                      <a:rPr lang="en-US" b="0" i="1" smtClean="0">
                        <a:latin typeface="Cambria Math" panose="02040503050406030204" pitchFamily="18" charset="0"/>
                      </a:rPr>
                      <m:t>𝑇</m:t>
                    </m:r>
                  </m:oMath>
                </a14:m>
                <a:r>
                  <a:rPr lang="en-IL" dirty="0"/>
                  <a:t> </a:t>
                </a:r>
                <a:r>
                  <a:rPr lang="en-IL" b="0" dirty="0"/>
                  <a:t>is the set of formulae without quantifiers that are valid in </a:t>
                </a:r>
                <a14:m>
                  <m:oMath xmlns:m="http://schemas.openxmlformats.org/officeDocument/2006/math">
                    <m:r>
                      <a:rPr lang="en-US" b="0" i="1" smtClean="0">
                        <a:latin typeface="Cambria Math" panose="02040503050406030204" pitchFamily="18" charset="0"/>
                      </a:rPr>
                      <m:t>𝑇</m:t>
                    </m:r>
                  </m:oMath>
                </a14:m>
                <a:r>
                  <a:rPr lang="en-IL" dirty="0"/>
                  <a:t>.</a:t>
                </a:r>
              </a:p>
            </p:txBody>
          </p:sp>
        </mc:Choice>
        <mc:Fallback xmlns="">
          <p:sp>
            <p:nvSpPr>
              <p:cNvPr id="3" name="Content Placeholder 2">
                <a:extLst>
                  <a:ext uri="{FF2B5EF4-FFF2-40B4-BE49-F238E27FC236}">
                    <a16:creationId xmlns:a16="http://schemas.microsoft.com/office/drawing/2014/main" id="{D6532635-CC4B-F446-6EB0-3956316F7B50}"/>
                  </a:ext>
                </a:extLst>
              </p:cNvPr>
              <p:cNvSpPr>
                <a:spLocks noGrp="1" noRot="1" noChangeAspect="1" noMove="1" noResize="1" noEditPoints="1" noAdjustHandles="1" noChangeArrowheads="1" noChangeShapeType="1" noTextEdit="1"/>
              </p:cNvSpPr>
              <p:nvPr>
                <p:ph sz="half" idx="2"/>
              </p:nvPr>
            </p:nvSpPr>
            <p:spPr>
              <a:xfrm>
                <a:off x="1322318" y="2764938"/>
                <a:ext cx="7288212" cy="3407051"/>
              </a:xfrm>
              <a:blipFill>
                <a:blip r:embed="rId2"/>
                <a:stretch>
                  <a:fillRect l="-753" t="-1075" r="-1088"/>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7862FEC-A557-24DC-2F72-16A6F4A91275}"/>
              </a:ext>
            </a:extLst>
          </p:cNvPr>
          <p:cNvSpPr>
            <a:spLocks noGrp="1"/>
          </p:cNvSpPr>
          <p:nvPr>
            <p:ph type="sldNum" sz="quarter" idx="12"/>
          </p:nvPr>
        </p:nvSpPr>
        <p:spPr/>
        <p:txBody>
          <a:bodyPr/>
          <a:lstStyle/>
          <a:p>
            <a:fld id="{A49DFD55-3C28-40EF-9E31-A92D2E4017FF}" type="slidenum">
              <a:rPr lang="en-US" smtClean="0"/>
              <a:pPr/>
              <a:t>105</a:t>
            </a:fld>
            <a:endParaRPr lang="en-US" dirty="0"/>
          </a:p>
        </p:txBody>
      </p:sp>
    </p:spTree>
    <p:extLst>
      <p:ext uri="{BB962C8B-B14F-4D97-AF65-F5344CB8AC3E}">
        <p14:creationId xmlns:p14="http://schemas.microsoft.com/office/powerpoint/2010/main" val="27162706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0A91-B143-A272-F4DA-5CA881A5898B}"/>
              </a:ext>
            </a:extLst>
          </p:cNvPr>
          <p:cNvSpPr>
            <a:spLocks noGrp="1"/>
          </p:cNvSpPr>
          <p:nvPr>
            <p:ph type="title"/>
          </p:nvPr>
        </p:nvSpPr>
        <p:spPr/>
        <p:txBody>
          <a:bodyPr/>
          <a:lstStyle/>
          <a:p>
            <a:r>
              <a:rPr lang="en-IL" dirty="0"/>
              <a:t>ANOTHER NOTES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8A38A5F-6ACA-0B11-EC83-6381965332D6}"/>
                  </a:ext>
                </a:extLst>
              </p:cNvPr>
              <p:cNvSpPr>
                <a:spLocks noGrp="1"/>
              </p:cNvSpPr>
              <p:nvPr>
                <p:ph sz="half" idx="2"/>
              </p:nvPr>
            </p:nvSpPr>
            <p:spPr/>
            <p:txBody>
              <a:bodyPr/>
              <a:lstStyle/>
              <a:p>
                <a:r>
                  <a:rPr lang="en-IL" b="0" dirty="0"/>
                  <a:t>A theory </a:t>
                </a:r>
                <a14:m>
                  <m:oMath xmlns:m="http://schemas.openxmlformats.org/officeDocument/2006/math">
                    <m:r>
                      <a:rPr lang="en-US" b="0" i="1" smtClean="0">
                        <a:latin typeface="Cambria Math" panose="02040503050406030204" pitchFamily="18" charset="0"/>
                      </a:rPr>
                      <m:t>𝑇</m:t>
                    </m:r>
                  </m:oMath>
                </a14:m>
                <a:r>
                  <a:rPr lang="en-IL" b="0" dirty="0"/>
                  <a:t> is </a:t>
                </a:r>
                <a:r>
                  <a:rPr lang="en-IL" dirty="0">
                    <a:solidFill>
                      <a:schemeClr val="accent2">
                        <a:lumMod val="75000"/>
                      </a:schemeClr>
                    </a:solidFill>
                  </a:rPr>
                  <a:t>decidable</a:t>
                </a:r>
                <a:r>
                  <a:rPr lang="en-IL" b="0" dirty="0"/>
                  <a:t> if </a:t>
                </a:r>
                <a14:m>
                  <m:oMath xmlns:m="http://schemas.openxmlformats.org/officeDocument/2006/math">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𝐹</m:t>
                    </m:r>
                  </m:oMath>
                </a14:m>
                <a:r>
                  <a:rPr lang="en-IL" b="0" dirty="0"/>
                  <a:t> is decidable for every </a:t>
                </a:r>
                <a14:m>
                  <m:oMath xmlns:m="http://schemas.openxmlformats.org/officeDocument/2006/math">
                    <m:r>
                      <m:rPr>
                        <m:sty m:val="p"/>
                      </m:rPr>
                      <a:rPr lang="en-US" b="0" i="0" smtClean="0">
                        <a:latin typeface="Cambria Math" panose="02040503050406030204" pitchFamily="18" charset="0"/>
                      </a:rPr>
                      <m:t>Σ</m:t>
                    </m:r>
                  </m:oMath>
                </a14:m>
                <a:r>
                  <a:rPr lang="en-IL" b="0" dirty="0"/>
                  <a:t>-formula.</a:t>
                </a:r>
              </a:p>
              <a:p>
                <a:endParaRPr lang="en-IL" b="0" dirty="0"/>
              </a:p>
              <a:p>
                <a:r>
                  <a:rPr lang="en-IL" b="0" dirty="0"/>
                  <a:t>A </a:t>
                </a:r>
                <a:r>
                  <a:rPr lang="en-IL" dirty="0">
                    <a:solidFill>
                      <a:schemeClr val="accent2">
                        <a:lumMod val="75000"/>
                      </a:schemeClr>
                    </a:solidFill>
                  </a:rPr>
                  <a:t>union</a:t>
                </a:r>
                <a:r>
                  <a:rPr lang="en-IL"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oMath>
                </a14:m>
                <a:r>
                  <a:rPr lang="en-IL" b="0" dirty="0"/>
                  <a:t> of two theories,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oMath>
                </a14:m>
                <a:r>
                  <a:rPr lang="en-IL" b="0" dirty="0"/>
                  <a:t> has signature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2</m:t>
                        </m:r>
                      </m:sub>
                    </m:sSub>
                  </m:oMath>
                </a14:m>
                <a:r>
                  <a:rPr lang="en-IL" b="0" dirty="0"/>
                  <a:t> and axioms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2</m:t>
                        </m:r>
                      </m:sub>
                    </m:sSub>
                  </m:oMath>
                </a14:m>
                <a:endParaRPr lang="en-IL" b="0" dirty="0"/>
              </a:p>
            </p:txBody>
          </p:sp>
        </mc:Choice>
        <mc:Fallback xmlns="">
          <p:sp>
            <p:nvSpPr>
              <p:cNvPr id="3" name="Content Placeholder 2">
                <a:extLst>
                  <a:ext uri="{FF2B5EF4-FFF2-40B4-BE49-F238E27FC236}">
                    <a16:creationId xmlns:a16="http://schemas.microsoft.com/office/drawing/2014/main" id="{E8A38A5F-6ACA-0B11-EC83-6381965332D6}"/>
                  </a:ext>
                </a:extLst>
              </p:cNvPr>
              <p:cNvSpPr>
                <a:spLocks noGrp="1" noRot="1" noChangeAspect="1" noMove="1" noResize="1" noEditPoints="1" noAdjustHandles="1" noChangeArrowheads="1" noChangeShapeType="1" noTextEdit="1"/>
              </p:cNvSpPr>
              <p:nvPr>
                <p:ph sz="half" idx="2"/>
              </p:nvPr>
            </p:nvSpPr>
            <p:spPr>
              <a:blipFill>
                <a:blip r:embed="rId2"/>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F4F6135E-F1D2-C812-FA94-84BD42C44E28}"/>
              </a:ext>
            </a:extLst>
          </p:cNvPr>
          <p:cNvSpPr>
            <a:spLocks noGrp="1"/>
          </p:cNvSpPr>
          <p:nvPr>
            <p:ph type="sldNum" sz="quarter" idx="12"/>
          </p:nvPr>
        </p:nvSpPr>
        <p:spPr/>
        <p:txBody>
          <a:bodyPr/>
          <a:lstStyle/>
          <a:p>
            <a:fld id="{A49DFD55-3C28-40EF-9E31-A92D2E4017FF}" type="slidenum">
              <a:rPr lang="en-US" smtClean="0"/>
              <a:pPr/>
              <a:t>106</a:t>
            </a:fld>
            <a:endParaRPr lang="en-US" dirty="0"/>
          </a:p>
        </p:txBody>
      </p:sp>
    </p:spTree>
    <p:extLst>
      <p:ext uri="{BB962C8B-B14F-4D97-AF65-F5344CB8AC3E}">
        <p14:creationId xmlns:p14="http://schemas.microsoft.com/office/powerpoint/2010/main" val="27284952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6862354" y="957942"/>
            <a:ext cx="4308566" cy="2906429"/>
          </a:xfrm>
        </p:spPr>
        <p:txBody>
          <a:bodyPr/>
          <a:lstStyle/>
          <a:p>
            <a:r>
              <a:rPr lang="en-US" dirty="0"/>
              <a:t>Equality theory</a:t>
            </a:r>
          </a:p>
        </p:txBody>
      </p:sp>
    </p:spTree>
    <p:extLst>
      <p:ext uri="{BB962C8B-B14F-4D97-AF65-F5344CB8AC3E}">
        <p14:creationId xmlns:p14="http://schemas.microsoft.com/office/powerpoint/2010/main" val="14763610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E258D-F6CF-7EE8-8D56-D62B56211D15}"/>
              </a:ext>
            </a:extLst>
          </p:cNvPr>
          <p:cNvSpPr>
            <a:spLocks noGrp="1"/>
          </p:cNvSpPr>
          <p:nvPr>
            <p:ph type="title"/>
          </p:nvPr>
        </p:nvSpPr>
        <p:spPr/>
        <p:txBody>
          <a:bodyPr/>
          <a:lstStyle/>
          <a:p>
            <a:r>
              <a:rPr lang="en-US" dirty="0"/>
              <a:t>E</a:t>
            </a:r>
            <a:r>
              <a:rPr lang="en-IL" dirty="0"/>
              <a:t>qaulity theory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2424A4-D4AF-F28B-4CDD-E678D686B3AC}"/>
                  </a:ext>
                </a:extLst>
              </p:cNvPr>
              <p:cNvSpPr>
                <a:spLocks noGrp="1"/>
              </p:cNvSpPr>
              <p:nvPr>
                <p:ph sz="half" idx="2"/>
              </p:nvPr>
            </p:nvSpPr>
            <p:spPr/>
            <p:txBody>
              <a:bodyPr/>
              <a:lstStyle/>
              <a:p>
                <a:r>
                  <a:rPr lang="en-IL" b="0" dirty="0"/>
                  <a:t>The theory of equality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𝐸</m:t>
                        </m:r>
                      </m:sub>
                    </m:sSub>
                  </m:oMath>
                </a14:m>
                <a:r>
                  <a:rPr lang="en-IL" b="0" dirty="0"/>
                  <a:t> is the simplest first-order theory.</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𝐸</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 </m:t>
                          </m:r>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𝑔</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m:t>
                          </m:r>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𝑞</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m:t>
                          </m:r>
                        </m:e>
                      </m:d>
                    </m:oMath>
                  </m:oMathPara>
                </a14:m>
                <a:endParaRPr lang="en-IL" b="0" dirty="0"/>
              </a:p>
              <a:p>
                <a:r>
                  <a:rPr lang="en-IL" b="0" dirty="0"/>
                  <a:t>Its signature consits of all constant, function and predicate symbobls and also binray predicate “=“.</a:t>
                </a:r>
              </a:p>
              <a:p>
                <a:endParaRPr lang="en-IL" b="0" dirty="0"/>
              </a:p>
              <a:p>
                <a:r>
                  <a:rPr lang="en-IL" b="0" dirty="0"/>
                  <a:t>Equality = is an interpreted predicate symbol: its meaning is defined via 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𝐸</m:t>
                        </m:r>
                      </m:sub>
                    </m:sSub>
                  </m:oMath>
                </a14:m>
                <a:r>
                  <a:rPr lang="en-IL" b="0" dirty="0"/>
                  <a:t>.</a:t>
                </a:r>
              </a:p>
            </p:txBody>
          </p:sp>
        </mc:Choice>
        <mc:Fallback xmlns="">
          <p:sp>
            <p:nvSpPr>
              <p:cNvPr id="3" name="Content Placeholder 2">
                <a:extLst>
                  <a:ext uri="{FF2B5EF4-FFF2-40B4-BE49-F238E27FC236}">
                    <a16:creationId xmlns:a16="http://schemas.microsoft.com/office/drawing/2014/main" id="{682424A4-D4AF-F28B-4CDD-E678D686B3AC}"/>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53E629F6-FABD-151F-F189-7ED691207DC3}"/>
              </a:ext>
            </a:extLst>
          </p:cNvPr>
          <p:cNvSpPr>
            <a:spLocks noGrp="1"/>
          </p:cNvSpPr>
          <p:nvPr>
            <p:ph type="sldNum" sz="quarter" idx="12"/>
          </p:nvPr>
        </p:nvSpPr>
        <p:spPr/>
        <p:txBody>
          <a:bodyPr/>
          <a:lstStyle/>
          <a:p>
            <a:fld id="{A49DFD55-3C28-40EF-9E31-A92D2E4017FF}" type="slidenum">
              <a:rPr lang="en-US" smtClean="0"/>
              <a:pPr/>
              <a:t>108</a:t>
            </a:fld>
            <a:endParaRPr lang="en-US" dirty="0"/>
          </a:p>
        </p:txBody>
      </p:sp>
      <p:pic>
        <p:nvPicPr>
          <p:cNvPr id="1026" name="Picture 2" descr="Scales of Justice">
            <a:extLst>
              <a:ext uri="{FF2B5EF4-FFF2-40B4-BE49-F238E27FC236}">
                <a16:creationId xmlns:a16="http://schemas.microsoft.com/office/drawing/2014/main" id="{5927EDE1-6D7C-B996-703E-C96DA1499F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63842" y="4172600"/>
            <a:ext cx="1997529" cy="1997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913214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EA46D-7267-5924-38D6-20BB7430A329}"/>
              </a:ext>
            </a:extLst>
          </p:cNvPr>
          <p:cNvSpPr>
            <a:spLocks noGrp="1"/>
          </p:cNvSpPr>
          <p:nvPr>
            <p:ph type="title"/>
          </p:nvPr>
        </p:nvSpPr>
        <p:spPr/>
        <p:txBody>
          <a:bodyPr/>
          <a:lstStyle/>
          <a:p>
            <a:r>
              <a:rPr lang="en-US" dirty="0"/>
              <a:t>E</a:t>
            </a:r>
            <a:r>
              <a:rPr lang="en-IL" dirty="0"/>
              <a:t>quality theory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3BFD7E-BF45-87F7-7EA1-589F72E489E5}"/>
                  </a:ext>
                </a:extLst>
              </p:cNvPr>
              <p:cNvSpPr>
                <a:spLocks noGrp="1"/>
              </p:cNvSpPr>
              <p:nvPr>
                <p:ph sz="half" idx="2"/>
              </p:nvPr>
            </p:nvSpPr>
            <p:spPr>
              <a:xfrm>
                <a:off x="1322388" y="2763078"/>
                <a:ext cx="7288212" cy="4094922"/>
              </a:xfrm>
            </p:spPr>
            <p:txBody>
              <a:bodyPr/>
              <a:lstStyle/>
              <a:p>
                <a:r>
                  <a:rPr lang="en-IL" b="0" dirty="0"/>
                  <a:t>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𝐸</m:t>
                        </m:r>
                      </m:sub>
                    </m:sSub>
                  </m:oMath>
                </a14:m>
                <a:r>
                  <a:rPr lang="en-IL" b="0" dirty="0"/>
                  <a:t> are:</a:t>
                </a:r>
              </a:p>
              <a:p>
                <a:endParaRPr lang="en-IL" b="0" dirty="0"/>
              </a:p>
              <a:p>
                <a:endParaRPr lang="en-IL" b="0" dirty="0"/>
              </a:p>
              <a:p>
                <a:endParaRPr lang="en-IL" b="0" dirty="0"/>
              </a:p>
              <a:p>
                <a:endParaRPr lang="en-IL" b="0" dirty="0"/>
              </a:p>
              <a:p>
                <a:endParaRPr lang="en-IL" b="0" dirty="0"/>
              </a:p>
              <a:p>
                <a:endParaRPr lang="en-IL" b="0" dirty="0"/>
              </a:p>
              <a:p>
                <a:endParaRPr lang="en-IL" b="0" dirty="0"/>
              </a:p>
              <a:p>
                <a:endParaRPr lang="en-IL" b="0" dirty="0"/>
              </a:p>
              <a:p>
                <a:r>
                  <a:rPr lang="en-IL" b="0" dirty="0"/>
                  <a:t>Note: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𝑥</m:t>
                        </m:r>
                      </m:e>
                      <m:sub>
                        <m:r>
                          <a:rPr lang="en-US" b="0" i="1" dirty="0" smtClean="0">
                            <a:latin typeface="Cambria Math" panose="02040503050406030204" pitchFamily="18" charset="0"/>
                          </a:rPr>
                          <m:t>𝑛</m:t>
                        </m:r>
                      </m:sub>
                    </m:sSub>
                  </m:oMath>
                </a14:m>
                <a:endParaRPr lang="en-IL" b="0" dirty="0"/>
              </a:p>
              <a:p>
                <a:endParaRPr lang="en-IL" b="0" dirty="0"/>
              </a:p>
              <a:p>
                <a:endParaRPr lang="en-IL" b="0" dirty="0"/>
              </a:p>
              <a:p>
                <a:endParaRPr lang="en-IL" b="0" dirty="0"/>
              </a:p>
              <a:p>
                <a:endParaRPr lang="en-IL" b="0" dirty="0"/>
              </a:p>
              <a:p>
                <a:endParaRPr lang="en-IL" b="0" dirty="0"/>
              </a:p>
              <a:p>
                <a:endParaRPr lang="en-IL" b="0" dirty="0"/>
              </a:p>
              <a:p>
                <a:endParaRPr lang="en-IL" b="0" dirty="0"/>
              </a:p>
              <a:p>
                <a:endParaRPr lang="en-IL" b="0" dirty="0"/>
              </a:p>
              <a:p>
                <a:endParaRPr lang="en-IL" b="0" dirty="0"/>
              </a:p>
            </p:txBody>
          </p:sp>
        </mc:Choice>
        <mc:Fallback xmlns="">
          <p:sp>
            <p:nvSpPr>
              <p:cNvPr id="3" name="Content Placeholder 2">
                <a:extLst>
                  <a:ext uri="{FF2B5EF4-FFF2-40B4-BE49-F238E27FC236}">
                    <a16:creationId xmlns:a16="http://schemas.microsoft.com/office/drawing/2014/main" id="{C53BFD7E-BF45-87F7-7EA1-589F72E489E5}"/>
                  </a:ext>
                </a:extLst>
              </p:cNvPr>
              <p:cNvSpPr>
                <a:spLocks noGrp="1" noRot="1" noChangeAspect="1" noMove="1" noResize="1" noEditPoints="1" noAdjustHandles="1" noChangeArrowheads="1" noChangeShapeType="1" noTextEdit="1"/>
              </p:cNvSpPr>
              <p:nvPr>
                <p:ph sz="half" idx="2"/>
              </p:nvPr>
            </p:nvSpPr>
            <p:spPr>
              <a:xfrm>
                <a:off x="1322388" y="2763078"/>
                <a:ext cx="7288212" cy="4094922"/>
              </a:xfrm>
              <a:blipFill>
                <a:blip r:embed="rId2"/>
                <a:stretch>
                  <a:fillRect l="-696" t="-619"/>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1292E89-E658-EE8F-E940-CE0694CBEDEE}"/>
              </a:ext>
            </a:extLst>
          </p:cNvPr>
          <p:cNvSpPr>
            <a:spLocks noGrp="1"/>
          </p:cNvSpPr>
          <p:nvPr>
            <p:ph type="sldNum" sz="quarter" idx="12"/>
          </p:nvPr>
        </p:nvSpPr>
        <p:spPr/>
        <p:txBody>
          <a:bodyPr/>
          <a:lstStyle/>
          <a:p>
            <a:fld id="{A49DFD55-3C28-40EF-9E31-A92D2E4017FF}" type="slidenum">
              <a:rPr lang="en-US" smtClean="0"/>
              <a:pPr/>
              <a:t>109</a:t>
            </a:fld>
            <a:endParaRPr lang="en-US" dirty="0"/>
          </a:p>
        </p:txBody>
      </p:sp>
      <p:pic>
        <p:nvPicPr>
          <p:cNvPr id="5" name="Picture 4">
            <a:extLst>
              <a:ext uri="{FF2B5EF4-FFF2-40B4-BE49-F238E27FC236}">
                <a16:creationId xmlns:a16="http://schemas.microsoft.com/office/drawing/2014/main" id="{C485DBAF-D98C-7827-ED4F-B33677209792}"/>
              </a:ext>
            </a:extLst>
          </p:cNvPr>
          <p:cNvPicPr>
            <a:picLocks noChangeAspect="1"/>
          </p:cNvPicPr>
          <p:nvPr/>
        </p:nvPicPr>
        <p:blipFill>
          <a:blip r:embed="rId3"/>
          <a:stretch>
            <a:fillRect/>
          </a:stretch>
        </p:blipFill>
        <p:spPr>
          <a:xfrm>
            <a:off x="2926568" y="3279329"/>
            <a:ext cx="6338863" cy="2890800"/>
          </a:xfrm>
          <a:prstGeom prst="rect">
            <a:avLst/>
          </a:prstGeom>
        </p:spPr>
      </p:pic>
      <p:pic>
        <p:nvPicPr>
          <p:cNvPr id="6" name="Picture 2" descr="Scales of Justice">
            <a:extLst>
              <a:ext uri="{FF2B5EF4-FFF2-40B4-BE49-F238E27FC236}">
                <a16:creationId xmlns:a16="http://schemas.microsoft.com/office/drawing/2014/main" id="{B1EEE2D7-13DE-FCC6-8419-7EF88F8AB2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3842" y="4172600"/>
            <a:ext cx="1997529" cy="1997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10767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A4C5-5476-17B1-1D45-A41E2A44FD07}"/>
              </a:ext>
            </a:extLst>
          </p:cNvPr>
          <p:cNvSpPr>
            <a:spLocks noGrp="1"/>
          </p:cNvSpPr>
          <p:nvPr>
            <p:ph type="title"/>
          </p:nvPr>
        </p:nvSpPr>
        <p:spPr/>
        <p:txBody>
          <a:bodyPr/>
          <a:lstStyle/>
          <a:p>
            <a:r>
              <a:rPr lang="en-US" dirty="0"/>
              <a:t>E</a:t>
            </a:r>
            <a:r>
              <a:rPr lang="en-IL" dirty="0"/>
              <a:t>quality theory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48151BE-4AB7-3868-FEDF-CF2B0C1B68CF}"/>
                  </a:ext>
                </a:extLst>
              </p:cNvPr>
              <p:cNvSpPr>
                <a:spLocks noGrp="1"/>
              </p:cNvSpPr>
              <p:nvPr>
                <p:ph sz="half" idx="2"/>
              </p:nvPr>
            </p:nvSpPr>
            <p:spPr/>
            <p:txBody>
              <a:bodyPr/>
              <a:lstStyle/>
              <a:p>
                <a:r>
                  <a:rPr lang="en-IL" b="0" dirty="0"/>
                  <a:t>An axiom schema stands for a set of axioms, each and instantioation of the parameters.</a:t>
                </a:r>
              </a:p>
              <a:p>
                <a:endParaRPr lang="en-IL" b="0" dirty="0"/>
              </a:p>
              <a:p>
                <a:r>
                  <a:rPr lang="en-IL" b="0" dirty="0"/>
                  <a:t>In this case (function congruence) and (predicate congruence) are axiom schemeta, and parameters are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𝑝</m:t>
                    </m:r>
                  </m:oMath>
                </a14:m>
                <a:r>
                  <a:rPr lang="en-IL" b="0" dirty="0"/>
                  <a:t>. For example, for example, for each binary function symbol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oMath>
                </a14:m>
                <a:r>
                  <a:rPr lang="en-IL" b="0" dirty="0"/>
                  <a:t>, (function congruence) axim instantiates to the following axiom:</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oMath>
                  </m:oMathPara>
                </a14:m>
                <a:endParaRPr lang="en-IL" b="0" dirty="0"/>
              </a:p>
            </p:txBody>
          </p:sp>
        </mc:Choice>
        <mc:Fallback xmlns="">
          <p:sp>
            <p:nvSpPr>
              <p:cNvPr id="3" name="Content Placeholder 2">
                <a:extLst>
                  <a:ext uri="{FF2B5EF4-FFF2-40B4-BE49-F238E27FC236}">
                    <a16:creationId xmlns:a16="http://schemas.microsoft.com/office/drawing/2014/main" id="{348151BE-4AB7-3868-FEDF-CF2B0C1B68CF}"/>
                  </a:ext>
                </a:extLst>
              </p:cNvPr>
              <p:cNvSpPr>
                <a:spLocks noGrp="1" noRot="1" noChangeAspect="1" noMove="1" noResize="1" noEditPoints="1" noAdjustHandles="1" noChangeArrowheads="1" noChangeShapeType="1" noTextEdit="1"/>
              </p:cNvSpPr>
              <p:nvPr>
                <p:ph sz="half" idx="2"/>
              </p:nvPr>
            </p:nvSpPr>
            <p:spPr>
              <a:blipFill>
                <a:blip r:embed="rId2"/>
                <a:stretch>
                  <a:fillRect l="-696" t="-743" r="-174"/>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ABC27215-4B49-63BE-A6E6-2F8CAF5D9A38}"/>
              </a:ext>
            </a:extLst>
          </p:cNvPr>
          <p:cNvSpPr>
            <a:spLocks noGrp="1"/>
          </p:cNvSpPr>
          <p:nvPr>
            <p:ph type="sldNum" sz="quarter" idx="12"/>
          </p:nvPr>
        </p:nvSpPr>
        <p:spPr/>
        <p:txBody>
          <a:bodyPr/>
          <a:lstStyle/>
          <a:p>
            <a:fld id="{A49DFD55-3C28-40EF-9E31-A92D2E4017FF}" type="slidenum">
              <a:rPr lang="en-US" smtClean="0"/>
              <a:pPr/>
              <a:t>110</a:t>
            </a:fld>
            <a:endParaRPr lang="en-US" dirty="0"/>
          </a:p>
        </p:txBody>
      </p:sp>
      <p:pic>
        <p:nvPicPr>
          <p:cNvPr id="5" name="Picture 4">
            <a:extLst>
              <a:ext uri="{FF2B5EF4-FFF2-40B4-BE49-F238E27FC236}">
                <a16:creationId xmlns:a16="http://schemas.microsoft.com/office/drawing/2014/main" id="{5814A1AB-B1F8-E9DF-22C6-AB51C62989AC}"/>
              </a:ext>
            </a:extLst>
          </p:cNvPr>
          <p:cNvPicPr>
            <a:picLocks noChangeAspect="1"/>
          </p:cNvPicPr>
          <p:nvPr/>
        </p:nvPicPr>
        <p:blipFill>
          <a:blip r:embed="rId3"/>
          <a:stretch>
            <a:fillRect/>
          </a:stretch>
        </p:blipFill>
        <p:spPr>
          <a:xfrm>
            <a:off x="6841671" y="136526"/>
            <a:ext cx="5184783" cy="1802814"/>
          </a:xfrm>
          <a:prstGeom prst="rect">
            <a:avLst/>
          </a:prstGeom>
        </p:spPr>
      </p:pic>
      <p:pic>
        <p:nvPicPr>
          <p:cNvPr id="6" name="Picture 2" descr="Scales of Justice">
            <a:extLst>
              <a:ext uri="{FF2B5EF4-FFF2-40B4-BE49-F238E27FC236}">
                <a16:creationId xmlns:a16="http://schemas.microsoft.com/office/drawing/2014/main" id="{2743D892-65F7-BC4A-D0D5-C2A33B9D3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3842" y="4172600"/>
            <a:ext cx="1997529" cy="1997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668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D1AFE-2411-5482-7CD9-754BB45BDBB0}"/>
              </a:ext>
            </a:extLst>
          </p:cNvPr>
          <p:cNvSpPr>
            <a:spLocks noGrp="1"/>
          </p:cNvSpPr>
          <p:nvPr>
            <p:ph type="title"/>
          </p:nvPr>
        </p:nvSpPr>
        <p:spPr>
          <a:xfrm>
            <a:off x="1322318" y="-25559"/>
            <a:ext cx="7288282" cy="2121177"/>
          </a:xfrm>
        </p:spPr>
        <p:txBody>
          <a:bodyPr/>
          <a:lstStyle/>
          <a:p>
            <a:r>
              <a:rPr lang="en-US" dirty="0"/>
              <a:t>E</a:t>
            </a:r>
            <a:r>
              <a:rPr lang="en-IL" dirty="0"/>
              <a:t>quality theory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04BD87-A69B-5E53-F498-4FE6613ECECE}"/>
                  </a:ext>
                </a:extLst>
              </p:cNvPr>
              <p:cNvSpPr>
                <a:spLocks noGrp="1"/>
              </p:cNvSpPr>
              <p:nvPr>
                <p:ph sz="half" idx="2"/>
              </p:nvPr>
            </p:nvSpPr>
            <p:spPr>
              <a:xfrm>
                <a:off x="1322388" y="2305874"/>
                <a:ext cx="7288212" cy="3407051"/>
              </a:xfrm>
            </p:spPr>
            <p:txBody>
              <a:bodyPr/>
              <a:lstStyle/>
              <a:p>
                <a:r>
                  <a:rPr lang="en-IL" b="0" dirty="0"/>
                  <a:t>Prove the following formula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𝐸</m:t>
                        </m:r>
                      </m:sub>
                    </m:sSub>
                  </m:oMath>
                </a14:m>
                <a:r>
                  <a:rPr lang="en-IL" b="0" dirty="0"/>
                  <a:t>-valid:</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r>
                            <a:rPr lang="en-US" b="0" i="1" smtClean="0">
                              <a:latin typeface="Cambria Math" panose="02040503050406030204" pitchFamily="18" charset="0"/>
                            </a:rPr>
                            <m:t>,</m:t>
                          </m:r>
                          <m:r>
                            <a:rPr lang="en-US" b="0" i="1" smtClean="0">
                              <a:latin typeface="Cambria Math" panose="02040503050406030204" pitchFamily="18" charset="0"/>
                            </a:rPr>
                            <m:t>𝑏</m:t>
                          </m:r>
                        </m:e>
                      </m:d>
                      <m:r>
                        <a:rPr lang="en-US" b="0" i="1" smtClean="0">
                          <a:latin typeface="Cambria Math" panose="02040503050406030204" pitchFamily="18" charset="0"/>
                        </a:rPr>
                        <m:t>=</m:t>
                      </m:r>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𝑐</m:t>
                              </m:r>
                            </m:e>
                          </m:d>
                          <m:r>
                            <a:rPr lang="en-US" b="0" i="1" smtClean="0">
                              <a:latin typeface="Cambria Math" panose="02040503050406030204" pitchFamily="18" charset="0"/>
                            </a:rPr>
                            <m:t>,</m:t>
                          </m:r>
                          <m:r>
                            <a:rPr lang="en-US" b="0" i="1" smtClean="0">
                              <a:latin typeface="Cambria Math" panose="02040503050406030204" pitchFamily="18" charset="0"/>
                            </a:rPr>
                            <m:t>𝑎</m:t>
                          </m:r>
                        </m:e>
                      </m:d>
                    </m:oMath>
                  </m:oMathPara>
                </a14:m>
                <a:endParaRPr lang="en-IL" b="0" dirty="0"/>
              </a:p>
            </p:txBody>
          </p:sp>
        </mc:Choice>
        <mc:Fallback xmlns="">
          <p:sp>
            <p:nvSpPr>
              <p:cNvPr id="3" name="Content Placeholder 2">
                <a:extLst>
                  <a:ext uri="{FF2B5EF4-FFF2-40B4-BE49-F238E27FC236}">
                    <a16:creationId xmlns:a16="http://schemas.microsoft.com/office/drawing/2014/main" id="{D404BD87-A69B-5E53-F498-4FE6613ECECE}"/>
                  </a:ext>
                </a:extLst>
              </p:cNvPr>
              <p:cNvSpPr>
                <a:spLocks noGrp="1" noRot="1" noChangeAspect="1" noMove="1" noResize="1" noEditPoints="1" noAdjustHandles="1" noChangeArrowheads="1" noChangeShapeType="1" noTextEdit="1"/>
              </p:cNvSpPr>
              <p:nvPr>
                <p:ph sz="half" idx="2"/>
              </p:nvPr>
            </p:nvSpPr>
            <p:spPr>
              <a:xfrm>
                <a:off x="1322388" y="2305874"/>
                <a:ext cx="7288212" cy="3407051"/>
              </a:xfrm>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6E799884-626A-9E6E-16C9-0B2BD68F080E}"/>
              </a:ext>
            </a:extLst>
          </p:cNvPr>
          <p:cNvSpPr>
            <a:spLocks noGrp="1"/>
          </p:cNvSpPr>
          <p:nvPr>
            <p:ph type="sldNum" sz="quarter" idx="12"/>
          </p:nvPr>
        </p:nvSpPr>
        <p:spPr/>
        <p:txBody>
          <a:bodyPr/>
          <a:lstStyle/>
          <a:p>
            <a:fld id="{A49DFD55-3C28-40EF-9E31-A92D2E4017FF}" type="slidenum">
              <a:rPr lang="en-US" smtClean="0"/>
              <a:pPr/>
              <a:t>111</a:t>
            </a:fld>
            <a:endParaRPr lang="en-US" dirty="0"/>
          </a:p>
        </p:txBody>
      </p:sp>
      <p:pic>
        <p:nvPicPr>
          <p:cNvPr id="5" name="Picture 4">
            <a:extLst>
              <a:ext uri="{FF2B5EF4-FFF2-40B4-BE49-F238E27FC236}">
                <a16:creationId xmlns:a16="http://schemas.microsoft.com/office/drawing/2014/main" id="{5FB65FE7-5B0F-6401-6659-C1976550D81B}"/>
              </a:ext>
            </a:extLst>
          </p:cNvPr>
          <p:cNvPicPr>
            <a:picLocks noChangeAspect="1"/>
          </p:cNvPicPr>
          <p:nvPr/>
        </p:nvPicPr>
        <p:blipFill>
          <a:blip r:embed="rId3"/>
          <a:stretch>
            <a:fillRect/>
          </a:stretch>
        </p:blipFill>
        <p:spPr>
          <a:xfrm>
            <a:off x="1322318" y="2944007"/>
            <a:ext cx="8069414" cy="3594904"/>
          </a:xfrm>
          <a:prstGeom prst="rect">
            <a:avLst/>
          </a:prstGeom>
        </p:spPr>
      </p:pic>
      <p:pic>
        <p:nvPicPr>
          <p:cNvPr id="7" name="Picture 2" descr="Scales of Justice">
            <a:extLst>
              <a:ext uri="{FF2B5EF4-FFF2-40B4-BE49-F238E27FC236}">
                <a16:creationId xmlns:a16="http://schemas.microsoft.com/office/drawing/2014/main" id="{8712C7EE-2396-594D-C7F7-A74A066AB6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3842" y="4172600"/>
            <a:ext cx="1997529" cy="1997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12253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7041648" y="294553"/>
            <a:ext cx="4666258" cy="2906429"/>
          </a:xfrm>
        </p:spPr>
        <p:txBody>
          <a:bodyPr/>
          <a:lstStyle/>
          <a:p>
            <a:r>
              <a:rPr lang="en-US" dirty="0"/>
              <a:t>NATURAL NUMBERS AND INTEGERS</a:t>
            </a:r>
          </a:p>
        </p:txBody>
      </p:sp>
      <p:pic>
        <p:nvPicPr>
          <p:cNvPr id="6146" name="Picture 2" descr="Integers and natural numbers: which are there more of?">
            <a:extLst>
              <a:ext uri="{FF2B5EF4-FFF2-40B4-BE49-F238E27FC236}">
                <a16:creationId xmlns:a16="http://schemas.microsoft.com/office/drawing/2014/main" id="{0D1F0A84-0DDF-3771-4C19-00F72A645C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7671" y="3657019"/>
            <a:ext cx="5020235" cy="2510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280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E258D-F6CF-7EE8-8D56-D62B56211D15}"/>
              </a:ext>
            </a:extLst>
          </p:cNvPr>
          <p:cNvSpPr>
            <a:spLocks noGrp="1"/>
          </p:cNvSpPr>
          <p:nvPr>
            <p:ph type="title"/>
          </p:nvPr>
        </p:nvSpPr>
        <p:spPr>
          <a:xfrm>
            <a:off x="1322318" y="268360"/>
            <a:ext cx="7642388" cy="2121177"/>
          </a:xfrm>
        </p:spPr>
        <p:txBody>
          <a:bodyPr/>
          <a:lstStyle/>
          <a:p>
            <a:r>
              <a:rPr lang="en-US"/>
              <a:t>PEANO arithmetic – natural numbers</a:t>
            </a:r>
            <a:endParaRPr lang="en-IL"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2424A4-D4AF-F28B-4CDD-E678D686B3AC}"/>
                  </a:ext>
                </a:extLst>
              </p:cNvPr>
              <p:cNvSpPr>
                <a:spLocks noGrp="1"/>
              </p:cNvSpPr>
              <p:nvPr>
                <p:ph sz="half" idx="2"/>
              </p:nvPr>
            </p:nvSpPr>
            <p:spPr>
              <a:xfrm>
                <a:off x="1322387" y="2763078"/>
                <a:ext cx="7839541" cy="3407051"/>
              </a:xfrm>
            </p:spPr>
            <p:txBody>
              <a:bodyPr/>
              <a:lstStyle/>
              <a:p>
                <a:r>
                  <a:rPr lang="en-US" b="0" dirty="0"/>
                  <a:t>The theory of </a:t>
                </a:r>
                <a:r>
                  <a:rPr lang="en-US" b="0" dirty="0" err="1"/>
                  <a:t>Peano</a:t>
                </a:r>
                <a:r>
                  <a:rPr lang="en-US" b="0" dirty="0"/>
                  <a:t> arithmetic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IL" b="0" dirty="0"/>
                  <a:t>, or first-order aritmetic has signature </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𝑃𝐴</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 ⋅,=</m:t>
                          </m:r>
                        </m:e>
                      </m:d>
                    </m:oMath>
                  </m:oMathPara>
                </a14:m>
                <a:endParaRPr lang="en-IL" b="0" dirty="0"/>
              </a:p>
              <a:p>
                <a:r>
                  <a:rPr lang="en-IL" b="0" dirty="0"/>
                  <a:t>where </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oMath>
                </a14:m>
                <a:r>
                  <a:rPr lang="en-IL" b="0" dirty="0"/>
                  <a:t> are constants</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oMath>
                </a14:m>
                <a:r>
                  <a:rPr lang="en-IL" b="0" dirty="0"/>
                  <a:t> and </a:t>
                </a:r>
                <a14:m>
                  <m:oMath xmlns:m="http://schemas.openxmlformats.org/officeDocument/2006/math">
                    <m:r>
                      <a:rPr lang="en-US" b="0" i="1" smtClean="0">
                        <a:latin typeface="Cambria Math" panose="02040503050406030204" pitchFamily="18" charset="0"/>
                      </a:rPr>
                      <m:t>⋅</m:t>
                    </m:r>
                  </m:oMath>
                </a14:m>
                <a:r>
                  <a:rPr lang="en-IL" b="0" dirty="0"/>
                  <a:t> are binray functions</a:t>
                </a:r>
              </a:p>
              <a:p>
                <a:pPr marL="285750" indent="-285750">
                  <a:buFont typeface="Courier New" panose="02070309020205020404" pitchFamily="49" charset="0"/>
                  <a:buChar char="o"/>
                </a:pPr>
                <a:r>
                  <a:rPr lang="en-IL" b="0" dirty="0"/>
                  <a:t>and </a:t>
                </a:r>
                <a14:m>
                  <m:oMath xmlns:m="http://schemas.openxmlformats.org/officeDocument/2006/math">
                    <m:r>
                      <a:rPr lang="en-US" b="0" i="1" smtClean="0">
                        <a:latin typeface="Cambria Math" panose="02040503050406030204" pitchFamily="18" charset="0"/>
                      </a:rPr>
                      <m:t>=</m:t>
                    </m:r>
                  </m:oMath>
                </a14:m>
                <a:r>
                  <a:rPr lang="en-IL" b="0" dirty="0"/>
                  <a:t> is a binary predicate, again.</a:t>
                </a:r>
              </a:p>
              <a:p>
                <a:pPr marL="285750" indent="-285750">
                  <a:buFont typeface="Wingdings" pitchFamily="2" charset="2"/>
                  <a:buChar char="v"/>
                </a:pPr>
                <a:endParaRPr lang="en-IL" b="0" dirty="0"/>
              </a:p>
              <a:p>
                <a:r>
                  <a:rPr lang="en-IL" b="0" dirty="0"/>
                  <a:t>Note t</a:t>
                </a:r>
                <a:r>
                  <a:rPr lang="en-US" b="0" dirty="0"/>
                  <a:t>ha</a:t>
                </a:r>
                <a:r>
                  <a:rPr lang="en-IL" b="0" dirty="0"/>
                  <a:t>t </a:t>
                </a:r>
                <a14:m>
                  <m:oMath xmlns:m="http://schemas.openxmlformats.org/officeDocument/2006/math">
                    <m:r>
                      <a:rPr lang="en-US" b="0" i="1" smtClean="0">
                        <a:latin typeface="Cambria Math" panose="02040503050406030204" pitchFamily="18" charset="0"/>
                      </a:rPr>
                      <m:t>+,=,⋅</m:t>
                    </m:r>
                  </m:oMath>
                </a14:m>
                <a:r>
                  <a:rPr lang="en-IL" b="0" dirty="0"/>
                  <a:t> are interpreted/</a:t>
                </a:r>
              </a:p>
            </p:txBody>
          </p:sp>
        </mc:Choice>
        <mc:Fallback xmlns="">
          <p:sp>
            <p:nvSpPr>
              <p:cNvPr id="3" name="Content Placeholder 2">
                <a:extLst>
                  <a:ext uri="{FF2B5EF4-FFF2-40B4-BE49-F238E27FC236}">
                    <a16:creationId xmlns:a16="http://schemas.microsoft.com/office/drawing/2014/main" id="{682424A4-D4AF-F28B-4CDD-E678D686B3AC}"/>
                  </a:ext>
                </a:extLst>
              </p:cNvPr>
              <p:cNvSpPr>
                <a:spLocks noGrp="1" noRot="1" noChangeAspect="1" noMove="1" noResize="1" noEditPoints="1" noAdjustHandles="1" noChangeArrowheads="1" noChangeShapeType="1" noTextEdit="1"/>
              </p:cNvSpPr>
              <p:nvPr>
                <p:ph sz="half" idx="2"/>
              </p:nvPr>
            </p:nvSpPr>
            <p:spPr>
              <a:xfrm>
                <a:off x="1322387" y="2763078"/>
                <a:ext cx="7839541" cy="3407051"/>
              </a:xfrm>
              <a:blipFill>
                <a:blip r:embed="rId2"/>
                <a:stretch>
                  <a:fillRect l="-700" t="-894" r="-1400"/>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53E629F6-FABD-151F-F189-7ED691207DC3}"/>
              </a:ext>
            </a:extLst>
          </p:cNvPr>
          <p:cNvSpPr>
            <a:spLocks noGrp="1"/>
          </p:cNvSpPr>
          <p:nvPr>
            <p:ph type="sldNum" sz="quarter" idx="12"/>
          </p:nvPr>
        </p:nvSpPr>
        <p:spPr/>
        <p:txBody>
          <a:bodyPr/>
          <a:lstStyle/>
          <a:p>
            <a:fld id="{A49DFD55-3C28-40EF-9E31-A92D2E4017FF}" type="slidenum">
              <a:rPr lang="en-US" smtClean="0"/>
              <a:pPr/>
              <a:t>113</a:t>
            </a:fld>
            <a:endParaRPr lang="en-US" dirty="0"/>
          </a:p>
        </p:txBody>
      </p:sp>
      <p:pic>
        <p:nvPicPr>
          <p:cNvPr id="7170" name="Picture 2" descr="A person with a beard&#10;&#10;Description automatically generated">
            <a:extLst>
              <a:ext uri="{FF2B5EF4-FFF2-40B4-BE49-F238E27FC236}">
                <a16:creationId xmlns:a16="http://schemas.microsoft.com/office/drawing/2014/main" id="{D45A444E-0EB3-0C77-54DA-C869C18B2A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0630" y="136526"/>
            <a:ext cx="2219597" cy="2804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4841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5EF1-517C-0656-DEE2-8DE9E0548649}"/>
              </a:ext>
            </a:extLst>
          </p:cNvPr>
          <p:cNvSpPr>
            <a:spLocks noGrp="1"/>
          </p:cNvSpPr>
          <p:nvPr>
            <p:ph type="title"/>
          </p:nvPr>
        </p:nvSpPr>
        <p:spPr>
          <a:xfrm>
            <a:off x="1322318" y="268360"/>
            <a:ext cx="7821682" cy="2121177"/>
          </a:xfrm>
        </p:spPr>
        <p:txBody>
          <a:bodyPr/>
          <a:lstStyle/>
          <a:p>
            <a:r>
              <a:rPr lang="en-IL" dirty="0"/>
              <a:t>Peano arithmetic – natural numbers</a:t>
            </a:r>
          </a:p>
        </p:txBody>
      </p:sp>
      <p:sp>
        <p:nvSpPr>
          <p:cNvPr id="3" name="Content Placeholder 2">
            <a:extLst>
              <a:ext uri="{FF2B5EF4-FFF2-40B4-BE49-F238E27FC236}">
                <a16:creationId xmlns:a16="http://schemas.microsoft.com/office/drawing/2014/main" id="{D7F432C7-D919-F907-EE8B-FD9320AF3465}"/>
              </a:ext>
            </a:extLst>
          </p:cNvPr>
          <p:cNvSpPr>
            <a:spLocks noGrp="1"/>
          </p:cNvSpPr>
          <p:nvPr>
            <p:ph sz="half" idx="2"/>
          </p:nvPr>
        </p:nvSpPr>
        <p:spPr/>
        <p:txBody>
          <a:bodyPr/>
          <a:lstStyle/>
          <a:p>
            <a:r>
              <a:rPr lang="en-IL" b="0" dirty="0"/>
              <a:t>Its axioms are the following:</a:t>
            </a:r>
          </a:p>
          <a:p>
            <a:endParaRPr lang="en-IL" b="0" dirty="0"/>
          </a:p>
        </p:txBody>
      </p:sp>
      <p:sp>
        <p:nvSpPr>
          <p:cNvPr id="4" name="Slide Number Placeholder 3">
            <a:extLst>
              <a:ext uri="{FF2B5EF4-FFF2-40B4-BE49-F238E27FC236}">
                <a16:creationId xmlns:a16="http://schemas.microsoft.com/office/drawing/2014/main" id="{8E58E26A-30D9-8266-AA5B-4296B5C7515B}"/>
              </a:ext>
            </a:extLst>
          </p:cNvPr>
          <p:cNvSpPr>
            <a:spLocks noGrp="1"/>
          </p:cNvSpPr>
          <p:nvPr>
            <p:ph type="sldNum" sz="quarter" idx="12"/>
          </p:nvPr>
        </p:nvSpPr>
        <p:spPr/>
        <p:txBody>
          <a:bodyPr/>
          <a:lstStyle/>
          <a:p>
            <a:fld id="{A49DFD55-3C28-40EF-9E31-A92D2E4017FF}" type="slidenum">
              <a:rPr lang="en-US" smtClean="0"/>
              <a:pPr/>
              <a:t>114</a:t>
            </a:fld>
            <a:endParaRPr lang="en-US" dirty="0"/>
          </a:p>
        </p:txBody>
      </p:sp>
      <p:pic>
        <p:nvPicPr>
          <p:cNvPr id="5" name="Picture 4">
            <a:extLst>
              <a:ext uri="{FF2B5EF4-FFF2-40B4-BE49-F238E27FC236}">
                <a16:creationId xmlns:a16="http://schemas.microsoft.com/office/drawing/2014/main" id="{7E0EEF30-23D1-AC83-8E0C-ED81F714EA3D}"/>
              </a:ext>
            </a:extLst>
          </p:cNvPr>
          <p:cNvPicPr>
            <a:picLocks noChangeAspect="1"/>
          </p:cNvPicPr>
          <p:nvPr/>
        </p:nvPicPr>
        <p:blipFill>
          <a:blip r:embed="rId2"/>
          <a:stretch>
            <a:fillRect/>
          </a:stretch>
        </p:blipFill>
        <p:spPr>
          <a:xfrm>
            <a:off x="531822" y="3119715"/>
            <a:ext cx="10335304" cy="2693776"/>
          </a:xfrm>
          <a:prstGeom prst="rect">
            <a:avLst/>
          </a:prstGeom>
        </p:spPr>
      </p:pic>
      <p:sp>
        <p:nvSpPr>
          <p:cNvPr id="11" name="TextBox 10">
            <a:extLst>
              <a:ext uri="{FF2B5EF4-FFF2-40B4-BE49-F238E27FC236}">
                <a16:creationId xmlns:a16="http://schemas.microsoft.com/office/drawing/2014/main" id="{93382401-B96F-8C15-687D-188EF4EB774D}"/>
              </a:ext>
            </a:extLst>
          </p:cNvPr>
          <p:cNvSpPr txBox="1"/>
          <p:nvPr/>
        </p:nvSpPr>
        <p:spPr>
          <a:xfrm>
            <a:off x="9401166" y="5900254"/>
            <a:ext cx="1703294" cy="369332"/>
          </a:xfrm>
          <a:prstGeom prst="rect">
            <a:avLst/>
          </a:prstGeom>
          <a:noFill/>
        </p:spPr>
        <p:txBody>
          <a:bodyPr wrap="square" rtlCol="0">
            <a:spAutoFit/>
          </a:bodyPr>
          <a:lstStyle/>
          <a:p>
            <a:r>
              <a:rPr lang="en-US" dirty="0"/>
              <a:t>A</a:t>
            </a:r>
            <a:r>
              <a:rPr lang="en-IL" dirty="0"/>
              <a:t>xiom Schema</a:t>
            </a:r>
          </a:p>
        </p:txBody>
      </p:sp>
      <p:cxnSp>
        <p:nvCxnSpPr>
          <p:cNvPr id="25" name="Curved Connector 24">
            <a:extLst>
              <a:ext uri="{FF2B5EF4-FFF2-40B4-BE49-F238E27FC236}">
                <a16:creationId xmlns:a16="http://schemas.microsoft.com/office/drawing/2014/main" id="{5F4A20B0-35EE-F001-46F8-A67582C23310}"/>
              </a:ext>
            </a:extLst>
          </p:cNvPr>
          <p:cNvCxnSpPr>
            <a:cxnSpLocks/>
          </p:cNvCxnSpPr>
          <p:nvPr/>
        </p:nvCxnSpPr>
        <p:spPr>
          <a:xfrm rot="5400000" flipH="1" flipV="1">
            <a:off x="9536314" y="4794193"/>
            <a:ext cx="2051547" cy="700322"/>
          </a:xfrm>
          <a:prstGeom prst="curvedConnector5">
            <a:avLst>
              <a:gd name="adj1" fmla="val -11143"/>
              <a:gd name="adj2" fmla="val 178489"/>
              <a:gd name="adj3" fmla="val 99738"/>
            </a:avLst>
          </a:prstGeom>
          <a:ln w="190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8772312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5EF1-517C-0656-DEE2-8DE9E0548649}"/>
              </a:ext>
            </a:extLst>
          </p:cNvPr>
          <p:cNvSpPr>
            <a:spLocks noGrp="1"/>
          </p:cNvSpPr>
          <p:nvPr>
            <p:ph type="title"/>
          </p:nvPr>
        </p:nvSpPr>
        <p:spPr>
          <a:xfrm>
            <a:off x="1322318" y="268360"/>
            <a:ext cx="7821682" cy="2121177"/>
          </a:xfrm>
        </p:spPr>
        <p:txBody>
          <a:bodyPr/>
          <a:lstStyle/>
          <a:p>
            <a:r>
              <a:rPr lang="en-IL" dirty="0"/>
              <a:t>Peano arithmetic – natural numbers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7F432C7-D919-F907-EE8B-FD9320AF3465}"/>
                  </a:ext>
                </a:extLst>
              </p:cNvPr>
              <p:cNvSpPr>
                <a:spLocks noGrp="1"/>
              </p:cNvSpPr>
              <p:nvPr>
                <p:ph sz="half" idx="2"/>
              </p:nvPr>
            </p:nvSpPr>
            <p:spPr>
              <a:xfrm>
                <a:off x="1322387" y="2763078"/>
                <a:ext cx="8825659" cy="3407051"/>
              </a:xfrm>
            </p:spPr>
            <p:txBody>
              <a:bodyPr/>
              <a:lstStyle/>
              <a:p>
                <a:r>
                  <a:rPr lang="en-IL" b="0" dirty="0"/>
                  <a:t>The </a:t>
                </a:r>
                <a:r>
                  <a:rPr lang="en-IL" dirty="0"/>
                  <a:t>intended interpretations</a:t>
                </a:r>
                <a:r>
                  <a:rPr lang="en-IL" b="0" dirty="0"/>
                  <a:t>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IL" b="0" dirty="0"/>
                  <a:t> have domain </a:t>
                </a:r>
                <a14:m>
                  <m:oMath xmlns:m="http://schemas.openxmlformats.org/officeDocument/2006/math">
                    <m:r>
                      <a:rPr lang="en-US" b="0" i="1" smtClean="0">
                        <a:latin typeface="Cambria Math" panose="02040503050406030204" pitchFamily="18" charset="0"/>
                      </a:rPr>
                      <m:t>ℕ</m:t>
                    </m:r>
                  </m:oMath>
                </a14:m>
                <a:r>
                  <a:rPr lang="en-IL" b="0" dirty="0"/>
                  <a:t> and assignments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oMath>
                </a14:m>
                <a:r>
                  <a:rPr lang="en-IL" b="0" dirty="0"/>
                  <a:t> defining </a:t>
                </a:r>
                <a14:m>
                  <m:oMath xmlns:m="http://schemas.openxmlformats.org/officeDocument/2006/math">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oMath>
                </a14:m>
                <a:r>
                  <a:rPr lang="en-IL" b="0" dirty="0"/>
                  <a:t> and </a:t>
                </a:r>
                <a14:m>
                  <m:oMath xmlns:m="http://schemas.openxmlformats.org/officeDocument/2006/math">
                    <m:r>
                      <a:rPr lang="en-US" b="0" i="1" smtClean="0">
                        <a:latin typeface="Cambria Math" panose="02040503050406030204" pitchFamily="18" charset="0"/>
                      </a:rPr>
                      <m:t>=</m:t>
                    </m:r>
                  </m:oMath>
                </a14:m>
                <a:r>
                  <a:rPr lang="en-IL" b="0" dirty="0"/>
                  <a:t> as we understand them in everyday arithmetic.</a:t>
                </a:r>
              </a:p>
              <a:p>
                <a:r>
                  <a:rPr lang="en-IL" b="0" dirty="0"/>
                  <a:t>In particular,</a:t>
                </a:r>
              </a:p>
              <a:p>
                <a:pPr marL="569214" lvl="1">
                  <a:buFont typeface="Wingdings"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0</m:t>
                        </m:r>
                      </m:e>
                      <m:sub>
                        <m:r>
                          <a:rPr lang="en-US" b="0" i="1" smtClean="0">
                            <a:latin typeface="Cambria Math" panose="02040503050406030204" pitchFamily="18" charset="0"/>
                          </a:rPr>
                          <m:t>ℕ</m:t>
                        </m:r>
                      </m:sub>
                    </m:sSub>
                  </m:oMath>
                </a14:m>
                <a:r>
                  <a:rPr lang="en-IL"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oMath>
                </a14:m>
                <a:r>
                  <a:rPr lang="en-IL" b="0" dirty="0"/>
                  <a:t> maps the symbols “0” to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0</m:t>
                        </m:r>
                      </m:e>
                      <m:sub>
                        <m:r>
                          <a:rPr lang="en-US" b="0" i="1" smtClean="0">
                            <a:latin typeface="Cambria Math" panose="02040503050406030204" pitchFamily="18" charset="0"/>
                          </a:rPr>
                          <m:t>ℕ</m:t>
                        </m:r>
                      </m:sub>
                    </m:sSub>
                    <m:r>
                      <a:rPr lang="en-US" b="0" i="1" smtClean="0">
                        <a:latin typeface="Cambria Math" panose="02040503050406030204" pitchFamily="18" charset="0"/>
                      </a:rPr>
                      <m:t>∈</m:t>
                    </m:r>
                    <m:r>
                      <a:rPr lang="en-US" b="0" i="1" smtClean="0">
                        <a:latin typeface="Cambria Math" panose="02040503050406030204" pitchFamily="18" charset="0"/>
                      </a:rPr>
                      <m:t>ℕ</m:t>
                    </m:r>
                  </m:oMath>
                </a14:m>
                <a:endParaRPr lang="en-IL" b="0" dirty="0"/>
              </a:p>
              <a:p>
                <a:pPr marL="569214" lvl="1">
                  <a:buFont typeface="Wingdings"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r>
                      <a:rPr lang="en-US" b="0" i="0" smtClean="0">
                        <a:latin typeface="Cambria Math" panose="02040503050406030204" pitchFamily="18" charset="0"/>
                      </a:rPr>
                      <m:t>[</m:t>
                    </m:r>
                    <m:r>
                      <a:rPr lang="en-US" b="0" i="0" smtClean="0">
                        <a:latin typeface="Cambria Math" panose="02040503050406030204" pitchFamily="18" charset="0"/>
                      </a:rPr>
                      <m:t>0</m:t>
                    </m:r>
                    <m:r>
                      <a:rPr lang="en-US" b="0" i="0" smtClean="0">
                        <a:latin typeface="Cambria Math" panose="02040503050406030204" pitchFamily="18" charset="0"/>
                      </a:rPr>
                      <m:t>]</m:t>
                    </m:r>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1</m:t>
                        </m:r>
                      </m:e>
                      <m:sub>
                        <m:r>
                          <a:rPr lang="en-US" b="0" i="1" smtClean="0">
                            <a:latin typeface="Cambria Math" panose="02040503050406030204" pitchFamily="18" charset="0"/>
                          </a:rPr>
                          <m:t>ℕ</m:t>
                        </m:r>
                      </m:sub>
                    </m:sSub>
                  </m:oMath>
                </a14:m>
                <a:r>
                  <a:rPr lang="en-IL"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oMath>
                </a14:m>
                <a:r>
                  <a:rPr lang="en-IL" b="0" dirty="0"/>
                  <a:t> maps the symbols “1” to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1</m:t>
                        </m:r>
                      </m:e>
                      <m:sub>
                        <m:r>
                          <a:rPr lang="en-US" b="0" i="1" smtClean="0">
                            <a:latin typeface="Cambria Math" panose="02040503050406030204" pitchFamily="18" charset="0"/>
                          </a:rPr>
                          <m:t>ℕ</m:t>
                        </m:r>
                      </m:sub>
                    </m:sSub>
                    <m:r>
                      <a:rPr lang="en-US" b="0" i="1" smtClean="0">
                        <a:latin typeface="Cambria Math" panose="02040503050406030204" pitchFamily="18" charset="0"/>
                      </a:rPr>
                      <m:t>∈</m:t>
                    </m:r>
                    <m:r>
                      <a:rPr lang="en-US" b="0" i="1" smtClean="0">
                        <a:latin typeface="Cambria Math" panose="02040503050406030204" pitchFamily="18" charset="0"/>
                      </a:rPr>
                      <m:t>ℕ</m:t>
                    </m:r>
                  </m:oMath>
                </a14:m>
                <a:endParaRPr lang="en-IL" b="0" dirty="0"/>
              </a:p>
              <a:p>
                <a:pPr marL="569214" lvl="1">
                  <a:buFont typeface="Wingdings"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ℕ</m:t>
                        </m:r>
                      </m:sub>
                    </m:sSub>
                    <m:r>
                      <a:rPr lang="en-US" b="0" i="1" smtClean="0">
                        <a:latin typeface="Cambria Math" panose="02040503050406030204" pitchFamily="18" charset="0"/>
                      </a:rPr>
                      <m:t>,</m:t>
                    </m:r>
                  </m:oMath>
                </a14:m>
                <a:r>
                  <a:rPr lang="en-IL" b="0" dirty="0"/>
                  <a:t> addition over </a:t>
                </a:r>
                <a14:m>
                  <m:oMath xmlns:m="http://schemas.openxmlformats.org/officeDocument/2006/math">
                    <m:r>
                      <a:rPr lang="en-US" b="0" i="1" smtClean="0">
                        <a:latin typeface="Cambria Math" panose="02040503050406030204" pitchFamily="18" charset="0"/>
                      </a:rPr>
                      <m:t>ℕ</m:t>
                    </m:r>
                  </m:oMath>
                </a14:m>
                <a:endParaRPr lang="en-US" b="0" dirty="0"/>
              </a:p>
              <a:p>
                <a:pPr marL="569214" lvl="1">
                  <a:buFont typeface="Wingdings"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ℕ</m:t>
                        </m:r>
                      </m:sub>
                    </m:sSub>
                    <m:r>
                      <a:rPr lang="en-US" b="0" i="1" smtClean="0">
                        <a:latin typeface="Cambria Math" panose="02040503050406030204" pitchFamily="18" charset="0"/>
                      </a:rPr>
                      <m:t>,</m:t>
                    </m:r>
                  </m:oMath>
                </a14:m>
                <a:r>
                  <a:rPr lang="en-IL" b="0" dirty="0"/>
                  <a:t> mulltiplication over </a:t>
                </a:r>
                <a14:m>
                  <m:oMath xmlns:m="http://schemas.openxmlformats.org/officeDocument/2006/math">
                    <m:r>
                      <a:rPr lang="en-US" b="0" i="1" smtClean="0">
                        <a:latin typeface="Cambria Math" panose="02040503050406030204" pitchFamily="18" charset="0"/>
                      </a:rPr>
                      <m:t>ℕ</m:t>
                    </m:r>
                  </m:oMath>
                </a14:m>
                <a:endParaRPr lang="en-IL" b="0" dirty="0"/>
              </a:p>
              <a:p>
                <a:pPr marL="569214" lvl="1">
                  <a:buFont typeface="Wingdings"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ℕ</m:t>
                        </m:r>
                      </m:sub>
                    </m:sSub>
                    <m:r>
                      <a:rPr lang="en-US" b="0" i="1" smtClean="0">
                        <a:latin typeface="Cambria Math" panose="02040503050406030204" pitchFamily="18" charset="0"/>
                      </a:rPr>
                      <m:t>,</m:t>
                    </m:r>
                  </m:oMath>
                </a14:m>
                <a:r>
                  <a:rPr lang="en-IL" b="0" dirty="0"/>
                  <a:t> equality over </a:t>
                </a:r>
                <a14:m>
                  <m:oMath xmlns:m="http://schemas.openxmlformats.org/officeDocument/2006/math">
                    <m:r>
                      <a:rPr lang="en-US" b="0" i="1" smtClean="0">
                        <a:latin typeface="Cambria Math" panose="02040503050406030204" pitchFamily="18" charset="0"/>
                      </a:rPr>
                      <m:t>ℕ</m:t>
                    </m:r>
                  </m:oMath>
                </a14:m>
                <a:endParaRPr lang="en-IL" b="0" dirty="0"/>
              </a:p>
            </p:txBody>
          </p:sp>
        </mc:Choice>
        <mc:Fallback xmlns="">
          <p:sp>
            <p:nvSpPr>
              <p:cNvPr id="3" name="Content Placeholder 2">
                <a:extLst>
                  <a:ext uri="{FF2B5EF4-FFF2-40B4-BE49-F238E27FC236}">
                    <a16:creationId xmlns:a16="http://schemas.microsoft.com/office/drawing/2014/main" id="{D7F432C7-D919-F907-EE8B-FD9320AF3465}"/>
                  </a:ext>
                </a:extLst>
              </p:cNvPr>
              <p:cNvSpPr>
                <a:spLocks noGrp="1" noRot="1" noChangeAspect="1" noMove="1" noResize="1" noEditPoints="1" noAdjustHandles="1" noChangeArrowheads="1" noChangeShapeType="1" noTextEdit="1"/>
              </p:cNvSpPr>
              <p:nvPr>
                <p:ph sz="half" idx="2"/>
              </p:nvPr>
            </p:nvSpPr>
            <p:spPr>
              <a:xfrm>
                <a:off x="1322387" y="2763078"/>
                <a:ext cx="8825659" cy="3407051"/>
              </a:xfrm>
              <a:blipFill>
                <a:blip r:embed="rId2"/>
                <a:stretch>
                  <a:fillRect l="-575" t="-743"/>
                </a:stretch>
              </a:blipFill>
            </p:spPr>
            <p:txBody>
              <a:bodyPr/>
              <a:lstStyle/>
              <a:p>
                <a:r>
                  <a:rPr lang="en-IL">
                    <a:noFill/>
                  </a:rPr>
                  <a:t> </a:t>
                </a:r>
              </a:p>
            </p:txBody>
          </p:sp>
        </mc:Fallback>
      </mc:AlternateContent>
    </p:spTree>
    <p:extLst>
      <p:ext uri="{BB962C8B-B14F-4D97-AF65-F5344CB8AC3E}">
        <p14:creationId xmlns:p14="http://schemas.microsoft.com/office/powerpoint/2010/main" val="85151919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A3C7-EC0E-1143-A3FF-19B63FBB4F9D}"/>
              </a:ext>
            </a:extLst>
          </p:cNvPr>
          <p:cNvSpPr>
            <a:spLocks noGrp="1"/>
          </p:cNvSpPr>
          <p:nvPr>
            <p:ph type="title"/>
          </p:nvPr>
        </p:nvSpPr>
        <p:spPr>
          <a:xfrm>
            <a:off x="1322317" y="268360"/>
            <a:ext cx="7721929" cy="2121177"/>
          </a:xfrm>
        </p:spPr>
        <p:txBody>
          <a:bodyPr/>
          <a:lstStyle/>
          <a:p>
            <a:r>
              <a:rPr lang="en-IL" dirty="0"/>
              <a:t>PEANO A</a:t>
            </a:r>
            <a:r>
              <a:rPr lang="en-US" dirty="0"/>
              <a:t>r</a:t>
            </a:r>
            <a:r>
              <a:rPr lang="en-IL" dirty="0"/>
              <a:t>ithmetim – natural numbers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6A17D4-2E69-DC6B-3640-9ABD032BD434}"/>
                  </a:ext>
                </a:extLst>
              </p:cNvPr>
              <p:cNvSpPr>
                <a:spLocks noGrp="1"/>
              </p:cNvSpPr>
              <p:nvPr>
                <p:ph sz="half" idx="2"/>
              </p:nvPr>
            </p:nvSpPr>
            <p:spPr/>
            <p:txBody>
              <a:bodyPr/>
              <a:lstStyle/>
              <a:p>
                <a:r>
                  <a:rPr lang="en-IL" b="0" dirty="0"/>
                  <a:t>Consider the following formula</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𝑥𝑥</m:t>
                      </m:r>
                      <m:r>
                        <a:rPr lang="en-US" b="0" i="1" smtClean="0">
                          <a:latin typeface="Cambria Math" panose="02040503050406030204" pitchFamily="18" charset="0"/>
                        </a:rPr>
                        <m:t>+</m:t>
                      </m:r>
                      <m:r>
                        <a:rPr lang="en-US" b="0" i="1" smtClean="0">
                          <a:latin typeface="Cambria Math" panose="02040503050406030204" pitchFamily="18" charset="0"/>
                        </a:rPr>
                        <m:t>𝑦𝑦</m:t>
                      </m:r>
                      <m:r>
                        <a:rPr lang="en-US" b="0" i="1" smtClean="0">
                          <a:latin typeface="Cambria Math" panose="02040503050406030204" pitchFamily="18" charset="0"/>
                        </a:rPr>
                        <m:t>=</m:t>
                      </m:r>
                      <m:r>
                        <a:rPr lang="en-US" b="0" i="1" smtClean="0">
                          <a:latin typeface="Cambria Math" panose="02040503050406030204" pitchFamily="18" charset="0"/>
                        </a:rPr>
                        <m:t>𝑧𝑧</m:t>
                      </m:r>
                    </m:oMath>
                  </m:oMathPara>
                </a14:m>
                <a:endParaRPr lang="en-US" b="0" dirty="0"/>
              </a:p>
              <a:p>
                <a:endParaRPr lang="en-IL" b="0" dirty="0"/>
              </a:p>
              <a:p>
                <a:r>
                  <a:rPr lang="en-IL" b="0" dirty="0"/>
                  <a:t>What is the meaning of the formula?</a:t>
                </a:r>
              </a:p>
              <a:p>
                <a:r>
                  <a:rPr lang="en-IL" b="0" dirty="0"/>
                  <a:t>Is it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IL" b="0" dirty="0"/>
                  <a:t>-valid 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IL" b="0" dirty="0"/>
                  <a:t>-satisfiable?</a:t>
                </a:r>
              </a:p>
            </p:txBody>
          </p:sp>
        </mc:Choice>
        <mc:Fallback xmlns="">
          <p:sp>
            <p:nvSpPr>
              <p:cNvPr id="3" name="Content Placeholder 2">
                <a:extLst>
                  <a:ext uri="{FF2B5EF4-FFF2-40B4-BE49-F238E27FC236}">
                    <a16:creationId xmlns:a16="http://schemas.microsoft.com/office/drawing/2014/main" id="{5F6A17D4-2E69-DC6B-3640-9ABD032BD434}"/>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B815864-8B73-95EB-A4BF-B11CA30191F9}"/>
              </a:ext>
            </a:extLst>
          </p:cNvPr>
          <p:cNvSpPr>
            <a:spLocks noGrp="1"/>
          </p:cNvSpPr>
          <p:nvPr>
            <p:ph type="sldNum" sz="quarter" idx="12"/>
          </p:nvPr>
        </p:nvSpPr>
        <p:spPr/>
        <p:txBody>
          <a:bodyPr/>
          <a:lstStyle/>
          <a:p>
            <a:fld id="{A49DFD55-3C28-40EF-9E31-A92D2E4017FF}" type="slidenum">
              <a:rPr lang="en-US" smtClean="0"/>
              <a:pPr/>
              <a:t>116</a:t>
            </a:fld>
            <a:endParaRPr lang="en-US" dirty="0"/>
          </a:p>
        </p:txBody>
      </p:sp>
    </p:spTree>
    <p:extLst>
      <p:ext uri="{BB962C8B-B14F-4D97-AF65-F5344CB8AC3E}">
        <p14:creationId xmlns:p14="http://schemas.microsoft.com/office/powerpoint/2010/main" val="37960815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A3C7-EC0E-1143-A3FF-19B63FBB4F9D}"/>
              </a:ext>
            </a:extLst>
          </p:cNvPr>
          <p:cNvSpPr>
            <a:spLocks noGrp="1"/>
          </p:cNvSpPr>
          <p:nvPr>
            <p:ph type="title"/>
          </p:nvPr>
        </p:nvSpPr>
        <p:spPr>
          <a:xfrm>
            <a:off x="1322317" y="268360"/>
            <a:ext cx="7721929" cy="2121177"/>
          </a:xfrm>
        </p:spPr>
        <p:txBody>
          <a:bodyPr/>
          <a:lstStyle/>
          <a:p>
            <a:r>
              <a:rPr lang="en-IL" dirty="0"/>
              <a:t>PEANO A</a:t>
            </a:r>
            <a:r>
              <a:rPr lang="en-US" dirty="0"/>
              <a:t>r</a:t>
            </a:r>
            <a:r>
              <a:rPr lang="en-IL" dirty="0"/>
              <a:t>ithmetim – natural numbers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6A17D4-2E69-DC6B-3640-9ABD032BD434}"/>
                  </a:ext>
                </a:extLst>
              </p:cNvPr>
              <p:cNvSpPr>
                <a:spLocks noGrp="1"/>
              </p:cNvSpPr>
              <p:nvPr>
                <p:ph sz="half" idx="2"/>
              </p:nvPr>
            </p:nvSpPr>
            <p:spPr/>
            <p:txBody>
              <a:bodyPr/>
              <a:lstStyle/>
              <a:p>
                <a:r>
                  <a:rPr lang="en-IL" b="0" dirty="0"/>
                  <a:t>Consider the following formula</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&gt;</m:t>
                      </m:r>
                      <m:r>
                        <a:rPr lang="en-US" b="0" i="1" smtClean="0">
                          <a:latin typeface="Cambria Math" panose="02040503050406030204" pitchFamily="18" charset="0"/>
                        </a:rPr>
                        <m:t>2</m:t>
                      </m:r>
                      <m:r>
                        <a:rPr lang="en-US" b="0" i="1" smtClean="0">
                          <a:latin typeface="Cambria Math" panose="02040503050406030204" pitchFamily="18" charset="0"/>
                        </a:rPr>
                        <m:t>𝑦</m:t>
                      </m:r>
                    </m:oMath>
                  </m:oMathPara>
                </a14:m>
                <a:endParaRPr lang="en-US" b="0" dirty="0"/>
              </a:p>
              <a:p>
                <a:endParaRPr lang="en-US" b="0" dirty="0"/>
              </a:p>
              <a:p>
                <a:r>
                  <a:rPr lang="en-US" b="0" dirty="0"/>
                  <a:t>Is this a legal formula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a:t>
                </a:r>
              </a:p>
              <a:p>
                <a:r>
                  <a:rPr lang="en-US" b="0" dirty="0"/>
                  <a:t>Could we transform it into a formula that is legal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 How?</a:t>
                </a:r>
              </a:p>
            </p:txBody>
          </p:sp>
        </mc:Choice>
        <mc:Fallback xmlns="">
          <p:sp>
            <p:nvSpPr>
              <p:cNvPr id="3" name="Content Placeholder 2">
                <a:extLst>
                  <a:ext uri="{FF2B5EF4-FFF2-40B4-BE49-F238E27FC236}">
                    <a16:creationId xmlns:a16="http://schemas.microsoft.com/office/drawing/2014/main" id="{5F6A17D4-2E69-DC6B-3640-9ABD032BD434}"/>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B815864-8B73-95EB-A4BF-B11CA30191F9}"/>
              </a:ext>
            </a:extLst>
          </p:cNvPr>
          <p:cNvSpPr>
            <a:spLocks noGrp="1"/>
          </p:cNvSpPr>
          <p:nvPr>
            <p:ph type="sldNum" sz="quarter" idx="12"/>
          </p:nvPr>
        </p:nvSpPr>
        <p:spPr/>
        <p:txBody>
          <a:bodyPr/>
          <a:lstStyle/>
          <a:p>
            <a:fld id="{A49DFD55-3C28-40EF-9E31-A92D2E4017FF}" type="slidenum">
              <a:rPr lang="en-US" smtClean="0"/>
              <a:pPr/>
              <a:t>117</a:t>
            </a:fld>
            <a:endParaRPr lang="en-US" dirty="0"/>
          </a:p>
        </p:txBody>
      </p:sp>
    </p:spTree>
    <p:extLst>
      <p:ext uri="{BB962C8B-B14F-4D97-AF65-F5344CB8AC3E}">
        <p14:creationId xmlns:p14="http://schemas.microsoft.com/office/powerpoint/2010/main" val="14245297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A3C7-EC0E-1143-A3FF-19B63FBB4F9D}"/>
              </a:ext>
            </a:extLst>
          </p:cNvPr>
          <p:cNvSpPr>
            <a:spLocks noGrp="1"/>
          </p:cNvSpPr>
          <p:nvPr>
            <p:ph type="title"/>
          </p:nvPr>
        </p:nvSpPr>
        <p:spPr>
          <a:xfrm>
            <a:off x="1322317" y="268360"/>
            <a:ext cx="7721929" cy="2121177"/>
          </a:xfrm>
        </p:spPr>
        <p:txBody>
          <a:bodyPr/>
          <a:lstStyle/>
          <a:p>
            <a:r>
              <a:rPr lang="en-IL" dirty="0"/>
              <a:t>PEANO A</a:t>
            </a:r>
            <a:r>
              <a:rPr lang="en-US" dirty="0"/>
              <a:t>r</a:t>
            </a:r>
            <a:r>
              <a:rPr lang="en-IL" dirty="0"/>
              <a:t>ithmetim – natural numbers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6A17D4-2E69-DC6B-3640-9ABD032BD434}"/>
                  </a:ext>
                </a:extLst>
              </p:cNvPr>
              <p:cNvSpPr>
                <a:spLocks noGrp="1"/>
              </p:cNvSpPr>
              <p:nvPr>
                <p:ph sz="half" idx="2"/>
              </p:nvPr>
            </p:nvSpPr>
            <p:spPr/>
            <p:txBody>
              <a:bodyPr/>
              <a:lstStyle/>
              <a:p>
                <a:r>
                  <a:rPr lang="en-IL" b="0" dirty="0"/>
                  <a:t>Consider the following formula</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&gt;</m:t>
                      </m:r>
                      <m:r>
                        <a:rPr lang="en-US" b="0" i="1" smtClean="0">
                          <a:latin typeface="Cambria Math" panose="02040503050406030204" pitchFamily="18" charset="0"/>
                        </a:rPr>
                        <m:t>2</m:t>
                      </m:r>
                      <m:r>
                        <a:rPr lang="en-US" b="0" i="1" smtClean="0">
                          <a:latin typeface="Cambria Math" panose="02040503050406030204" pitchFamily="18" charset="0"/>
                        </a:rPr>
                        <m:t>𝑦</m:t>
                      </m:r>
                    </m:oMath>
                  </m:oMathPara>
                </a14:m>
                <a:endParaRPr lang="en-US" b="0" dirty="0"/>
              </a:p>
              <a:p>
                <a:endParaRPr lang="en-US" b="0" dirty="0"/>
              </a:p>
              <a:p>
                <a:r>
                  <a:rPr lang="en-US" b="0" dirty="0"/>
                  <a:t>Is this a legal formula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a:t>
                </a:r>
              </a:p>
              <a:p>
                <a:r>
                  <a:rPr lang="en-US" b="0" dirty="0"/>
                  <a:t>Could we transform it into a formula that is legal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 How?</a:t>
                </a:r>
              </a:p>
              <a:p>
                <a:endParaRPr lang="en-US"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 </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b="0" dirty="0"/>
              </a:p>
            </p:txBody>
          </p:sp>
        </mc:Choice>
        <mc:Fallback xmlns="">
          <p:sp>
            <p:nvSpPr>
              <p:cNvPr id="3" name="Content Placeholder 2">
                <a:extLst>
                  <a:ext uri="{FF2B5EF4-FFF2-40B4-BE49-F238E27FC236}">
                    <a16:creationId xmlns:a16="http://schemas.microsoft.com/office/drawing/2014/main" id="{5F6A17D4-2E69-DC6B-3640-9ABD032BD434}"/>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B815864-8B73-95EB-A4BF-B11CA30191F9}"/>
              </a:ext>
            </a:extLst>
          </p:cNvPr>
          <p:cNvSpPr>
            <a:spLocks noGrp="1"/>
          </p:cNvSpPr>
          <p:nvPr>
            <p:ph type="sldNum" sz="quarter" idx="12"/>
          </p:nvPr>
        </p:nvSpPr>
        <p:spPr/>
        <p:txBody>
          <a:bodyPr/>
          <a:lstStyle/>
          <a:p>
            <a:fld id="{A49DFD55-3C28-40EF-9E31-A92D2E4017FF}" type="slidenum">
              <a:rPr lang="en-US" smtClean="0"/>
              <a:pPr/>
              <a:t>118</a:t>
            </a:fld>
            <a:endParaRPr lang="en-US" dirty="0"/>
          </a:p>
        </p:txBody>
      </p:sp>
    </p:spTree>
    <p:extLst>
      <p:ext uri="{BB962C8B-B14F-4D97-AF65-F5344CB8AC3E}">
        <p14:creationId xmlns:p14="http://schemas.microsoft.com/office/powerpoint/2010/main" val="386504549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A3C7-EC0E-1143-A3FF-19B63FBB4F9D}"/>
              </a:ext>
            </a:extLst>
          </p:cNvPr>
          <p:cNvSpPr>
            <a:spLocks noGrp="1"/>
          </p:cNvSpPr>
          <p:nvPr>
            <p:ph type="title"/>
          </p:nvPr>
        </p:nvSpPr>
        <p:spPr>
          <a:xfrm>
            <a:off x="1322317" y="268360"/>
            <a:ext cx="7721929" cy="2121177"/>
          </a:xfrm>
        </p:spPr>
        <p:txBody>
          <a:bodyPr/>
          <a:lstStyle/>
          <a:p>
            <a:r>
              <a:rPr lang="en-IL" dirty="0"/>
              <a:t>PEANO A</a:t>
            </a:r>
            <a:r>
              <a:rPr lang="en-US" dirty="0"/>
              <a:t>r</a:t>
            </a:r>
            <a:r>
              <a:rPr lang="en-IL" dirty="0"/>
              <a:t>ithmetim – natural numbers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6A17D4-2E69-DC6B-3640-9ABD032BD434}"/>
                  </a:ext>
                </a:extLst>
              </p:cNvPr>
              <p:cNvSpPr>
                <a:spLocks noGrp="1"/>
              </p:cNvSpPr>
              <p:nvPr>
                <p:ph sz="half" idx="2"/>
              </p:nvPr>
            </p:nvSpPr>
            <p:spPr/>
            <p:txBody>
              <a:bodyPr/>
              <a:lstStyle/>
              <a:p>
                <a:r>
                  <a:rPr lang="en-IL" b="0" dirty="0"/>
                  <a:t>What should we change for</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𝑦</m:t>
                      </m:r>
                    </m:oMath>
                  </m:oMathPara>
                </a14:m>
                <a:endParaRPr lang="en-US" b="0" dirty="0"/>
              </a:p>
            </p:txBody>
          </p:sp>
        </mc:Choice>
        <mc:Fallback xmlns="">
          <p:sp>
            <p:nvSpPr>
              <p:cNvPr id="3" name="Content Placeholder 2">
                <a:extLst>
                  <a:ext uri="{FF2B5EF4-FFF2-40B4-BE49-F238E27FC236}">
                    <a16:creationId xmlns:a16="http://schemas.microsoft.com/office/drawing/2014/main" id="{5F6A17D4-2E69-DC6B-3640-9ABD032BD434}"/>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B815864-8B73-95EB-A4BF-B11CA30191F9}"/>
              </a:ext>
            </a:extLst>
          </p:cNvPr>
          <p:cNvSpPr>
            <a:spLocks noGrp="1"/>
          </p:cNvSpPr>
          <p:nvPr>
            <p:ph type="sldNum" sz="quarter" idx="12"/>
          </p:nvPr>
        </p:nvSpPr>
        <p:spPr/>
        <p:txBody>
          <a:bodyPr/>
          <a:lstStyle/>
          <a:p>
            <a:fld id="{A49DFD55-3C28-40EF-9E31-A92D2E4017FF}" type="slidenum">
              <a:rPr lang="en-US" smtClean="0"/>
              <a:pPr/>
              <a:t>119</a:t>
            </a:fld>
            <a:endParaRPr lang="en-US" dirty="0"/>
          </a:p>
        </p:txBody>
      </p:sp>
    </p:spTree>
    <p:extLst>
      <p:ext uri="{BB962C8B-B14F-4D97-AF65-F5344CB8AC3E}">
        <p14:creationId xmlns:p14="http://schemas.microsoft.com/office/powerpoint/2010/main" val="37989637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A3C7-EC0E-1143-A3FF-19B63FBB4F9D}"/>
              </a:ext>
            </a:extLst>
          </p:cNvPr>
          <p:cNvSpPr>
            <a:spLocks noGrp="1"/>
          </p:cNvSpPr>
          <p:nvPr>
            <p:ph type="title"/>
          </p:nvPr>
        </p:nvSpPr>
        <p:spPr>
          <a:xfrm>
            <a:off x="1322317" y="268360"/>
            <a:ext cx="7721929" cy="2121177"/>
          </a:xfrm>
        </p:spPr>
        <p:txBody>
          <a:bodyPr/>
          <a:lstStyle/>
          <a:p>
            <a:r>
              <a:rPr lang="en-IL" dirty="0"/>
              <a:t>PEANO A</a:t>
            </a:r>
            <a:r>
              <a:rPr lang="en-US" dirty="0"/>
              <a:t>r</a:t>
            </a:r>
            <a:r>
              <a:rPr lang="en-IL" dirty="0"/>
              <a:t>ithmetim – natural numbers</a:t>
            </a:r>
            <a:br>
              <a:rPr lang="en-IL" dirty="0"/>
            </a:br>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6A17D4-2E69-DC6B-3640-9ABD032BD434}"/>
                  </a:ext>
                </a:extLst>
              </p:cNvPr>
              <p:cNvSpPr>
                <a:spLocks noGrp="1"/>
              </p:cNvSpPr>
              <p:nvPr>
                <p:ph sz="half" idx="2"/>
              </p:nvPr>
            </p:nvSpPr>
            <p:spPr/>
            <p:txBody>
              <a:bodyPr/>
              <a:lstStyle/>
              <a:p>
                <a:r>
                  <a:rPr lang="en-IL" b="0" dirty="0"/>
                  <a:t>What should we change for</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𝑦</m:t>
                      </m:r>
                    </m:oMath>
                  </m:oMathPara>
                </a14:m>
                <a:endParaRPr lang="en-US" b="0" dirty="0">
                  <a:latin typeface="Cambria Math" panose="02040503050406030204" pitchFamily="18" charset="0"/>
                </a:endParaRPr>
              </a:p>
              <a:p>
                <a:r>
                  <a:rPr lang="en-IL" b="0" dirty="0"/>
                  <a:t>we would write it as</a:t>
                </a:r>
              </a:p>
              <a:p>
                <a:endParaRPr lang="en-IL"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m:oMathPara>
                </a14:m>
                <a:endParaRPr lang="en-US" b="0" dirty="0"/>
              </a:p>
            </p:txBody>
          </p:sp>
        </mc:Choice>
        <mc:Fallback xmlns="">
          <p:sp>
            <p:nvSpPr>
              <p:cNvPr id="3" name="Content Placeholder 2">
                <a:extLst>
                  <a:ext uri="{FF2B5EF4-FFF2-40B4-BE49-F238E27FC236}">
                    <a16:creationId xmlns:a16="http://schemas.microsoft.com/office/drawing/2014/main" id="{5F6A17D4-2E69-DC6B-3640-9ABD032BD434}"/>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B815864-8B73-95EB-A4BF-B11CA30191F9}"/>
              </a:ext>
            </a:extLst>
          </p:cNvPr>
          <p:cNvSpPr>
            <a:spLocks noGrp="1"/>
          </p:cNvSpPr>
          <p:nvPr>
            <p:ph type="sldNum" sz="quarter" idx="12"/>
          </p:nvPr>
        </p:nvSpPr>
        <p:spPr/>
        <p:txBody>
          <a:bodyPr/>
          <a:lstStyle/>
          <a:p>
            <a:fld id="{A49DFD55-3C28-40EF-9E31-A92D2E4017FF}" type="slidenum">
              <a:rPr lang="en-US" smtClean="0"/>
              <a:pPr/>
              <a:t>120</a:t>
            </a:fld>
            <a:endParaRPr lang="en-US" dirty="0"/>
          </a:p>
        </p:txBody>
      </p:sp>
    </p:spTree>
    <p:extLst>
      <p:ext uri="{BB962C8B-B14F-4D97-AF65-F5344CB8AC3E}">
        <p14:creationId xmlns:p14="http://schemas.microsoft.com/office/powerpoint/2010/main" val="210208558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A3C7-EC0E-1143-A3FF-19B63FBB4F9D}"/>
              </a:ext>
            </a:extLst>
          </p:cNvPr>
          <p:cNvSpPr>
            <a:spLocks noGrp="1"/>
          </p:cNvSpPr>
          <p:nvPr>
            <p:ph type="title"/>
          </p:nvPr>
        </p:nvSpPr>
        <p:spPr>
          <a:xfrm>
            <a:off x="1322317" y="268360"/>
            <a:ext cx="7721929" cy="2121177"/>
          </a:xfrm>
        </p:spPr>
        <p:txBody>
          <a:bodyPr/>
          <a:lstStyle/>
          <a:p>
            <a:r>
              <a:rPr lang="en-IL" dirty="0"/>
              <a:t>PEANO A</a:t>
            </a:r>
            <a:r>
              <a:rPr lang="en-US" dirty="0"/>
              <a:t>r</a:t>
            </a:r>
            <a:r>
              <a:rPr lang="en-IL" dirty="0"/>
              <a:t>ithmetim – natural numbers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6A17D4-2E69-DC6B-3640-9ABD032BD434}"/>
                  </a:ext>
                </a:extLst>
              </p:cNvPr>
              <p:cNvSpPr>
                <a:spLocks noGrp="1"/>
              </p:cNvSpPr>
              <p:nvPr>
                <p:ph sz="half" idx="2"/>
              </p:nvPr>
            </p:nvSpPr>
            <p:spPr/>
            <p:txBody>
              <a:bodyPr/>
              <a:lstStyle/>
              <a:p>
                <a:r>
                  <a:rPr lang="en-US" b="0" dirty="0"/>
                  <a:t>Gödel’s first incompleteness theorem implies that </a:t>
                </a:r>
                <a:r>
                  <a:rPr lang="en-US" b="0" dirty="0" err="1"/>
                  <a:t>Peano</a:t>
                </a:r>
                <a:r>
                  <a:rPr lang="en-US" b="0" dirty="0"/>
                  <a:t> arithmetic </a:t>
                </a:r>
                <a:br>
                  <a:rPr lang="en-US" b="0" dirty="0"/>
                </a:b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 does not capture true arithmetic. This means that there exist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𝑃𝐴</m:t>
                        </m:r>
                      </m:sub>
                    </m:sSub>
                  </m:oMath>
                </a14:m>
                <a:r>
                  <a:rPr lang="en-US" b="0" dirty="0"/>
                  <a:t>-formula representing valid propositions of number theory that 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-invalid.</a:t>
                </a:r>
              </a:p>
              <a:p>
                <a:r>
                  <a:rPr lang="en-US" b="0" dirty="0"/>
                  <a:t>Gödel’s proof constructs such formula: it encodes the assertion that the formula itself cannot be proved. Now, either this formula can be proved from 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 (contradicting itself so that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 is inconsistent) or it cannot be proved (so that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r>
                  <a:rPr lang="en-US" b="0" dirty="0"/>
                  <a:t> is incomplete)</a:t>
                </a:r>
              </a:p>
            </p:txBody>
          </p:sp>
        </mc:Choice>
        <mc:Fallback xmlns="">
          <p:sp>
            <p:nvSpPr>
              <p:cNvPr id="3" name="Content Placeholder 2">
                <a:extLst>
                  <a:ext uri="{FF2B5EF4-FFF2-40B4-BE49-F238E27FC236}">
                    <a16:creationId xmlns:a16="http://schemas.microsoft.com/office/drawing/2014/main" id="{5F6A17D4-2E69-DC6B-3640-9ABD032BD434}"/>
                  </a:ext>
                </a:extLst>
              </p:cNvPr>
              <p:cNvSpPr>
                <a:spLocks noGrp="1" noRot="1" noChangeAspect="1" noMove="1" noResize="1" noEditPoints="1" noAdjustHandles="1" noChangeArrowheads="1" noChangeShapeType="1" noTextEdit="1"/>
              </p:cNvSpPr>
              <p:nvPr>
                <p:ph sz="half" idx="2"/>
              </p:nvPr>
            </p:nvSpPr>
            <p:spPr>
              <a:blipFill>
                <a:blip r:embed="rId2"/>
                <a:stretch>
                  <a:fillRect l="-696" t="-743" r="-1391"/>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B815864-8B73-95EB-A4BF-B11CA30191F9}"/>
              </a:ext>
            </a:extLst>
          </p:cNvPr>
          <p:cNvSpPr>
            <a:spLocks noGrp="1"/>
          </p:cNvSpPr>
          <p:nvPr>
            <p:ph type="sldNum" sz="quarter" idx="12"/>
          </p:nvPr>
        </p:nvSpPr>
        <p:spPr/>
        <p:txBody>
          <a:bodyPr/>
          <a:lstStyle/>
          <a:p>
            <a:fld id="{A49DFD55-3C28-40EF-9E31-A92D2E4017FF}" type="slidenum">
              <a:rPr lang="en-US" smtClean="0"/>
              <a:pPr/>
              <a:t>121</a:t>
            </a:fld>
            <a:endParaRPr lang="en-US" dirty="0"/>
          </a:p>
        </p:txBody>
      </p:sp>
    </p:spTree>
    <p:extLst>
      <p:ext uri="{BB962C8B-B14F-4D97-AF65-F5344CB8AC3E}">
        <p14:creationId xmlns:p14="http://schemas.microsoft.com/office/powerpoint/2010/main" val="20596672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N</a:t>
            </a:r>
            <a:r>
              <a:rPr lang="en-US" dirty="0"/>
              <a:t>a</a:t>
            </a:r>
            <a:r>
              <a:rPr lang="en-IL" dirty="0"/>
              <a:t>tural numbers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p:txBody>
              <a:bodyPr/>
              <a:lstStyle/>
              <a:p>
                <a:r>
                  <a:rPr lang="en-IL" b="0" dirty="0"/>
                  <a:t>The theory of Presburger arithmetic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ℕ</m:t>
                        </m:r>
                      </m:sub>
                    </m:sSub>
                  </m:oMath>
                </a14:m>
                <a:r>
                  <a:rPr lang="en-IL" b="0" dirty="0"/>
                  <a:t> has signature</a:t>
                </a:r>
              </a:p>
              <a:p>
                <a:endParaRPr lang="en-IL"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ℕ</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e>
                      </m:d>
                    </m:oMath>
                  </m:oMathPara>
                </a14:m>
                <a:endParaRPr lang="en-US" b="0" dirty="0"/>
              </a:p>
              <a:p>
                <a:r>
                  <a:rPr lang="en-IL" b="0" dirty="0"/>
                  <a:t>where</a:t>
                </a:r>
              </a:p>
              <a:p>
                <a:pPr marL="569214" lvl="1">
                  <a:buFont typeface="Courier New" panose="02070309020205020404" pitchFamily="49" charset="0"/>
                  <a:buChar char="o"/>
                </a:pPr>
                <a:r>
                  <a:rPr lang="en-IL" b="0" dirty="0"/>
                  <a:t>0 and 1 are constants</a:t>
                </a:r>
              </a:p>
              <a:p>
                <a:pPr marL="569214" lvl="1">
                  <a:buFont typeface="Courier New" panose="02070309020205020404" pitchFamily="49" charset="0"/>
                  <a:buChar char="o"/>
                </a:pPr>
                <a:r>
                  <a:rPr lang="en-IL" b="0" dirty="0"/>
                  <a:t>+ (addition) is a binary function</a:t>
                </a:r>
              </a:p>
              <a:p>
                <a:pPr marL="569214" lvl="1">
                  <a:buFont typeface="Courier New" panose="02070309020205020404" pitchFamily="49" charset="0"/>
                  <a:buChar char="o"/>
                </a:pPr>
                <a:r>
                  <a:rPr lang="en-IL" b="0" dirty="0"/>
                  <a:t>and = (equality) is a binary predicate</a:t>
                </a:r>
              </a:p>
              <a:p>
                <a:r>
                  <a:rPr lang="en-IL" b="0" dirty="0"/>
                  <a:t>Note that +,= are interpreted</a:t>
                </a:r>
              </a:p>
            </p:txBody>
          </p:sp>
        </mc:Choice>
        <mc:Fallback xmlns="">
          <p:sp>
            <p:nvSpPr>
              <p:cNvPr id="3" name="Content Placeholder 2">
                <a:extLst>
                  <a:ext uri="{FF2B5EF4-FFF2-40B4-BE49-F238E27FC236}">
                    <a16:creationId xmlns:a16="http://schemas.microsoft.com/office/drawing/2014/main" id="{022C0E2F-C2AE-99B2-AC6E-822E32DC45C9}"/>
                  </a:ext>
                </a:extLst>
              </p:cNvPr>
              <p:cNvSpPr>
                <a:spLocks noGrp="1" noRot="1" noChangeAspect="1" noMove="1" noResize="1" noEditPoints="1" noAdjustHandles="1" noChangeArrowheads="1" noChangeShapeType="1" noTextEdit="1"/>
              </p:cNvSpPr>
              <p:nvPr>
                <p:ph sz="half" idx="2"/>
              </p:nvPr>
            </p:nvSpPr>
            <p:spPr>
              <a:blipFill>
                <a:blip r:embed="rId2"/>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122</a:t>
            </a:fld>
            <a:endParaRPr lang="en-US" dirty="0"/>
          </a:p>
        </p:txBody>
      </p:sp>
      <p:pic>
        <p:nvPicPr>
          <p:cNvPr id="8194" name="Picture 2">
            <a:extLst>
              <a:ext uri="{FF2B5EF4-FFF2-40B4-BE49-F238E27FC236}">
                <a16:creationId xmlns:a16="http://schemas.microsoft.com/office/drawing/2014/main" id="{8A863421-A73F-38CE-B797-C4DEADD7D4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135" y="268360"/>
            <a:ext cx="2032000" cy="278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32936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FCA936-331A-4CB0-A618-EAC691C59B47}"/>
              </a:ext>
            </a:extLst>
          </p:cNvPr>
          <p:cNvPicPr>
            <a:picLocks noChangeAspect="1"/>
          </p:cNvPicPr>
          <p:nvPr/>
        </p:nvPicPr>
        <p:blipFill>
          <a:blip r:embed="rId2"/>
          <a:stretch>
            <a:fillRect/>
          </a:stretch>
        </p:blipFill>
        <p:spPr>
          <a:xfrm>
            <a:off x="1322318" y="3429000"/>
            <a:ext cx="8822712" cy="1677142"/>
          </a:xfrm>
          <a:prstGeom prst="rect">
            <a:avLst/>
          </a:prstGeom>
        </p:spPr>
      </p:pic>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N</a:t>
            </a:r>
            <a:r>
              <a:rPr lang="en-US" dirty="0"/>
              <a:t>a</a:t>
            </a:r>
            <a:r>
              <a:rPr lang="en-IL" dirty="0"/>
              <a:t>tural numbers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p:txBody>
              <a:bodyPr/>
              <a:lstStyle/>
              <a:p>
                <a:r>
                  <a:rPr lang="en-US" b="0" dirty="0"/>
                  <a:t>The theory’s axioms are a subset of the axioms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𝑃𝐴</m:t>
                        </m:r>
                      </m:sub>
                    </m:sSub>
                  </m:oMath>
                </a14:m>
                <a:endParaRPr lang="en-IL" b="0" dirty="0"/>
              </a:p>
              <a:p>
                <a:endParaRPr lang="en-IL" b="0" dirty="0"/>
              </a:p>
            </p:txBody>
          </p:sp>
        </mc:Choice>
        <mc:Fallback xmlns="">
          <p:sp>
            <p:nvSpPr>
              <p:cNvPr id="3" name="Content Placeholder 2">
                <a:extLst>
                  <a:ext uri="{FF2B5EF4-FFF2-40B4-BE49-F238E27FC236}">
                    <a16:creationId xmlns:a16="http://schemas.microsoft.com/office/drawing/2014/main" id="{022C0E2F-C2AE-99B2-AC6E-822E32DC45C9}"/>
                  </a:ext>
                </a:extLst>
              </p:cNvPr>
              <p:cNvSpPr>
                <a:spLocks noGrp="1" noRot="1" noChangeAspect="1" noMove="1" noResize="1" noEditPoints="1" noAdjustHandles="1" noChangeArrowheads="1" noChangeShapeType="1" noTextEdit="1"/>
              </p:cNvSpPr>
              <p:nvPr>
                <p:ph sz="half" idx="2"/>
              </p:nvPr>
            </p:nvSpPr>
            <p:spPr>
              <a:blipFill>
                <a:blip r:embed="rId3"/>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123</a:t>
            </a:fld>
            <a:endParaRPr lang="en-US" dirty="0"/>
          </a:p>
        </p:txBody>
      </p:sp>
    </p:spTree>
    <p:extLst>
      <p:ext uri="{BB962C8B-B14F-4D97-AF65-F5344CB8AC3E}">
        <p14:creationId xmlns:p14="http://schemas.microsoft.com/office/powerpoint/2010/main" val="590193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N</a:t>
            </a:r>
            <a:r>
              <a:rPr lang="en-US" dirty="0"/>
              <a:t>a</a:t>
            </a:r>
            <a:r>
              <a:rPr lang="en-IL" dirty="0"/>
              <a:t>tural numbers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a:xfrm>
                <a:off x="1322388" y="2763078"/>
                <a:ext cx="7505728" cy="3407051"/>
              </a:xfrm>
            </p:spPr>
            <p:txBody>
              <a:bodyPr/>
              <a:lstStyle/>
              <a:p>
                <a:pPr marL="0" indent="0" algn="l" defTabSz="914400" eaLnBrk="1" latinLnBrk="0" hangingPunct="1">
                  <a:lnSpc>
                    <a:spcPct val="100000"/>
                  </a:lnSpc>
                  <a:spcBef>
                    <a:spcPts val="1000"/>
                  </a:spcBef>
                  <a:buFont typeface="Arial" panose="020B0604020202020204" pitchFamily="34" charset="0"/>
                  <a:buNone/>
                </a:pPr>
                <a:r>
                  <a:rPr lang="en-IL" b="0" dirty="0"/>
                  <a:t>The intended interpretations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ℕ</m:t>
                        </m:r>
                      </m:sub>
                    </m:sSub>
                  </m:oMath>
                </a14:m>
                <a:r>
                  <a:rPr lang="en-IL" b="0" dirty="0"/>
                  <a:t> have domain </a:t>
                </a:r>
                <a14:m>
                  <m:oMath xmlns:m="http://schemas.openxmlformats.org/officeDocument/2006/math">
                    <m:r>
                      <a:rPr lang="en-US" b="0" i="1" smtClean="0">
                        <a:latin typeface="Cambria Math" panose="02040503050406030204" pitchFamily="18" charset="0"/>
                      </a:rPr>
                      <m:t>ℕ</m:t>
                    </m:r>
                  </m:oMath>
                </a14:m>
                <a:r>
                  <a:rPr lang="en-IL" b="0" dirty="0"/>
                  <a:t> and are such that</a:t>
                </a:r>
              </a:p>
              <a:p>
                <a:pPr marL="569214" lvl="1">
                  <a:buFont typeface="Courier New" panose="02070309020205020404" pitchFamily="49" charset="0"/>
                  <a:buChar char="o"/>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e>
                    </m:d>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0</m:t>
                        </m:r>
                      </m:e>
                      <m:sub>
                        <m:r>
                          <a:rPr lang="en-US" b="0" i="1" smtClean="0">
                            <a:latin typeface="Cambria Math" panose="02040503050406030204" pitchFamily="18" charset="0"/>
                          </a:rPr>
                          <m:t>ℕ</m:t>
                        </m:r>
                      </m:sub>
                    </m:sSub>
                    <m:r>
                      <a:rPr lang="en-US" b="0" i="1" smtClean="0">
                        <a:latin typeface="Cambria Math" panose="02040503050406030204" pitchFamily="18" charset="0"/>
                      </a:rPr>
                      <m:t>∈</m:t>
                    </m:r>
                    <m:r>
                      <a:rPr lang="en-US" b="0" i="1" smtClean="0">
                        <a:latin typeface="Cambria Math" panose="02040503050406030204" pitchFamily="18" charset="0"/>
                      </a:rPr>
                      <m:t>ℕ</m:t>
                    </m:r>
                  </m:oMath>
                </a14:m>
                <a:endParaRPr lang="en-IL" b="0" dirty="0"/>
              </a:p>
              <a:p>
                <a:pPr marL="569214" lvl="1">
                  <a:buFont typeface="Courier New" panose="02070309020205020404" pitchFamily="49" charset="0"/>
                  <a:buChar char="o"/>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1</m:t>
                        </m:r>
                      </m:e>
                      <m:sub>
                        <m:r>
                          <a:rPr lang="en-US" b="0" i="1" smtClean="0">
                            <a:latin typeface="Cambria Math" panose="02040503050406030204" pitchFamily="18" charset="0"/>
                          </a:rPr>
                          <m:t>ℕ</m:t>
                        </m:r>
                      </m:sub>
                    </m:sSub>
                    <m:r>
                      <a:rPr lang="en-US" b="0" i="1" smtClean="0">
                        <a:latin typeface="Cambria Math" panose="02040503050406030204" pitchFamily="18" charset="0"/>
                      </a:rPr>
                      <m:t>∈</m:t>
                    </m:r>
                    <m:r>
                      <a:rPr lang="en-US" b="0" i="1" smtClean="0">
                        <a:latin typeface="Cambria Math" panose="02040503050406030204" pitchFamily="18" charset="0"/>
                      </a:rPr>
                      <m:t>ℕ</m:t>
                    </m:r>
                  </m:oMath>
                </a14:m>
                <a:endParaRPr lang="en-IL" b="0" dirty="0"/>
              </a:p>
              <a:p>
                <a:pPr marL="569214" lvl="1">
                  <a:buFont typeface="Courier New" panose="02070309020205020404" pitchFamily="49" charset="0"/>
                  <a:buChar char="o"/>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ℕ</m:t>
                        </m:r>
                      </m:sub>
                    </m:sSub>
                  </m:oMath>
                </a14:m>
                <a:r>
                  <a:rPr lang="en-IL" b="0" dirty="0"/>
                  <a:t>, addition over </a:t>
                </a:r>
                <a14:m>
                  <m:oMath xmlns:m="http://schemas.openxmlformats.org/officeDocument/2006/math">
                    <m:r>
                      <a:rPr lang="en-US" b="0" i="1" smtClean="0">
                        <a:latin typeface="Cambria Math" panose="02040503050406030204" pitchFamily="18" charset="0"/>
                      </a:rPr>
                      <m:t>ℕ</m:t>
                    </m:r>
                  </m:oMath>
                </a14:m>
                <a:endParaRPr lang="en-US" b="0" dirty="0"/>
              </a:p>
              <a:p>
                <a:pPr marL="569214" lvl="1">
                  <a:buFont typeface="Courier New" panose="02070309020205020404" pitchFamily="49" charset="0"/>
                  <a:buChar char="o"/>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𝐼</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r>
                  <a:rPr lang="en-IL" b="0" dirty="0"/>
                  <a:t>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m:t>
                        </m:r>
                      </m:e>
                      <m:sub>
                        <m:r>
                          <a:rPr lang="en-US" b="0" i="1" smtClean="0">
                            <a:latin typeface="Cambria Math" panose="02040503050406030204" pitchFamily="18" charset="0"/>
                          </a:rPr>
                          <m:t>ℕ</m:t>
                        </m:r>
                      </m:sub>
                    </m:sSub>
                  </m:oMath>
                </a14:m>
                <a:r>
                  <a:rPr lang="en-IL" b="0" dirty="0"/>
                  <a:t>, equality over </a:t>
                </a:r>
                <a14:m>
                  <m:oMath xmlns:m="http://schemas.openxmlformats.org/officeDocument/2006/math">
                    <m:r>
                      <a:rPr lang="en-US" b="0" i="1" smtClean="0">
                        <a:latin typeface="Cambria Math" panose="02040503050406030204" pitchFamily="18" charset="0"/>
                      </a:rPr>
                      <m:t>ℕ</m:t>
                    </m:r>
                  </m:oMath>
                </a14:m>
                <a:endParaRPr lang="en-IL" b="0" dirty="0"/>
              </a:p>
            </p:txBody>
          </p:sp>
        </mc:Choice>
        <mc:Fallback xmlns="">
          <p:sp>
            <p:nvSpPr>
              <p:cNvPr id="3" name="Content Placeholder 2">
                <a:extLst>
                  <a:ext uri="{FF2B5EF4-FFF2-40B4-BE49-F238E27FC236}">
                    <a16:creationId xmlns:a16="http://schemas.microsoft.com/office/drawing/2014/main" id="{022C0E2F-C2AE-99B2-AC6E-822E32DC45C9}"/>
                  </a:ext>
                </a:extLst>
              </p:cNvPr>
              <p:cNvSpPr>
                <a:spLocks noGrp="1" noRot="1" noChangeAspect="1" noMove="1" noResize="1" noEditPoints="1" noAdjustHandles="1" noChangeArrowheads="1" noChangeShapeType="1" noTextEdit="1"/>
              </p:cNvSpPr>
              <p:nvPr>
                <p:ph sz="half" idx="2"/>
              </p:nvPr>
            </p:nvSpPr>
            <p:spPr>
              <a:xfrm>
                <a:off x="1322388" y="2763078"/>
                <a:ext cx="7505728" cy="3407051"/>
              </a:xfrm>
              <a:blipFill>
                <a:blip r:embed="rId2"/>
                <a:stretch>
                  <a:fillRect l="-731"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124</a:t>
            </a:fld>
            <a:endParaRPr lang="en-US" dirty="0"/>
          </a:p>
        </p:txBody>
      </p:sp>
    </p:spTree>
    <p:extLst>
      <p:ext uri="{BB962C8B-B14F-4D97-AF65-F5344CB8AC3E}">
        <p14:creationId xmlns:p14="http://schemas.microsoft.com/office/powerpoint/2010/main" val="411022052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INTEGERS?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a:xfrm>
                <a:off x="1322388" y="2763078"/>
                <a:ext cx="7505728" cy="3407051"/>
              </a:xfrm>
            </p:spPr>
            <p:txBody>
              <a:bodyPr/>
              <a:lstStyle/>
              <a:p>
                <a:pPr marL="0" indent="0" algn="l" defTabSz="914400" eaLnBrk="1" latinLnBrk="0" hangingPunct="1">
                  <a:lnSpc>
                    <a:spcPct val="100000"/>
                  </a:lnSpc>
                  <a:spcBef>
                    <a:spcPts val="1000"/>
                  </a:spcBef>
                  <a:buFont typeface="Arial" panose="020B0604020202020204" pitchFamily="34" charset="0"/>
                  <a:buNone/>
                </a:pPr>
                <a:r>
                  <a:rPr lang="en-US" b="0" dirty="0"/>
                  <a:t>Let’s say we want to reason about all the integers </a:t>
                </a:r>
                <a14:m>
                  <m:oMath xmlns:m="http://schemas.openxmlformats.org/officeDocument/2006/math">
                    <m:r>
                      <a:rPr lang="en-US" b="0" i="1" smtClean="0">
                        <a:latin typeface="Cambria Math" panose="02040503050406030204" pitchFamily="18" charset="0"/>
                      </a:rPr>
                      <m:t>ℤ</m:t>
                    </m:r>
                  </m:oMath>
                </a14:m>
                <a:r>
                  <a:rPr lang="en-IL" b="0" dirty="0"/>
                  <a:t>.</a:t>
                </a:r>
              </a:p>
              <a:p>
                <a:pPr marL="0" indent="0" algn="l" defTabSz="914400" eaLnBrk="1" latinLnBrk="0" hangingPunct="1">
                  <a:lnSpc>
                    <a:spcPct val="100000"/>
                  </a:lnSpc>
                  <a:spcBef>
                    <a:spcPts val="1000"/>
                  </a:spcBef>
                  <a:buFont typeface="Arial" panose="020B0604020202020204" pitchFamily="34" charset="0"/>
                  <a:buNone/>
                </a:pPr>
                <a:r>
                  <a:rPr lang="en-IL" b="0" dirty="0"/>
                  <a:t>How can we encode such formulae to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ℕ</m:t>
                        </m:r>
                      </m:sub>
                    </m:sSub>
                  </m:oMath>
                </a14:m>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022C0E2F-C2AE-99B2-AC6E-822E32DC45C9}"/>
                  </a:ext>
                </a:extLst>
              </p:cNvPr>
              <p:cNvSpPr>
                <a:spLocks noGrp="1" noRot="1" noChangeAspect="1" noMove="1" noResize="1" noEditPoints="1" noAdjustHandles="1" noChangeArrowheads="1" noChangeShapeType="1" noTextEdit="1"/>
              </p:cNvSpPr>
              <p:nvPr>
                <p:ph sz="half" idx="2"/>
              </p:nvPr>
            </p:nvSpPr>
            <p:spPr>
              <a:xfrm>
                <a:off x="1322388" y="2763078"/>
                <a:ext cx="7505728" cy="3407051"/>
              </a:xfrm>
              <a:blipFill>
                <a:blip r:embed="rId2"/>
                <a:stretch>
                  <a:fillRect l="-67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125</a:t>
            </a:fld>
            <a:endParaRPr lang="en-US" dirty="0"/>
          </a:p>
        </p:txBody>
      </p:sp>
      <p:sp>
        <p:nvSpPr>
          <p:cNvPr id="6" name="TextBox 5">
            <a:extLst>
              <a:ext uri="{FF2B5EF4-FFF2-40B4-BE49-F238E27FC236}">
                <a16:creationId xmlns:a16="http://schemas.microsoft.com/office/drawing/2014/main" id="{16051BFE-66D8-0E17-1C60-F635C80282A8}"/>
              </a:ext>
            </a:extLst>
          </p:cNvPr>
          <p:cNvSpPr txBox="1"/>
          <p:nvPr/>
        </p:nvSpPr>
        <p:spPr>
          <a:xfrm>
            <a:off x="929175" y="4073236"/>
            <a:ext cx="184730" cy="369332"/>
          </a:xfrm>
          <a:prstGeom prst="rect">
            <a:avLst/>
          </a:prstGeom>
          <a:noFill/>
        </p:spPr>
        <p:txBody>
          <a:bodyPr wrap="none" rtlCol="0">
            <a:spAutoFit/>
          </a:bodyPr>
          <a:lstStyle/>
          <a:p>
            <a:pPr marL="0" algn="r" defTabSz="914400" rtl="1" eaLnBrk="1" latinLnBrk="0" hangingPunct="1"/>
            <a:endParaRPr lang="en-IL" dirty="0"/>
          </a:p>
        </p:txBody>
      </p:sp>
    </p:spTree>
    <p:extLst>
      <p:ext uri="{BB962C8B-B14F-4D97-AF65-F5344CB8AC3E}">
        <p14:creationId xmlns:p14="http://schemas.microsoft.com/office/powerpoint/2010/main" val="314033522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a:xfrm>
                <a:off x="1322388" y="2763078"/>
                <a:ext cx="7505728" cy="3407051"/>
              </a:xfrm>
            </p:spPr>
            <p:txBody>
              <a:bodyPr/>
              <a:lstStyle/>
              <a:p>
                <a:pPr marL="0" indent="0" algn="l" defTabSz="914400" eaLnBrk="1" latinLnBrk="0" hangingPunct="1">
                  <a:lnSpc>
                    <a:spcPct val="100000"/>
                  </a:lnSpc>
                  <a:spcBef>
                    <a:spcPts val="1000"/>
                  </a:spcBef>
                  <a:buFont typeface="Arial" panose="020B0604020202020204" pitchFamily="34" charset="0"/>
                  <a:buNone/>
                </a:pPr>
                <a:r>
                  <a:rPr lang="en-US" b="0" dirty="0"/>
                  <a:t>Consider the following formula</a:t>
                </a:r>
                <a:endParaRPr lang="he-IL" b="0" dirty="0"/>
              </a:p>
              <a:p>
                <a:pPr marL="0" indent="0" algn="l" defTabSz="914400" eaLnBrk="1" latinLnBrk="0" hangingPunct="1">
                  <a:lnSpc>
                    <a:spcPct val="100000"/>
                  </a:lnSpc>
                  <a:spcBef>
                    <a:spcPts val="1000"/>
                  </a:spcBef>
                  <a:buFont typeface="Arial" panose="020B0604020202020204" pitchFamily="34" charset="0"/>
                  <a:buNone/>
                </a:pPr>
                <a:endParaRPr lang="he-IL" b="0" dirty="0"/>
              </a:p>
              <a:p>
                <a:pPr marL="0" indent="0" algn="l" defTabSz="914400" eaLnBrk="1" latinLnBrk="0" hangingPunct="1">
                  <a:lnSpc>
                    <a:spcPct val="100000"/>
                  </a:lnSpc>
                  <a:spcBef>
                    <a:spcPts val="1000"/>
                  </a:spcBef>
                  <a:buFont typeface="Arial" panose="020B0604020202020204" pitchFamily="34" charset="0"/>
                  <a:buNone/>
                </a:pPr>
                <a:endParaRPr lang="he-IL" b="0" dirty="0"/>
              </a:p>
              <a:p>
                <a:pPr marL="0" indent="0" algn="l" defTabSz="914400" eaLnBrk="1" latinLnBrk="0" hangingPunct="1">
                  <a:lnSpc>
                    <a:spcPct val="100000"/>
                  </a:lnSpc>
                  <a:spcBef>
                    <a:spcPts val="1000"/>
                  </a:spcBef>
                  <a:buFont typeface="Arial" panose="020B0604020202020204" pitchFamily="34" charset="0"/>
                  <a:buNone/>
                </a:pPr>
                <a:r>
                  <a:rPr lang="en-US" b="0" dirty="0"/>
                  <a:t>All variables are intended to range over </a:t>
                </a:r>
                <a14:m>
                  <m:oMath xmlns:m="http://schemas.openxmlformats.org/officeDocument/2006/math">
                    <m:r>
                      <a:rPr lang="en-US" b="0" i="1" smtClean="0">
                        <a:latin typeface="Cambria Math" panose="02040503050406030204" pitchFamily="18" charset="0"/>
                      </a:rPr>
                      <m:t>ℤ</m:t>
                    </m:r>
                  </m:oMath>
                </a14:m>
                <a:r>
                  <a:rPr lang="en-US" b="0" dirty="0"/>
                  <a:t> and – to be</a:t>
                </a:r>
                <a:r>
                  <a:rPr lang="he-IL" b="0" dirty="0"/>
                  <a:t> </a:t>
                </a:r>
                <a:r>
                  <a:rPr lang="en-US" b="0" dirty="0"/>
                  <a:t> interpreted as standard subtraction.</a:t>
                </a:r>
              </a:p>
              <a:p>
                <a:pPr marL="0" indent="0" algn="l" defTabSz="914400" eaLnBrk="1" latinLnBrk="0" hangingPunct="1">
                  <a:lnSpc>
                    <a:spcPct val="100000"/>
                  </a:lnSpc>
                  <a:spcBef>
                    <a:spcPts val="1000"/>
                  </a:spcBef>
                  <a:buFont typeface="Arial" panose="020B0604020202020204" pitchFamily="34" charset="0"/>
                  <a:buNone/>
                </a:pPr>
                <a:endParaRPr lang="en-US" b="0" dirty="0"/>
              </a:p>
              <a:p>
                <a:pPr marL="0" indent="0" algn="l" defTabSz="914400" eaLnBrk="1" latinLnBrk="0" hangingPunct="1">
                  <a:lnSpc>
                    <a:spcPct val="100000"/>
                  </a:lnSpc>
                  <a:spcBef>
                    <a:spcPts val="1000"/>
                  </a:spcBef>
                  <a:buFont typeface="Arial" panose="020B0604020202020204" pitchFamily="34" charset="0"/>
                  <a:buNone/>
                </a:pPr>
                <a:r>
                  <a:rPr lang="en-US" b="0" dirty="0"/>
                  <a:t>So, how to encode the following formula to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ℕ</m:t>
                        </m:r>
                      </m:sub>
                    </m:sSub>
                  </m:oMath>
                </a14:m>
                <a:r>
                  <a:rPr lang="en-US" b="0" dirty="0"/>
                  <a:t>?</a:t>
                </a:r>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022C0E2F-C2AE-99B2-AC6E-822E32DC45C9}"/>
                  </a:ext>
                </a:extLst>
              </p:cNvPr>
              <p:cNvSpPr>
                <a:spLocks noGrp="1" noRot="1" noChangeAspect="1" noMove="1" noResize="1" noEditPoints="1" noAdjustHandles="1" noChangeArrowheads="1" noChangeShapeType="1" noTextEdit="1"/>
              </p:cNvSpPr>
              <p:nvPr>
                <p:ph sz="half" idx="2"/>
              </p:nvPr>
            </p:nvSpPr>
            <p:spPr>
              <a:xfrm>
                <a:off x="1322388" y="2763078"/>
                <a:ext cx="7505728" cy="3407051"/>
              </a:xfrm>
              <a:blipFill>
                <a:blip r:embed="rId2"/>
                <a:stretch>
                  <a:fillRect l="-676" t="-1487" r="-169"/>
                </a:stretch>
              </a:blipFill>
            </p:spPr>
            <p:txBody>
              <a:bodyPr/>
              <a:lstStyle/>
              <a:p>
                <a:r>
                  <a:rPr lang="en-IL">
                    <a:noFill/>
                  </a:rPr>
                  <a:t> </a:t>
                </a:r>
              </a:p>
            </p:txBody>
          </p:sp>
        </mc:Fallback>
      </mc:AlternateContent>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INTEGERS?</a:t>
            </a:r>
          </a:p>
        </p:txBody>
      </p:sp>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126</a:t>
            </a:fld>
            <a:endParaRPr lang="en-US" dirty="0"/>
          </a:p>
        </p:txBody>
      </p:sp>
      <p:sp>
        <p:nvSpPr>
          <p:cNvPr id="6" name="TextBox 5">
            <a:extLst>
              <a:ext uri="{FF2B5EF4-FFF2-40B4-BE49-F238E27FC236}">
                <a16:creationId xmlns:a16="http://schemas.microsoft.com/office/drawing/2014/main" id="{16051BFE-66D8-0E17-1C60-F635C80282A8}"/>
              </a:ext>
            </a:extLst>
          </p:cNvPr>
          <p:cNvSpPr txBox="1"/>
          <p:nvPr/>
        </p:nvSpPr>
        <p:spPr>
          <a:xfrm>
            <a:off x="929175" y="4073236"/>
            <a:ext cx="184730" cy="369332"/>
          </a:xfrm>
          <a:prstGeom prst="rect">
            <a:avLst/>
          </a:prstGeom>
          <a:noFill/>
        </p:spPr>
        <p:txBody>
          <a:bodyPr wrap="none" rtlCol="0">
            <a:spAutoFit/>
          </a:bodyPr>
          <a:lstStyle/>
          <a:p>
            <a:pPr marL="0" algn="r" defTabSz="914400" rtl="1" eaLnBrk="1" latinLnBrk="0" hangingPunct="1"/>
            <a:endParaRPr lang="en-IL" dirty="0"/>
          </a:p>
        </p:txBody>
      </p:sp>
      <p:pic>
        <p:nvPicPr>
          <p:cNvPr id="5" name="Picture 4">
            <a:extLst>
              <a:ext uri="{FF2B5EF4-FFF2-40B4-BE49-F238E27FC236}">
                <a16:creationId xmlns:a16="http://schemas.microsoft.com/office/drawing/2014/main" id="{DA1FF54B-0AAA-23C4-B30F-44536997F74D}"/>
              </a:ext>
            </a:extLst>
          </p:cNvPr>
          <p:cNvPicPr>
            <a:picLocks noChangeAspect="1"/>
          </p:cNvPicPr>
          <p:nvPr/>
        </p:nvPicPr>
        <p:blipFill>
          <a:blip r:embed="rId3"/>
          <a:stretch>
            <a:fillRect/>
          </a:stretch>
        </p:blipFill>
        <p:spPr>
          <a:xfrm>
            <a:off x="3238500" y="3232150"/>
            <a:ext cx="5715000" cy="393700"/>
          </a:xfrm>
          <a:prstGeom prst="rect">
            <a:avLst/>
          </a:prstGeom>
        </p:spPr>
      </p:pic>
    </p:spTree>
    <p:extLst>
      <p:ext uri="{BB962C8B-B14F-4D97-AF65-F5344CB8AC3E}">
        <p14:creationId xmlns:p14="http://schemas.microsoft.com/office/powerpoint/2010/main" val="137230203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a:xfrm>
                <a:off x="1322388" y="2763078"/>
                <a:ext cx="7505728" cy="3407051"/>
              </a:xfrm>
            </p:spPr>
            <p:txBody>
              <a:bodyPr/>
              <a:lstStyle/>
              <a:p>
                <a:pPr marL="0" indent="0" algn="l" defTabSz="914400" eaLnBrk="1" latinLnBrk="0" hangingPunct="1">
                  <a:lnSpc>
                    <a:spcPct val="100000"/>
                  </a:lnSpc>
                  <a:spcBef>
                    <a:spcPts val="1000"/>
                  </a:spcBef>
                  <a:buFont typeface="Arial" panose="020B0604020202020204" pitchFamily="34" charset="0"/>
                  <a:buNone/>
                </a:pPr>
                <a:r>
                  <a:rPr lang="en-IL" b="0" dirty="0"/>
                  <a:t>First we introduce two variables,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𝑝</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𝑛</m:t>
                        </m:r>
                      </m:sub>
                    </m:sSub>
                  </m:oMath>
                </a14:m>
                <a:r>
                  <a:rPr lang="en-IL" b="0" dirty="0"/>
                  <a:t>, for each variable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0</m:t>
                        </m:r>
                      </m:sub>
                    </m:sSub>
                  </m:oMath>
                </a14:m>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r>
                  <a:rPr lang="en-IL" b="0" dirty="0"/>
                  <a:t>Then, to deal with substraction, we just move negated elements to the other side of the ineqaulity</a:t>
                </a:r>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p:txBody>
          </p:sp>
        </mc:Choice>
        <mc:Fallback xmlns="">
          <p:sp>
            <p:nvSpPr>
              <p:cNvPr id="3" name="Content Placeholder 2">
                <a:extLst>
                  <a:ext uri="{FF2B5EF4-FFF2-40B4-BE49-F238E27FC236}">
                    <a16:creationId xmlns:a16="http://schemas.microsoft.com/office/drawing/2014/main" id="{022C0E2F-C2AE-99B2-AC6E-822E32DC45C9}"/>
                  </a:ext>
                </a:extLst>
              </p:cNvPr>
              <p:cNvSpPr>
                <a:spLocks noGrp="1" noRot="1" noChangeAspect="1" noMove="1" noResize="1" noEditPoints="1" noAdjustHandles="1" noChangeArrowheads="1" noChangeShapeType="1" noTextEdit="1"/>
              </p:cNvSpPr>
              <p:nvPr>
                <p:ph sz="half" idx="2"/>
              </p:nvPr>
            </p:nvSpPr>
            <p:spPr>
              <a:xfrm>
                <a:off x="1322388" y="2763078"/>
                <a:ext cx="7505728" cy="3407051"/>
              </a:xfrm>
              <a:blipFill>
                <a:blip r:embed="rId2"/>
                <a:stretch>
                  <a:fillRect l="-676" t="-372"/>
                </a:stretch>
              </a:blipFill>
            </p:spPr>
            <p:txBody>
              <a:bodyPr/>
              <a:lstStyle/>
              <a:p>
                <a:r>
                  <a:rPr lang="en-IL">
                    <a:noFill/>
                  </a:rPr>
                  <a:t> </a:t>
                </a:r>
              </a:p>
            </p:txBody>
          </p:sp>
        </mc:Fallback>
      </mc:AlternateContent>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INTEGERS?</a:t>
            </a:r>
          </a:p>
        </p:txBody>
      </p:sp>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127</a:t>
            </a:fld>
            <a:endParaRPr lang="en-US" dirty="0"/>
          </a:p>
        </p:txBody>
      </p:sp>
      <p:sp>
        <p:nvSpPr>
          <p:cNvPr id="6" name="TextBox 5">
            <a:extLst>
              <a:ext uri="{FF2B5EF4-FFF2-40B4-BE49-F238E27FC236}">
                <a16:creationId xmlns:a16="http://schemas.microsoft.com/office/drawing/2014/main" id="{16051BFE-66D8-0E17-1C60-F635C80282A8}"/>
              </a:ext>
            </a:extLst>
          </p:cNvPr>
          <p:cNvSpPr txBox="1"/>
          <p:nvPr/>
        </p:nvSpPr>
        <p:spPr>
          <a:xfrm>
            <a:off x="929175" y="4073236"/>
            <a:ext cx="184730" cy="369332"/>
          </a:xfrm>
          <a:prstGeom prst="rect">
            <a:avLst/>
          </a:prstGeom>
          <a:noFill/>
        </p:spPr>
        <p:txBody>
          <a:bodyPr wrap="none" rtlCol="0">
            <a:spAutoFit/>
          </a:bodyPr>
          <a:lstStyle/>
          <a:p>
            <a:pPr marL="0" algn="r" defTabSz="914400" rtl="1" eaLnBrk="1" latinLnBrk="0" hangingPunct="1"/>
            <a:endParaRPr lang="en-IL" dirty="0"/>
          </a:p>
        </p:txBody>
      </p:sp>
      <p:pic>
        <p:nvPicPr>
          <p:cNvPr id="7" name="Picture 6">
            <a:extLst>
              <a:ext uri="{FF2B5EF4-FFF2-40B4-BE49-F238E27FC236}">
                <a16:creationId xmlns:a16="http://schemas.microsoft.com/office/drawing/2014/main" id="{52728DFC-4766-B2CF-1FB3-FD99C595CBE1}"/>
              </a:ext>
            </a:extLst>
          </p:cNvPr>
          <p:cNvPicPr>
            <a:picLocks noChangeAspect="1"/>
          </p:cNvPicPr>
          <p:nvPr/>
        </p:nvPicPr>
        <p:blipFill>
          <a:blip r:embed="rId3"/>
          <a:stretch>
            <a:fillRect/>
          </a:stretch>
        </p:blipFill>
        <p:spPr>
          <a:xfrm>
            <a:off x="1712719" y="3346321"/>
            <a:ext cx="7772400" cy="726915"/>
          </a:xfrm>
          <a:prstGeom prst="rect">
            <a:avLst/>
          </a:prstGeom>
        </p:spPr>
      </p:pic>
      <p:pic>
        <p:nvPicPr>
          <p:cNvPr id="8" name="Picture 7">
            <a:extLst>
              <a:ext uri="{FF2B5EF4-FFF2-40B4-BE49-F238E27FC236}">
                <a16:creationId xmlns:a16="http://schemas.microsoft.com/office/drawing/2014/main" id="{5ACB2F53-2DDD-495F-875A-23EBB02C11E4}"/>
              </a:ext>
            </a:extLst>
          </p:cNvPr>
          <p:cNvPicPr>
            <a:picLocks noChangeAspect="1"/>
          </p:cNvPicPr>
          <p:nvPr/>
        </p:nvPicPr>
        <p:blipFill>
          <a:blip r:embed="rId4"/>
          <a:stretch>
            <a:fillRect/>
          </a:stretch>
        </p:blipFill>
        <p:spPr>
          <a:xfrm>
            <a:off x="1810997" y="5190929"/>
            <a:ext cx="7770016" cy="979200"/>
          </a:xfrm>
          <a:prstGeom prst="rect">
            <a:avLst/>
          </a:prstGeom>
        </p:spPr>
      </p:pic>
    </p:spTree>
    <p:extLst>
      <p:ext uri="{BB962C8B-B14F-4D97-AF65-F5344CB8AC3E}">
        <p14:creationId xmlns:p14="http://schemas.microsoft.com/office/powerpoint/2010/main" val="12423775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a:xfrm>
            <a:off x="1322388" y="2763078"/>
            <a:ext cx="7505728" cy="3407051"/>
          </a:xfrm>
        </p:spPr>
        <p:txBody>
          <a:bodyPr/>
          <a:lstStyle/>
          <a:p>
            <a:pPr marL="0" indent="0" algn="l" defTabSz="914400" eaLnBrk="1" latinLnBrk="0" hangingPunct="1">
              <a:lnSpc>
                <a:spcPct val="100000"/>
              </a:lnSpc>
              <a:spcBef>
                <a:spcPts val="1000"/>
              </a:spcBef>
              <a:buFont typeface="Arial" panose="020B0604020202020204" pitchFamily="34" charset="0"/>
              <a:buNone/>
            </a:pPr>
            <a:r>
              <a:rPr lang="en-IL" b="0" dirty="0"/>
              <a:t>Recall that we only have the = predicate, so we use the notation for strict ineqauliity we learned earlier, and the final form of rewriting is</a:t>
            </a:r>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p:txBody>
      </p:sp>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INTEGERS?</a:t>
            </a:r>
          </a:p>
        </p:txBody>
      </p:sp>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128</a:t>
            </a:fld>
            <a:endParaRPr lang="en-US" dirty="0"/>
          </a:p>
        </p:txBody>
      </p:sp>
      <p:sp>
        <p:nvSpPr>
          <p:cNvPr id="6" name="TextBox 5">
            <a:extLst>
              <a:ext uri="{FF2B5EF4-FFF2-40B4-BE49-F238E27FC236}">
                <a16:creationId xmlns:a16="http://schemas.microsoft.com/office/drawing/2014/main" id="{16051BFE-66D8-0E17-1C60-F635C80282A8}"/>
              </a:ext>
            </a:extLst>
          </p:cNvPr>
          <p:cNvSpPr txBox="1"/>
          <p:nvPr/>
        </p:nvSpPr>
        <p:spPr>
          <a:xfrm>
            <a:off x="929175" y="4073236"/>
            <a:ext cx="184730" cy="369332"/>
          </a:xfrm>
          <a:prstGeom prst="rect">
            <a:avLst/>
          </a:prstGeom>
          <a:noFill/>
        </p:spPr>
        <p:txBody>
          <a:bodyPr wrap="none" rtlCol="0">
            <a:spAutoFit/>
          </a:bodyPr>
          <a:lstStyle/>
          <a:p>
            <a:pPr marL="0" algn="r" defTabSz="914400" rtl="1" eaLnBrk="1" latinLnBrk="0" hangingPunct="1"/>
            <a:endParaRPr lang="en-IL" dirty="0"/>
          </a:p>
        </p:txBody>
      </p:sp>
      <p:pic>
        <p:nvPicPr>
          <p:cNvPr id="5" name="Picture 4">
            <a:extLst>
              <a:ext uri="{FF2B5EF4-FFF2-40B4-BE49-F238E27FC236}">
                <a16:creationId xmlns:a16="http://schemas.microsoft.com/office/drawing/2014/main" id="{985C1D3F-F11D-AAB4-8F9B-2C3B6D23B92E}"/>
              </a:ext>
            </a:extLst>
          </p:cNvPr>
          <p:cNvPicPr>
            <a:picLocks noChangeAspect="1"/>
          </p:cNvPicPr>
          <p:nvPr/>
        </p:nvPicPr>
        <p:blipFill>
          <a:blip r:embed="rId2"/>
          <a:stretch>
            <a:fillRect/>
          </a:stretch>
        </p:blipFill>
        <p:spPr>
          <a:xfrm>
            <a:off x="1665302" y="3614536"/>
            <a:ext cx="6819900" cy="2222500"/>
          </a:xfrm>
          <a:prstGeom prst="rect">
            <a:avLst/>
          </a:prstGeom>
        </p:spPr>
      </p:pic>
    </p:spTree>
    <p:extLst>
      <p:ext uri="{BB962C8B-B14F-4D97-AF65-F5344CB8AC3E}">
        <p14:creationId xmlns:p14="http://schemas.microsoft.com/office/powerpoint/2010/main" val="7297317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2C0E2F-C2AE-99B2-AC6E-822E32DC45C9}"/>
              </a:ext>
            </a:extLst>
          </p:cNvPr>
          <p:cNvSpPr>
            <a:spLocks noGrp="1"/>
          </p:cNvSpPr>
          <p:nvPr>
            <p:ph sz="half" idx="2"/>
          </p:nvPr>
        </p:nvSpPr>
        <p:spPr>
          <a:xfrm>
            <a:off x="1322388" y="2763078"/>
            <a:ext cx="7505728" cy="3407051"/>
          </a:xfrm>
        </p:spPr>
        <p:txBody>
          <a:bodyPr/>
          <a:lstStyle/>
          <a:p>
            <a:pPr marL="0" indent="0" algn="l" defTabSz="914400" eaLnBrk="1" latinLnBrk="0" hangingPunct="1">
              <a:lnSpc>
                <a:spcPct val="100000"/>
              </a:lnSpc>
              <a:spcBef>
                <a:spcPts val="1000"/>
              </a:spcBef>
              <a:buFont typeface="Arial" panose="020B0604020202020204" pitchFamily="34" charset="0"/>
              <a:buNone/>
            </a:pPr>
            <a:r>
              <a:rPr lang="en-IL" b="0" dirty="0"/>
              <a:t>Presburger showed in 1929 that the theory is decidable.</a:t>
            </a:r>
          </a:p>
          <a:p>
            <a:pPr marL="0" indent="0" algn="l" defTabSz="914400" eaLnBrk="1" latinLnBrk="0" hangingPunct="1">
              <a:lnSpc>
                <a:spcPct val="100000"/>
              </a:lnSpc>
              <a:spcBef>
                <a:spcPts val="1000"/>
              </a:spcBef>
              <a:buFont typeface="Arial" panose="020B0604020202020204" pitchFamily="34" charset="0"/>
              <a:buNone/>
            </a:pPr>
            <a:r>
              <a:rPr lang="en-IL" b="0" dirty="0"/>
              <a:t>This means that the theory of integers, that we loosely constructed earlier, is also decidable. Yet, is is very cumbersome, so we next study a theory of integers.</a:t>
            </a:r>
          </a:p>
          <a:p>
            <a:pPr marL="0" indent="0" algn="l" defTabSz="914400" eaLnBrk="1" latinLnBrk="0" hangingPunct="1">
              <a:lnSpc>
                <a:spcPct val="100000"/>
              </a:lnSpc>
              <a:spcBef>
                <a:spcPts val="1000"/>
              </a:spcBef>
              <a:buFont typeface="Arial" panose="020B0604020202020204" pitchFamily="34" charset="0"/>
              <a:buNone/>
            </a:pPr>
            <a:endParaRPr lang="en-IL" b="0" dirty="0"/>
          </a:p>
          <a:p>
            <a:pPr marL="0" indent="0" algn="l" defTabSz="914400" eaLnBrk="1" latinLnBrk="0" hangingPunct="1">
              <a:lnSpc>
                <a:spcPct val="100000"/>
              </a:lnSpc>
              <a:spcBef>
                <a:spcPts val="1000"/>
              </a:spcBef>
              <a:buFont typeface="Arial" panose="020B0604020202020204" pitchFamily="34" charset="0"/>
              <a:buNone/>
            </a:pPr>
            <a:endParaRPr lang="en-IL" b="0" dirty="0"/>
          </a:p>
        </p:txBody>
      </p:sp>
      <p:sp>
        <p:nvSpPr>
          <p:cNvPr id="2" name="Title 1">
            <a:extLst>
              <a:ext uri="{FF2B5EF4-FFF2-40B4-BE49-F238E27FC236}">
                <a16:creationId xmlns:a16="http://schemas.microsoft.com/office/drawing/2014/main" id="{D031CCEF-2D8F-E9BC-742C-064C8AE131FA}"/>
              </a:ext>
            </a:extLst>
          </p:cNvPr>
          <p:cNvSpPr>
            <a:spLocks noGrp="1"/>
          </p:cNvSpPr>
          <p:nvPr>
            <p:ph type="title"/>
          </p:nvPr>
        </p:nvSpPr>
        <p:spPr>
          <a:xfrm>
            <a:off x="1322318" y="268360"/>
            <a:ext cx="8553202" cy="2121177"/>
          </a:xfrm>
        </p:spPr>
        <p:txBody>
          <a:bodyPr/>
          <a:lstStyle/>
          <a:p>
            <a:r>
              <a:rPr lang="en-IL" dirty="0"/>
              <a:t>PRESBURGER ARITHMETIC – decidability</a:t>
            </a:r>
          </a:p>
        </p:txBody>
      </p:sp>
      <p:sp>
        <p:nvSpPr>
          <p:cNvPr id="4" name="Slide Number Placeholder 3">
            <a:extLst>
              <a:ext uri="{FF2B5EF4-FFF2-40B4-BE49-F238E27FC236}">
                <a16:creationId xmlns:a16="http://schemas.microsoft.com/office/drawing/2014/main" id="{DB6E8F1B-1C8D-1405-109F-BEF56B7C6362}"/>
              </a:ext>
            </a:extLst>
          </p:cNvPr>
          <p:cNvSpPr>
            <a:spLocks noGrp="1"/>
          </p:cNvSpPr>
          <p:nvPr>
            <p:ph type="sldNum" sz="quarter" idx="12"/>
          </p:nvPr>
        </p:nvSpPr>
        <p:spPr/>
        <p:txBody>
          <a:bodyPr/>
          <a:lstStyle/>
          <a:p>
            <a:fld id="{A49DFD55-3C28-40EF-9E31-A92D2E4017FF}" type="slidenum">
              <a:rPr lang="en-US" smtClean="0"/>
              <a:pPr/>
              <a:t>129</a:t>
            </a:fld>
            <a:endParaRPr lang="en-US" dirty="0"/>
          </a:p>
        </p:txBody>
      </p:sp>
      <p:sp>
        <p:nvSpPr>
          <p:cNvPr id="6" name="TextBox 5">
            <a:extLst>
              <a:ext uri="{FF2B5EF4-FFF2-40B4-BE49-F238E27FC236}">
                <a16:creationId xmlns:a16="http://schemas.microsoft.com/office/drawing/2014/main" id="{16051BFE-66D8-0E17-1C60-F635C80282A8}"/>
              </a:ext>
            </a:extLst>
          </p:cNvPr>
          <p:cNvSpPr txBox="1"/>
          <p:nvPr/>
        </p:nvSpPr>
        <p:spPr>
          <a:xfrm>
            <a:off x="929175" y="4073236"/>
            <a:ext cx="184730" cy="369332"/>
          </a:xfrm>
          <a:prstGeom prst="rect">
            <a:avLst/>
          </a:prstGeom>
          <a:noFill/>
        </p:spPr>
        <p:txBody>
          <a:bodyPr wrap="none" rtlCol="0">
            <a:spAutoFit/>
          </a:bodyPr>
          <a:lstStyle/>
          <a:p>
            <a:pPr marL="0" algn="r" defTabSz="914400" rtl="1" eaLnBrk="1" latinLnBrk="0" hangingPunct="1"/>
            <a:endParaRPr lang="en-IL" dirty="0"/>
          </a:p>
        </p:txBody>
      </p:sp>
      <p:pic>
        <p:nvPicPr>
          <p:cNvPr id="10242" name="Picture 2" descr="A person in a purple shirt&#10;&#10;Description automatically generated">
            <a:extLst>
              <a:ext uri="{FF2B5EF4-FFF2-40B4-BE49-F238E27FC236}">
                <a16:creationId xmlns:a16="http://schemas.microsoft.com/office/drawing/2014/main" id="{9DD7B824-21D9-897B-6C12-6EE85AA73C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3960" y="136526"/>
            <a:ext cx="2629742" cy="2940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64028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F0EAE-9A56-218C-C20E-D9E7711AE95D}"/>
              </a:ext>
            </a:extLst>
          </p:cNvPr>
          <p:cNvSpPr>
            <a:spLocks noGrp="1"/>
          </p:cNvSpPr>
          <p:nvPr>
            <p:ph type="title"/>
          </p:nvPr>
        </p:nvSpPr>
        <p:spPr/>
        <p:txBody>
          <a:bodyPr/>
          <a:lstStyle/>
          <a:p>
            <a:r>
              <a:rPr lang="en-US" dirty="0"/>
              <a:t>T</a:t>
            </a:r>
            <a:r>
              <a:rPr lang="en-IL" dirty="0"/>
              <a:t>heory of integers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9A9C61E-5190-39E2-873F-1C2458FE6108}"/>
                  </a:ext>
                </a:extLst>
              </p:cNvPr>
              <p:cNvSpPr>
                <a:spLocks noGrp="1"/>
              </p:cNvSpPr>
              <p:nvPr>
                <p:ph sz="half" idx="2"/>
              </p:nvPr>
            </p:nvSpPr>
            <p:spPr>
              <a:xfrm>
                <a:off x="1322388" y="2763078"/>
                <a:ext cx="9284652" cy="3407051"/>
              </a:xfrm>
            </p:spPr>
            <p:txBody>
              <a:bodyPr>
                <a:normAutofit fontScale="92500"/>
              </a:bodyPr>
              <a:lstStyle/>
              <a:p>
                <a:r>
                  <a:rPr lang="en-IL" b="0" dirty="0"/>
                  <a:t>The theory of integers </a:t>
                </a:r>
                <a14:m>
                  <m:oMath xmlns:m="http://schemas.openxmlformats.org/officeDocument/2006/math">
                    <m:sSub>
                      <m:sSubPr>
                        <m:ctrlPr>
                          <a:rPr lang="en-US" b="0" i="1">
                            <a:latin typeface="Cambria Math" panose="02040503050406030204" pitchFamily="18" charset="0"/>
                          </a:rPr>
                        </m:ctrlPr>
                      </m:sSubPr>
                      <m:e>
                        <m:r>
                          <a:rPr lang="en-US" b="0">
                            <a:latin typeface="Cambria Math" panose="02040503050406030204" pitchFamily="18" charset="0"/>
                          </a:rPr>
                          <m:t>𝑇</m:t>
                        </m:r>
                      </m:e>
                      <m:sub>
                        <m:r>
                          <a:rPr lang="en-US" b="0">
                            <a:latin typeface="Cambria Math" panose="02040503050406030204" pitchFamily="18" charset="0"/>
                          </a:rPr>
                          <m:t>ℤ</m:t>
                        </m:r>
                      </m:sub>
                    </m:sSub>
                  </m:oMath>
                </a14:m>
                <a:r>
                  <a:rPr lang="en-IL" b="0" dirty="0"/>
                  <a:t> has signature</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ℤ</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m:t>
                          </m:r>
                          <m:r>
                            <a:rPr lang="en-US" b="0" i="1" smtClean="0">
                              <a:latin typeface="Cambria Math" panose="02040503050406030204" pitchFamily="18" charset="0"/>
                            </a:rPr>
                            <m:t>3</m:t>
                          </m:r>
                          <m:r>
                            <a:rPr lang="en-US" b="0" i="1" smtClean="0">
                              <a:latin typeface="Cambria Math" panose="02040503050406030204" pitchFamily="18" charset="0"/>
                            </a:rPr>
                            <m:t>⋅,…,+,−,=,&gt;</m:t>
                          </m:r>
                        </m:e>
                      </m:d>
                    </m:oMath>
                  </m:oMathPara>
                </a14:m>
                <a:endParaRPr lang="en-IL" b="0" dirty="0"/>
              </a:p>
              <a:p>
                <a:r>
                  <a:rPr lang="en-IL" b="0" dirty="0"/>
                  <a:t>where</a:t>
                </a:r>
              </a:p>
              <a:p>
                <a:pPr marL="285750" indent="-285750">
                  <a:buFont typeface="Courier New" panose="02070309020205020404" pitchFamily="49" charset="0"/>
                  <a:buChar char="o"/>
                </a:pPr>
                <a14:m>
                  <m:oMath xmlns:m="http://schemas.openxmlformats.org/officeDocument/2006/math">
                    <m:r>
                      <a:rPr lang="en-US" b="0">
                        <a:latin typeface="Cambria Math" panose="02040503050406030204" pitchFamily="18" charset="0"/>
                      </a:rPr>
                      <m:t>…,−</m:t>
                    </m:r>
                    <m:r>
                      <a:rPr lang="en-US" b="0">
                        <a:latin typeface="Cambria Math" panose="02040503050406030204" pitchFamily="18" charset="0"/>
                      </a:rPr>
                      <m:t>2</m:t>
                    </m:r>
                    <m:r>
                      <a:rPr lang="en-US" b="0">
                        <a:latin typeface="Cambria Math" panose="02040503050406030204" pitchFamily="18" charset="0"/>
                      </a:rPr>
                      <m:t>,−</m:t>
                    </m:r>
                    <m:r>
                      <a:rPr lang="en-US" b="0">
                        <a:latin typeface="Cambria Math" panose="02040503050406030204" pitchFamily="18" charset="0"/>
                      </a:rPr>
                      <m:t>1</m:t>
                    </m:r>
                    <m:r>
                      <a:rPr lang="en-US" b="0">
                        <a:latin typeface="Cambria Math" panose="02040503050406030204" pitchFamily="18" charset="0"/>
                      </a:rPr>
                      <m:t>,</m:t>
                    </m:r>
                    <m:r>
                      <a:rPr lang="en-US" b="0">
                        <a:latin typeface="Cambria Math" panose="02040503050406030204" pitchFamily="18" charset="0"/>
                      </a:rPr>
                      <m:t>0</m:t>
                    </m:r>
                    <m:r>
                      <a:rPr lang="en-US" b="0">
                        <a:latin typeface="Cambria Math" panose="02040503050406030204" pitchFamily="18" charset="0"/>
                      </a:rPr>
                      <m:t>,</m:t>
                    </m:r>
                    <m:r>
                      <a:rPr lang="en-US" b="0">
                        <a:latin typeface="Cambria Math" panose="02040503050406030204" pitchFamily="18" charset="0"/>
                      </a:rPr>
                      <m:t>1</m:t>
                    </m:r>
                    <m:r>
                      <a:rPr lang="en-US" b="0">
                        <a:latin typeface="Cambria Math" panose="02040503050406030204" pitchFamily="18" charset="0"/>
                      </a:rPr>
                      <m:t>,</m:t>
                    </m:r>
                    <m:r>
                      <a:rPr lang="en-US" b="0">
                        <a:latin typeface="Cambria Math" panose="02040503050406030204" pitchFamily="18" charset="0"/>
                      </a:rPr>
                      <m:t>2</m:t>
                    </m:r>
                    <m:r>
                      <a:rPr lang="en-US" b="0">
                        <a:latin typeface="Cambria Math" panose="02040503050406030204" pitchFamily="18" charset="0"/>
                      </a:rPr>
                      <m:t>,…</m:t>
                    </m:r>
                  </m:oMath>
                </a14:m>
                <a:r>
                  <a:rPr lang="en-IL" b="0" dirty="0"/>
                  <a:t> ar</a:t>
                </a:r>
                <a:r>
                  <a:rPr lang="en-US" b="0" dirty="0"/>
                  <a:t>e constants, intended to be assigned the obvious corresponding values in the intended domain </a:t>
                </a:r>
                <a14:m>
                  <m:oMath xmlns:m="http://schemas.openxmlformats.org/officeDocument/2006/math">
                    <m:r>
                      <a:rPr lang="en-US" b="0">
                        <a:latin typeface="Cambria Math" panose="02040503050406030204" pitchFamily="18" charset="0"/>
                      </a:rPr>
                      <m:t>ℤ</m:t>
                    </m:r>
                  </m:oMath>
                </a14:m>
                <a:r>
                  <a:rPr lang="en-US" b="0" dirty="0"/>
                  <a:t> </a:t>
                </a:r>
              </a:p>
              <a:p>
                <a:pPr marL="285750" indent="-285750">
                  <a:buFont typeface="Courier New" panose="02070309020205020404" pitchFamily="49" charset="0"/>
                  <a:buChar char="o"/>
                </a:pPr>
                <a14:m>
                  <m:oMath xmlns:m="http://schemas.openxmlformats.org/officeDocument/2006/math">
                    <m:r>
                      <a:rPr lang="en-US" b="0">
                        <a:latin typeface="Cambria Math" panose="02040503050406030204" pitchFamily="18" charset="0"/>
                      </a:rPr>
                      <m:t>…,−</m:t>
                    </m:r>
                    <m:r>
                      <a:rPr lang="en-US" b="0">
                        <a:latin typeface="Cambria Math" panose="02040503050406030204" pitchFamily="18" charset="0"/>
                      </a:rPr>
                      <m:t>3</m:t>
                    </m:r>
                    <m:r>
                      <a:rPr lang="en-US" b="0">
                        <a:latin typeface="Cambria Math" panose="02040503050406030204" pitchFamily="18" charset="0"/>
                      </a:rPr>
                      <m:t>⋅,−</m:t>
                    </m:r>
                    <m:r>
                      <a:rPr lang="en-US" b="0">
                        <a:latin typeface="Cambria Math" panose="02040503050406030204" pitchFamily="18" charset="0"/>
                      </a:rPr>
                      <m:t>2</m:t>
                    </m:r>
                    <m:r>
                      <a:rPr lang="en-US" b="0">
                        <a:latin typeface="Cambria Math" panose="02040503050406030204" pitchFamily="18" charset="0"/>
                      </a:rPr>
                      <m:t>⋅,</m:t>
                    </m:r>
                    <m:r>
                      <a:rPr lang="en-US" b="0">
                        <a:latin typeface="Cambria Math" panose="02040503050406030204" pitchFamily="18" charset="0"/>
                      </a:rPr>
                      <m:t>2</m:t>
                    </m:r>
                    <m:r>
                      <a:rPr lang="en-US" b="0">
                        <a:latin typeface="Cambria Math" panose="02040503050406030204" pitchFamily="18" charset="0"/>
                      </a:rPr>
                      <m:t>⋅,</m:t>
                    </m:r>
                    <m:r>
                      <a:rPr lang="en-US" b="0">
                        <a:latin typeface="Cambria Math" panose="02040503050406030204" pitchFamily="18" charset="0"/>
                      </a:rPr>
                      <m:t>3</m:t>
                    </m:r>
                    <m:r>
                      <a:rPr lang="en-US" b="0">
                        <a:latin typeface="Cambria Math" panose="02040503050406030204" pitchFamily="18" charset="0"/>
                      </a:rPr>
                      <m:t>⋅,…</m:t>
                    </m:r>
                  </m:oMath>
                </a14:m>
                <a:r>
                  <a:rPr lang="en-US" b="0" dirty="0"/>
                  <a:t> are unary functions, intended to represent constant coefficients (</a:t>
                </a:r>
                <a:r>
                  <a:rPr lang="en-US" b="0" dirty="0" err="1"/>
                  <a:t>e.g</a:t>
                </a:r>
                <a:r>
                  <a:rPr lang="en-US" b="0" dirty="0"/>
                  <a:t>, </a:t>
                </a:r>
                <a14:m>
                  <m:oMath xmlns:m="http://schemas.openxmlformats.org/officeDocument/2006/math">
                    <m:r>
                      <a:rPr lang="en-US" b="0">
                        <a:latin typeface="Cambria Math" panose="02040503050406030204" pitchFamily="18" charset="0"/>
                      </a:rPr>
                      <m:t>2</m:t>
                    </m:r>
                    <m:r>
                      <a:rPr lang="en-US" b="0">
                        <a:latin typeface="Cambria Math" panose="02040503050406030204" pitchFamily="18" charset="0"/>
                      </a:rPr>
                      <m:t>⋅</m:t>
                    </m:r>
                    <m:r>
                      <a:rPr lang="en-US" b="0">
                        <a:latin typeface="Cambria Math" panose="02040503050406030204" pitchFamily="18" charset="0"/>
                      </a:rPr>
                      <m:t>𝑥</m:t>
                    </m:r>
                  </m:oMath>
                </a14:m>
                <a:r>
                  <a:rPr lang="en-US" b="0" dirty="0"/>
                  <a:t>, abbreviates </a:t>
                </a:r>
                <a14:m>
                  <m:oMath xmlns:m="http://schemas.openxmlformats.org/officeDocument/2006/math">
                    <m:r>
                      <a:rPr lang="en-US" b="0">
                        <a:latin typeface="Cambria Math" panose="02040503050406030204" pitchFamily="18" charset="0"/>
                      </a:rPr>
                      <m:t>2</m:t>
                    </m:r>
                    <m:r>
                      <a:rPr lang="en-US" b="0">
                        <a:latin typeface="Cambria Math" panose="02040503050406030204" pitchFamily="18" charset="0"/>
                      </a:rPr>
                      <m:t>𝑥</m:t>
                    </m:r>
                  </m:oMath>
                </a14:m>
                <a:r>
                  <a:rPr lang="en-US" b="0" dirty="0"/>
                  <a:t>)</a:t>
                </a:r>
              </a:p>
              <a:p>
                <a:pPr marL="285750" indent="-285750">
                  <a:buFont typeface="Courier New" panose="02070309020205020404" pitchFamily="49" charset="0"/>
                  <a:buChar char="o"/>
                </a:pPr>
                <a14:m>
                  <m:oMath xmlns:m="http://schemas.openxmlformats.org/officeDocument/2006/math">
                    <m:r>
                      <a:rPr lang="en-US" b="0">
                        <a:latin typeface="Cambria Math" panose="02040503050406030204" pitchFamily="18" charset="0"/>
                      </a:rPr>
                      <m:t>+,−</m:t>
                    </m:r>
                  </m:oMath>
                </a14:m>
                <a:r>
                  <a:rPr lang="en-US" b="0" dirty="0"/>
                  <a:t> are binary functions, intended to represent obvious corresponding function over </a:t>
                </a:r>
                <a14:m>
                  <m:oMath xmlns:m="http://schemas.openxmlformats.org/officeDocument/2006/math">
                    <m:r>
                      <a:rPr lang="en-US" b="0">
                        <a:latin typeface="Cambria Math" panose="02040503050406030204" pitchFamily="18" charset="0"/>
                      </a:rPr>
                      <m:t>ℤ</m:t>
                    </m:r>
                  </m:oMath>
                </a14:m>
                <a:endParaRPr lang="he-IL" b="0" dirty="0"/>
              </a:p>
              <a:p>
                <a:pPr marL="285750" indent="-285750">
                  <a:buFont typeface="Courier New" panose="02070309020205020404" pitchFamily="49" charset="0"/>
                  <a:buChar char="o"/>
                </a:pPr>
                <a:r>
                  <a:rPr lang="en-US" b="0" dirty="0"/>
                  <a:t>=, &gt;  are binary predicates, intended to represent the obvious corresponding predicates over </a:t>
                </a:r>
                <a14:m>
                  <m:oMath xmlns:m="http://schemas.openxmlformats.org/officeDocument/2006/math">
                    <m:r>
                      <a:rPr lang="en-US" b="0" i="1" smtClean="0">
                        <a:latin typeface="Cambria Math" panose="02040503050406030204" pitchFamily="18" charset="0"/>
                      </a:rPr>
                      <m:t>ℤ</m:t>
                    </m:r>
                  </m:oMath>
                </a14:m>
                <a:endParaRPr lang="en-US" b="0" dirty="0"/>
              </a:p>
              <a:p>
                <a:pPr marL="285750" indent="-285750">
                  <a:buFont typeface="Wingdings" pitchFamily="2" charset="2"/>
                  <a:buChar char="v"/>
                </a:pPr>
                <a:endParaRPr lang="en-US" b="0" dirty="0"/>
              </a:p>
              <a:p>
                <a:pPr marL="285750" indent="-285750">
                  <a:buFont typeface="Wingdings" pitchFamily="2" charset="2"/>
                  <a:buChar char="v"/>
                </a:pPr>
                <a:endParaRPr lang="en-US" b="0" dirty="0"/>
              </a:p>
              <a:p>
                <a:pPr marL="285750" indent="-285750">
                  <a:buFont typeface="Wingdings" pitchFamily="2" charset="2"/>
                  <a:buChar char="v"/>
                </a:pPr>
                <a:endParaRPr lang="en-IL" b="0" dirty="0"/>
              </a:p>
            </p:txBody>
          </p:sp>
        </mc:Choice>
        <mc:Fallback xmlns="">
          <p:sp>
            <p:nvSpPr>
              <p:cNvPr id="3" name="Content Placeholder 2">
                <a:extLst>
                  <a:ext uri="{FF2B5EF4-FFF2-40B4-BE49-F238E27FC236}">
                    <a16:creationId xmlns:a16="http://schemas.microsoft.com/office/drawing/2014/main" id="{89A9C61E-5190-39E2-873F-1C2458FE6108}"/>
                  </a:ext>
                </a:extLst>
              </p:cNvPr>
              <p:cNvSpPr>
                <a:spLocks noGrp="1" noRot="1" noChangeAspect="1" noMove="1" noResize="1" noEditPoints="1" noAdjustHandles="1" noChangeArrowheads="1" noChangeShapeType="1" noTextEdit="1"/>
              </p:cNvSpPr>
              <p:nvPr>
                <p:ph sz="half" idx="2"/>
              </p:nvPr>
            </p:nvSpPr>
            <p:spPr>
              <a:xfrm>
                <a:off x="1322388" y="2763078"/>
                <a:ext cx="9284652" cy="3407051"/>
              </a:xfrm>
              <a:blipFill>
                <a:blip r:embed="rId2"/>
                <a:stretch>
                  <a:fillRect l="-460" t="-358"/>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B3FB3760-A2B0-5E27-6C69-0ACCCB787A44}"/>
              </a:ext>
            </a:extLst>
          </p:cNvPr>
          <p:cNvSpPr>
            <a:spLocks noGrp="1"/>
          </p:cNvSpPr>
          <p:nvPr>
            <p:ph type="sldNum" sz="quarter" idx="12"/>
          </p:nvPr>
        </p:nvSpPr>
        <p:spPr/>
        <p:txBody>
          <a:bodyPr/>
          <a:lstStyle/>
          <a:p>
            <a:fld id="{A49DFD55-3C28-40EF-9E31-A92D2E4017FF}" type="slidenum">
              <a:rPr lang="en-US" smtClean="0"/>
              <a:pPr/>
              <a:t>130</a:t>
            </a:fld>
            <a:endParaRPr lang="en-US" dirty="0"/>
          </a:p>
        </p:txBody>
      </p:sp>
    </p:spTree>
    <p:extLst>
      <p:ext uri="{BB962C8B-B14F-4D97-AF65-F5344CB8AC3E}">
        <p14:creationId xmlns:p14="http://schemas.microsoft.com/office/powerpoint/2010/main" val="102168025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2223A-E987-1CDA-62E4-3E841CE4A70D}"/>
              </a:ext>
            </a:extLst>
          </p:cNvPr>
          <p:cNvSpPr>
            <a:spLocks noGrp="1"/>
          </p:cNvSpPr>
          <p:nvPr>
            <p:ph type="title"/>
          </p:nvPr>
        </p:nvSpPr>
        <p:spPr>
          <a:xfrm>
            <a:off x="1322318" y="-1060589"/>
            <a:ext cx="7288282" cy="2121177"/>
          </a:xfrm>
        </p:spPr>
        <p:txBody>
          <a:bodyPr/>
          <a:lstStyle/>
          <a:p>
            <a:r>
              <a:rPr lang="en-IL" dirty="0"/>
              <a:t>EXAMPLE</a:t>
            </a:r>
          </a:p>
        </p:txBody>
      </p:sp>
      <p:sp>
        <p:nvSpPr>
          <p:cNvPr id="3" name="Content Placeholder 2">
            <a:extLst>
              <a:ext uri="{FF2B5EF4-FFF2-40B4-BE49-F238E27FC236}">
                <a16:creationId xmlns:a16="http://schemas.microsoft.com/office/drawing/2014/main" id="{B6972E76-D8DA-116C-2FC3-5B06FB6708F2}"/>
              </a:ext>
            </a:extLst>
          </p:cNvPr>
          <p:cNvSpPr>
            <a:spLocks noGrp="1"/>
          </p:cNvSpPr>
          <p:nvPr>
            <p:ph sz="half" idx="2"/>
          </p:nvPr>
        </p:nvSpPr>
        <p:spPr>
          <a:xfrm>
            <a:off x="1322388" y="1482918"/>
            <a:ext cx="7288212" cy="5238556"/>
          </a:xfrm>
        </p:spPr>
        <p:txBody>
          <a:bodyPr/>
          <a:lstStyle/>
          <a:p>
            <a:endParaRPr lang="en-IL" b="0" dirty="0"/>
          </a:p>
          <a:p>
            <a:endParaRPr lang="en-IL" b="0" dirty="0"/>
          </a:p>
          <a:p>
            <a:endParaRPr lang="en-IL" b="0" dirty="0"/>
          </a:p>
          <a:p>
            <a:endParaRPr lang="en-IL" b="0" dirty="0"/>
          </a:p>
          <a:p>
            <a:endParaRPr lang="en-IL" b="0" dirty="0"/>
          </a:p>
          <a:p>
            <a:endParaRPr lang="en-IL" b="0" dirty="0"/>
          </a:p>
        </p:txBody>
      </p:sp>
      <p:sp>
        <p:nvSpPr>
          <p:cNvPr id="4" name="Slide Number Placeholder 3">
            <a:extLst>
              <a:ext uri="{FF2B5EF4-FFF2-40B4-BE49-F238E27FC236}">
                <a16:creationId xmlns:a16="http://schemas.microsoft.com/office/drawing/2014/main" id="{5553E33F-3D14-A7EC-C9C5-DA0767F6DD65}"/>
              </a:ext>
            </a:extLst>
          </p:cNvPr>
          <p:cNvSpPr>
            <a:spLocks noGrp="1"/>
          </p:cNvSpPr>
          <p:nvPr>
            <p:ph type="sldNum" sz="quarter" idx="12"/>
          </p:nvPr>
        </p:nvSpPr>
        <p:spPr/>
        <p:txBody>
          <a:bodyPr/>
          <a:lstStyle/>
          <a:p>
            <a:fld id="{A49DFD55-3C28-40EF-9E31-A92D2E4017FF}" type="slidenum">
              <a:rPr lang="en-US" smtClean="0"/>
              <a:pPr/>
              <a:t>131</a:t>
            </a:fld>
            <a:endParaRPr lang="en-US" dirty="0"/>
          </a:p>
        </p:txBody>
      </p:sp>
      <p:pic>
        <p:nvPicPr>
          <p:cNvPr id="6" name="Picture 5">
            <a:extLst>
              <a:ext uri="{FF2B5EF4-FFF2-40B4-BE49-F238E27FC236}">
                <a16:creationId xmlns:a16="http://schemas.microsoft.com/office/drawing/2014/main" id="{02934384-EBB6-832E-D40C-D04D20B25E97}"/>
              </a:ext>
            </a:extLst>
          </p:cNvPr>
          <p:cNvPicPr>
            <a:picLocks noChangeAspect="1"/>
          </p:cNvPicPr>
          <p:nvPr/>
        </p:nvPicPr>
        <p:blipFill>
          <a:blip r:embed="rId2"/>
          <a:stretch>
            <a:fillRect/>
          </a:stretch>
        </p:blipFill>
        <p:spPr>
          <a:xfrm>
            <a:off x="1322318" y="1266591"/>
            <a:ext cx="6889865" cy="5272320"/>
          </a:xfrm>
          <a:prstGeom prst="rect">
            <a:avLst/>
          </a:prstGeom>
        </p:spPr>
      </p:pic>
    </p:spTree>
    <p:extLst>
      <p:ext uri="{BB962C8B-B14F-4D97-AF65-F5344CB8AC3E}">
        <p14:creationId xmlns:p14="http://schemas.microsoft.com/office/powerpoint/2010/main" val="523723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7041648" y="294553"/>
            <a:ext cx="4666258" cy="2906429"/>
          </a:xfrm>
        </p:spPr>
        <p:txBody>
          <a:bodyPr/>
          <a:lstStyle/>
          <a:p>
            <a:r>
              <a:rPr lang="en-US" dirty="0"/>
              <a:t>RATIONALS AND REALS</a:t>
            </a:r>
          </a:p>
        </p:txBody>
      </p:sp>
      <p:pic>
        <p:nvPicPr>
          <p:cNvPr id="11266" name="Picture 2" descr="A group of black and white speech bubbles with words&#10;&#10;Description automatically generated">
            <a:extLst>
              <a:ext uri="{FF2B5EF4-FFF2-40B4-BE49-F238E27FC236}">
                <a16:creationId xmlns:a16="http://schemas.microsoft.com/office/drawing/2014/main" id="{4CE34893-05D3-710B-9D3A-B0E37B86E5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1648" y="3200982"/>
            <a:ext cx="3485342" cy="3485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79524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E258D-F6CF-7EE8-8D56-D62B56211D15}"/>
              </a:ext>
            </a:extLst>
          </p:cNvPr>
          <p:cNvSpPr>
            <a:spLocks noGrp="1"/>
          </p:cNvSpPr>
          <p:nvPr>
            <p:ph type="title"/>
          </p:nvPr>
        </p:nvSpPr>
        <p:spPr>
          <a:xfrm>
            <a:off x="1322318" y="268360"/>
            <a:ext cx="7642388" cy="2121177"/>
          </a:xfrm>
        </p:spPr>
        <p:txBody>
          <a:bodyPr/>
          <a:lstStyle/>
          <a:p>
            <a:r>
              <a:rPr lang="en-IL" dirty="0"/>
              <a:t>REALS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2424A4-D4AF-F28B-4CDD-E678D686B3AC}"/>
                  </a:ext>
                </a:extLst>
              </p:cNvPr>
              <p:cNvSpPr>
                <a:spLocks noGrp="1"/>
              </p:cNvSpPr>
              <p:nvPr>
                <p:ph sz="half" idx="2"/>
              </p:nvPr>
            </p:nvSpPr>
            <p:spPr>
              <a:xfrm>
                <a:off x="1322387" y="2763078"/>
                <a:ext cx="7839541" cy="3407051"/>
              </a:xfrm>
            </p:spPr>
            <p:txBody>
              <a:bodyPr/>
              <a:lstStyle/>
              <a:p>
                <a:r>
                  <a:rPr lang="en-IL" b="0" dirty="0"/>
                  <a:t>The </a:t>
                </a:r>
                <a:r>
                  <a:rPr lang="en-IL" dirty="0"/>
                  <a:t>theory of reals</a:t>
                </a:r>
                <a:r>
                  <a:rPr lang="en-IL"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ℝ</m:t>
                        </m:r>
                      </m:sub>
                    </m:sSub>
                  </m:oMath>
                </a14:m>
                <a:r>
                  <a:rPr lang="en-IL" b="0" dirty="0"/>
                  <a:t>, or </a:t>
                </a:r>
                <a:r>
                  <a:rPr lang="en-IL" dirty="0"/>
                  <a:t>elementry algebra</a:t>
                </a:r>
                <a:r>
                  <a:rPr lang="en-IL" b="0" dirty="0"/>
                  <a:t>, has signature</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ℝ</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 =,≥</m:t>
                          </m:r>
                        </m:e>
                      </m:d>
                    </m:oMath>
                  </m:oMathPara>
                </a14:m>
                <a:endParaRPr lang="en-US" b="0" dirty="0"/>
              </a:p>
              <a:p>
                <a:r>
                  <a:rPr lang="en-IL" b="0" dirty="0"/>
                  <a:t>where</a:t>
                </a:r>
              </a:p>
              <a:p>
                <a:pPr marL="285750" indent="-285750">
                  <a:buFont typeface="Courier New" panose="02070309020205020404" pitchFamily="49" charset="0"/>
                  <a:buChar char="o"/>
                </a:pPr>
                <a:r>
                  <a:rPr lang="en-IL" b="0" dirty="0"/>
                  <a:t>0 and 1 are constants</a:t>
                </a:r>
              </a:p>
              <a:p>
                <a:pPr marL="285750" indent="-285750">
                  <a:buFont typeface="Courier New" panose="02070309020205020404" pitchFamily="49" charset="0"/>
                  <a:buChar char="o"/>
                </a:pPr>
                <a:r>
                  <a:rPr lang="en-IL" b="0" dirty="0"/>
                  <a:t>+ (addition) and </a:t>
                </a:r>
                <a14:m>
                  <m:oMath xmlns:m="http://schemas.openxmlformats.org/officeDocument/2006/math">
                    <m:r>
                      <a:rPr lang="en-US" b="0" i="1" smtClean="0">
                        <a:latin typeface="Cambria Math" panose="02040503050406030204" pitchFamily="18" charset="0"/>
                      </a:rPr>
                      <m:t>⋅</m:t>
                    </m:r>
                  </m:oMath>
                </a14:m>
                <a:r>
                  <a:rPr lang="en-IL" b="0" dirty="0"/>
                  <a:t> (multiplication) are binary functions</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oMath>
                </a14:m>
                <a:r>
                  <a:rPr lang="en-IL" b="0" dirty="0"/>
                  <a:t> (negation) is a unary function</a:t>
                </a:r>
              </a:p>
              <a:p>
                <a:pPr marL="285750" indent="-285750">
                  <a:buFont typeface="Courier New" panose="02070309020205020404" pitchFamily="49" charset="0"/>
                  <a:buChar char="o"/>
                </a:pPr>
                <a:r>
                  <a:rPr lang="en-IL" b="0" dirty="0"/>
                  <a:t>and </a:t>
                </a:r>
                <a14:m>
                  <m:oMath xmlns:m="http://schemas.openxmlformats.org/officeDocument/2006/math">
                    <m:r>
                      <a:rPr lang="en-US" b="0" i="1" smtClean="0">
                        <a:latin typeface="Cambria Math" panose="02040503050406030204" pitchFamily="18" charset="0"/>
                      </a:rPr>
                      <m:t>=</m:t>
                    </m:r>
                  </m:oMath>
                </a14:m>
                <a:r>
                  <a:rPr lang="en-IL" b="0" dirty="0"/>
                  <a:t> (equality) and </a:t>
                </a:r>
                <a14:m>
                  <m:oMath xmlns:m="http://schemas.openxmlformats.org/officeDocument/2006/math">
                    <m:r>
                      <a:rPr lang="en-US" b="0" i="1" smtClean="0">
                        <a:latin typeface="Cambria Math" panose="02040503050406030204" pitchFamily="18" charset="0"/>
                      </a:rPr>
                      <m:t>≥</m:t>
                    </m:r>
                  </m:oMath>
                </a14:m>
                <a:r>
                  <a:rPr lang="en-IL" b="0" dirty="0"/>
                  <a:t> (weak equality) are binary predicates</a:t>
                </a:r>
              </a:p>
            </p:txBody>
          </p:sp>
        </mc:Choice>
        <mc:Fallback xmlns="">
          <p:sp>
            <p:nvSpPr>
              <p:cNvPr id="3" name="Content Placeholder 2">
                <a:extLst>
                  <a:ext uri="{FF2B5EF4-FFF2-40B4-BE49-F238E27FC236}">
                    <a16:creationId xmlns:a16="http://schemas.microsoft.com/office/drawing/2014/main" id="{682424A4-D4AF-F28B-4CDD-E678D686B3AC}"/>
                  </a:ext>
                </a:extLst>
              </p:cNvPr>
              <p:cNvSpPr>
                <a:spLocks noGrp="1" noRot="1" noChangeAspect="1" noMove="1" noResize="1" noEditPoints="1" noAdjustHandles="1" noChangeArrowheads="1" noChangeShapeType="1" noTextEdit="1"/>
              </p:cNvSpPr>
              <p:nvPr>
                <p:ph sz="half" idx="2"/>
              </p:nvPr>
            </p:nvSpPr>
            <p:spPr>
              <a:xfrm>
                <a:off x="1322387" y="2763078"/>
                <a:ext cx="7839541" cy="3407051"/>
              </a:xfrm>
              <a:blipFill>
                <a:blip r:embed="rId2"/>
                <a:stretch>
                  <a:fillRect l="-700"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53E629F6-FABD-151F-F189-7ED691207DC3}"/>
              </a:ext>
            </a:extLst>
          </p:cNvPr>
          <p:cNvSpPr>
            <a:spLocks noGrp="1"/>
          </p:cNvSpPr>
          <p:nvPr>
            <p:ph type="sldNum" sz="quarter" idx="12"/>
          </p:nvPr>
        </p:nvSpPr>
        <p:spPr/>
        <p:txBody>
          <a:bodyPr/>
          <a:lstStyle/>
          <a:p>
            <a:fld id="{A49DFD55-3C28-40EF-9E31-A92D2E4017FF}" type="slidenum">
              <a:rPr lang="en-US" smtClean="0"/>
              <a:pPr/>
              <a:t>133</a:t>
            </a:fld>
            <a:endParaRPr lang="en-US" dirty="0"/>
          </a:p>
        </p:txBody>
      </p:sp>
    </p:spTree>
    <p:extLst>
      <p:ext uri="{BB962C8B-B14F-4D97-AF65-F5344CB8AC3E}">
        <p14:creationId xmlns:p14="http://schemas.microsoft.com/office/powerpoint/2010/main" val="425197547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D62D-18B0-0D69-F4F9-0837F826A7B6}"/>
              </a:ext>
            </a:extLst>
          </p:cNvPr>
          <p:cNvSpPr>
            <a:spLocks noGrp="1"/>
          </p:cNvSpPr>
          <p:nvPr>
            <p:ph type="title"/>
          </p:nvPr>
        </p:nvSpPr>
        <p:spPr/>
        <p:txBody>
          <a:bodyPr/>
          <a:lstStyle/>
          <a:p>
            <a:r>
              <a:rPr lang="en-IL" dirty="0"/>
              <a:t>REALS</a:t>
            </a:r>
          </a:p>
        </p:txBody>
      </p:sp>
      <p:sp>
        <p:nvSpPr>
          <p:cNvPr id="3" name="Content Placeholder 2">
            <a:extLst>
              <a:ext uri="{FF2B5EF4-FFF2-40B4-BE49-F238E27FC236}">
                <a16:creationId xmlns:a16="http://schemas.microsoft.com/office/drawing/2014/main" id="{0D8AE5F8-5B94-B20D-C24F-3D8EB1252681}"/>
              </a:ext>
            </a:extLst>
          </p:cNvPr>
          <p:cNvSpPr>
            <a:spLocks noGrp="1"/>
          </p:cNvSpPr>
          <p:nvPr>
            <p:ph sz="half" idx="2"/>
          </p:nvPr>
        </p:nvSpPr>
        <p:spPr/>
        <p:txBody>
          <a:bodyPr/>
          <a:lstStyle/>
          <a:p>
            <a:r>
              <a:rPr lang="en-IL" b="0" dirty="0"/>
              <a:t>Real nubmers are ordered field. </a:t>
            </a:r>
            <a:r>
              <a:rPr lang="en-US" b="0" dirty="0"/>
              <a:t>W</a:t>
            </a:r>
            <a:r>
              <a:rPr lang="en-IL" b="0" dirty="0"/>
              <a:t>hat does that mean?</a:t>
            </a:r>
          </a:p>
          <a:p>
            <a:r>
              <a:rPr lang="en-IL" b="0" dirty="0"/>
              <a:t>Field axioms</a:t>
            </a:r>
          </a:p>
          <a:p>
            <a:endParaRPr lang="en-IL" b="0" dirty="0"/>
          </a:p>
        </p:txBody>
      </p:sp>
      <p:sp>
        <p:nvSpPr>
          <p:cNvPr id="4" name="Slide Number Placeholder 3">
            <a:extLst>
              <a:ext uri="{FF2B5EF4-FFF2-40B4-BE49-F238E27FC236}">
                <a16:creationId xmlns:a16="http://schemas.microsoft.com/office/drawing/2014/main" id="{23D045FC-B424-AB09-7D99-BC7605DC7BC2}"/>
              </a:ext>
            </a:extLst>
          </p:cNvPr>
          <p:cNvSpPr>
            <a:spLocks noGrp="1"/>
          </p:cNvSpPr>
          <p:nvPr>
            <p:ph type="sldNum" sz="quarter" idx="12"/>
          </p:nvPr>
        </p:nvSpPr>
        <p:spPr/>
        <p:txBody>
          <a:bodyPr/>
          <a:lstStyle/>
          <a:p>
            <a:fld id="{A49DFD55-3C28-40EF-9E31-A92D2E4017FF}" type="slidenum">
              <a:rPr lang="en-US" smtClean="0"/>
              <a:pPr/>
              <a:t>134</a:t>
            </a:fld>
            <a:endParaRPr lang="en-US" dirty="0"/>
          </a:p>
        </p:txBody>
      </p:sp>
      <p:pic>
        <p:nvPicPr>
          <p:cNvPr id="13314" name="Picture 2">
            <a:extLst>
              <a:ext uri="{FF2B5EF4-FFF2-40B4-BE49-F238E27FC236}">
                <a16:creationId xmlns:a16="http://schemas.microsoft.com/office/drawing/2014/main" id="{C7DBF004-AF51-36B3-B852-B362BF317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2318" y="3640727"/>
            <a:ext cx="9831185" cy="1911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9903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8174-0F2D-A81E-719F-F9BA19398B36}"/>
              </a:ext>
            </a:extLst>
          </p:cNvPr>
          <p:cNvSpPr>
            <a:spLocks noGrp="1"/>
          </p:cNvSpPr>
          <p:nvPr>
            <p:ph type="title"/>
          </p:nvPr>
        </p:nvSpPr>
        <p:spPr/>
        <p:txBody>
          <a:bodyPr/>
          <a:lstStyle/>
          <a:p>
            <a:r>
              <a:rPr lang="en-IL" dirty="0"/>
              <a:t>ReALS – Ordered field</a:t>
            </a:r>
          </a:p>
        </p:txBody>
      </p:sp>
      <p:sp>
        <p:nvSpPr>
          <p:cNvPr id="4" name="Slide Number Placeholder 3">
            <a:extLst>
              <a:ext uri="{FF2B5EF4-FFF2-40B4-BE49-F238E27FC236}">
                <a16:creationId xmlns:a16="http://schemas.microsoft.com/office/drawing/2014/main" id="{C5C00EA4-C336-E1B3-84C7-766CE4D74C76}"/>
              </a:ext>
            </a:extLst>
          </p:cNvPr>
          <p:cNvSpPr>
            <a:spLocks noGrp="1"/>
          </p:cNvSpPr>
          <p:nvPr>
            <p:ph type="sldNum" sz="quarter" idx="12"/>
          </p:nvPr>
        </p:nvSpPr>
        <p:spPr/>
        <p:txBody>
          <a:bodyPr/>
          <a:lstStyle/>
          <a:p>
            <a:fld id="{A49DFD55-3C28-40EF-9E31-A92D2E4017FF}" type="slidenum">
              <a:rPr lang="en-US" smtClean="0"/>
              <a:pPr/>
              <a:t>135</a:t>
            </a:fld>
            <a:endParaRPr lang="en-US" dirty="0"/>
          </a:p>
        </p:txBody>
      </p:sp>
      <p:pic>
        <p:nvPicPr>
          <p:cNvPr id="14338" name="Picture 2">
            <a:extLst>
              <a:ext uri="{FF2B5EF4-FFF2-40B4-BE49-F238E27FC236}">
                <a16:creationId xmlns:a16="http://schemas.microsoft.com/office/drawing/2014/main" id="{31C3EF3B-B4AB-B28F-C18D-80481DC41F2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322318" y="2888242"/>
            <a:ext cx="10203795" cy="1933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5386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3E890AF8-D244-50C9-3B04-7DAA501D1041}"/>
              </a:ext>
            </a:extLst>
          </p:cNvPr>
          <p:cNvSpPr>
            <a:spLocks noGrp="1"/>
          </p:cNvSpPr>
          <p:nvPr>
            <p:ph type="title"/>
          </p:nvPr>
        </p:nvSpPr>
        <p:spPr>
          <a:xfrm>
            <a:off x="10139350" y="0"/>
            <a:ext cx="2052650" cy="731601"/>
          </a:xfrm>
        </p:spPr>
        <p:txBody>
          <a:bodyPr/>
          <a:lstStyle/>
          <a:p>
            <a:r>
              <a:rPr lang="en-IL" dirty="0"/>
              <a:t>REALS</a:t>
            </a:r>
          </a:p>
        </p:txBody>
      </p:sp>
      <p:sp>
        <p:nvSpPr>
          <p:cNvPr id="4" name="Slide Number Placeholder 3">
            <a:extLst>
              <a:ext uri="{FF2B5EF4-FFF2-40B4-BE49-F238E27FC236}">
                <a16:creationId xmlns:a16="http://schemas.microsoft.com/office/drawing/2014/main" id="{67C9C659-DCB8-F4DD-D03C-CA865D95437D}"/>
              </a:ext>
            </a:extLst>
          </p:cNvPr>
          <p:cNvSpPr>
            <a:spLocks noGrp="1"/>
          </p:cNvSpPr>
          <p:nvPr>
            <p:ph type="sldNum" sz="quarter" idx="12"/>
          </p:nvPr>
        </p:nvSpPr>
        <p:spPr/>
        <p:txBody>
          <a:bodyPr/>
          <a:lstStyle/>
          <a:p>
            <a:fld id="{A49DFD55-3C28-40EF-9E31-A92D2E4017FF}" type="slidenum">
              <a:rPr lang="en-US" smtClean="0"/>
              <a:pPr/>
              <a:t>136</a:t>
            </a:fld>
            <a:endParaRPr lang="en-US" dirty="0"/>
          </a:p>
        </p:txBody>
      </p:sp>
      <p:pic>
        <p:nvPicPr>
          <p:cNvPr id="15365" name="Picture 5">
            <a:extLst>
              <a:ext uri="{FF2B5EF4-FFF2-40B4-BE49-F238E27FC236}">
                <a16:creationId xmlns:a16="http://schemas.microsoft.com/office/drawing/2014/main" id="{2899F9E0-8B01-7390-5DE6-8050D302D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30" y="188834"/>
            <a:ext cx="7023052" cy="5048184"/>
          </a:xfrm>
          <a:prstGeom prst="rect">
            <a:avLst/>
          </a:prstGeom>
          <a:noFill/>
          <a:extLst>
            <a:ext uri="{909E8E84-426E-40DD-AFC4-6F175D3DCCD1}">
              <a14:hiddenFill xmlns:a14="http://schemas.microsoft.com/office/drawing/2010/main">
                <a:solidFill>
                  <a:srgbClr val="FFFFFF"/>
                </a:solidFill>
              </a14:hiddenFill>
            </a:ext>
          </a:extLst>
        </p:spPr>
      </p:pic>
      <p:pic>
        <p:nvPicPr>
          <p:cNvPr id="15367" name="Picture 7">
            <a:extLst>
              <a:ext uri="{FF2B5EF4-FFF2-40B4-BE49-F238E27FC236}">
                <a16:creationId xmlns:a16="http://schemas.microsoft.com/office/drawing/2014/main" id="{32ACFC95-1493-F322-04DE-57C427913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130" y="5431211"/>
            <a:ext cx="7023052" cy="727595"/>
          </a:xfrm>
          <a:prstGeom prst="rect">
            <a:avLst/>
          </a:prstGeom>
          <a:noFill/>
          <a:extLst>
            <a:ext uri="{909E8E84-426E-40DD-AFC4-6F175D3DCCD1}">
              <a14:hiddenFill xmlns:a14="http://schemas.microsoft.com/office/drawing/2010/main">
                <a:solidFill>
                  <a:srgbClr val="FFFFFF"/>
                </a:solidFill>
              </a14:hiddenFill>
            </a:ext>
          </a:extLst>
        </p:spPr>
      </p:pic>
      <p:sp>
        <p:nvSpPr>
          <p:cNvPr id="7" name="Right Brace 6">
            <a:extLst>
              <a:ext uri="{FF2B5EF4-FFF2-40B4-BE49-F238E27FC236}">
                <a16:creationId xmlns:a16="http://schemas.microsoft.com/office/drawing/2014/main" id="{9A71CC37-7C34-1249-8201-2F6CE7579A23}"/>
              </a:ext>
            </a:extLst>
          </p:cNvPr>
          <p:cNvSpPr/>
          <p:nvPr/>
        </p:nvSpPr>
        <p:spPr>
          <a:xfrm>
            <a:off x="7239182" y="188834"/>
            <a:ext cx="375276" cy="775442"/>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IL"/>
          </a:p>
        </p:txBody>
      </p:sp>
      <p:sp>
        <p:nvSpPr>
          <p:cNvPr id="8" name="Right Brace 7">
            <a:extLst>
              <a:ext uri="{FF2B5EF4-FFF2-40B4-BE49-F238E27FC236}">
                <a16:creationId xmlns:a16="http://schemas.microsoft.com/office/drawing/2014/main" id="{2D4F2097-8399-57A4-A869-0EF9E3EEA085}"/>
              </a:ext>
            </a:extLst>
          </p:cNvPr>
          <p:cNvSpPr/>
          <p:nvPr/>
        </p:nvSpPr>
        <p:spPr>
          <a:xfrm>
            <a:off x="7239181" y="1197114"/>
            <a:ext cx="790914" cy="3538882"/>
          </a:xfrm>
          <a:prstGeom prst="rightBrace">
            <a:avLst/>
          </a:prstGeom>
          <a:ln w="12700"/>
        </p:spPr>
        <p:style>
          <a:lnRef idx="1">
            <a:schemeClr val="dk1"/>
          </a:lnRef>
          <a:fillRef idx="0">
            <a:schemeClr val="dk1"/>
          </a:fillRef>
          <a:effectRef idx="0">
            <a:schemeClr val="dk1"/>
          </a:effectRef>
          <a:fontRef idx="minor">
            <a:schemeClr val="tx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424B793-1D74-5B87-1CF8-9C5CB3C46368}"/>
                  </a:ext>
                </a:extLst>
              </p:cNvPr>
              <p:cNvSpPr txBox="1"/>
              <p:nvPr/>
            </p:nvSpPr>
            <p:spPr>
              <a:xfrm>
                <a:off x="7634638" y="317945"/>
                <a:ext cx="1875122" cy="369332"/>
              </a:xfrm>
              <a:prstGeom prst="rect">
                <a:avLst/>
              </a:prstGeom>
              <a:noFill/>
            </p:spPr>
            <p:txBody>
              <a:bodyPr wrap="square" rtlCol="0">
                <a:spAutoFit/>
              </a:bodyPr>
              <a:lstStyle/>
              <a:p>
                <a:r>
                  <a:rPr lang="en-IL" dirty="0"/>
                  <a:t>Total order of </a:t>
                </a:r>
                <a14:m>
                  <m:oMath xmlns:m="http://schemas.openxmlformats.org/officeDocument/2006/math">
                    <m:r>
                      <a:rPr lang="en-US" b="0" i="1" smtClean="0">
                        <a:latin typeface="Cambria Math" panose="02040503050406030204" pitchFamily="18" charset="0"/>
                      </a:rPr>
                      <m:t>≥</m:t>
                    </m:r>
                  </m:oMath>
                </a14:m>
                <a:endParaRPr lang="en-IL" dirty="0"/>
              </a:p>
            </p:txBody>
          </p:sp>
        </mc:Choice>
        <mc:Fallback xmlns="">
          <p:sp>
            <p:nvSpPr>
              <p:cNvPr id="11" name="TextBox 10">
                <a:extLst>
                  <a:ext uri="{FF2B5EF4-FFF2-40B4-BE49-F238E27FC236}">
                    <a16:creationId xmlns:a16="http://schemas.microsoft.com/office/drawing/2014/main" id="{D424B793-1D74-5B87-1CF8-9C5CB3C46368}"/>
                  </a:ext>
                </a:extLst>
              </p:cNvPr>
              <p:cNvSpPr txBox="1">
                <a:spLocks noRot="1" noChangeAspect="1" noMove="1" noResize="1" noEditPoints="1" noAdjustHandles="1" noChangeArrowheads="1" noChangeShapeType="1" noTextEdit="1"/>
              </p:cNvSpPr>
              <p:nvPr/>
            </p:nvSpPr>
            <p:spPr>
              <a:xfrm>
                <a:off x="7634638" y="317945"/>
                <a:ext cx="1875122" cy="369332"/>
              </a:xfrm>
              <a:prstGeom prst="rect">
                <a:avLst/>
              </a:prstGeom>
              <a:blipFill>
                <a:blip r:embed="rId4"/>
                <a:stretch>
                  <a:fillRect l="-2013" t="-3226" b="-22581"/>
                </a:stretch>
              </a:blipFill>
            </p:spPr>
            <p:txBody>
              <a:bodyPr/>
              <a:lstStyle/>
              <a:p>
                <a:r>
                  <a:rPr lang="en-IL">
                    <a:noFill/>
                  </a:rPr>
                  <a:t> </a:t>
                </a:r>
              </a:p>
            </p:txBody>
          </p:sp>
        </mc:Fallback>
      </mc:AlternateContent>
      <p:sp>
        <p:nvSpPr>
          <p:cNvPr id="12" name="TextBox 11">
            <a:extLst>
              <a:ext uri="{FF2B5EF4-FFF2-40B4-BE49-F238E27FC236}">
                <a16:creationId xmlns:a16="http://schemas.microsoft.com/office/drawing/2014/main" id="{DD2595D7-9E36-7D12-37F0-ABA83C81E708}"/>
              </a:ext>
            </a:extLst>
          </p:cNvPr>
          <p:cNvSpPr txBox="1"/>
          <p:nvPr/>
        </p:nvSpPr>
        <p:spPr>
          <a:xfrm>
            <a:off x="8229441" y="2832342"/>
            <a:ext cx="1875122" cy="369332"/>
          </a:xfrm>
          <a:prstGeom prst="rect">
            <a:avLst/>
          </a:prstGeom>
          <a:noFill/>
        </p:spPr>
        <p:txBody>
          <a:bodyPr wrap="square" rtlCol="0">
            <a:spAutoFit/>
          </a:bodyPr>
          <a:lstStyle/>
          <a:p>
            <a:r>
              <a:rPr lang="en-US" dirty="0"/>
              <a:t>Ordered field</a:t>
            </a:r>
            <a:endParaRPr lang="en-IL" dirty="0"/>
          </a:p>
        </p:txBody>
      </p:sp>
    </p:spTree>
    <p:extLst>
      <p:ext uri="{BB962C8B-B14F-4D97-AF65-F5344CB8AC3E}">
        <p14:creationId xmlns:p14="http://schemas.microsoft.com/office/powerpoint/2010/main" val="24981109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8174-0F2D-A81E-719F-F9BA19398B36}"/>
              </a:ext>
            </a:extLst>
          </p:cNvPr>
          <p:cNvSpPr>
            <a:spLocks noGrp="1"/>
          </p:cNvSpPr>
          <p:nvPr>
            <p:ph type="title"/>
          </p:nvPr>
        </p:nvSpPr>
        <p:spPr/>
        <p:txBody>
          <a:bodyPr/>
          <a:lstStyle/>
          <a:p>
            <a:r>
              <a:rPr lang="en-US" dirty="0"/>
              <a:t>Complexity</a:t>
            </a:r>
            <a:endParaRPr lang="en-IL" dirty="0"/>
          </a:p>
        </p:txBody>
      </p:sp>
      <p:sp>
        <p:nvSpPr>
          <p:cNvPr id="4" name="Slide Number Placeholder 3">
            <a:extLst>
              <a:ext uri="{FF2B5EF4-FFF2-40B4-BE49-F238E27FC236}">
                <a16:creationId xmlns:a16="http://schemas.microsoft.com/office/drawing/2014/main" id="{C5C00EA4-C336-E1B3-84C7-766CE4D74C76}"/>
              </a:ext>
            </a:extLst>
          </p:cNvPr>
          <p:cNvSpPr>
            <a:spLocks noGrp="1"/>
          </p:cNvSpPr>
          <p:nvPr>
            <p:ph type="sldNum" sz="quarter" idx="12"/>
          </p:nvPr>
        </p:nvSpPr>
        <p:spPr/>
        <p:txBody>
          <a:bodyPr/>
          <a:lstStyle/>
          <a:p>
            <a:fld id="{A49DFD55-3C28-40EF-9E31-A92D2E4017FF}" type="slidenum">
              <a:rPr lang="en-US" smtClean="0"/>
              <a:pPr/>
              <a:t>137</a:t>
            </a:fld>
            <a:endParaRPr lang="en-US" dirty="0"/>
          </a:p>
        </p:txBody>
      </p:sp>
      <p:pic>
        <p:nvPicPr>
          <p:cNvPr id="6" name="Content Placeholder 5">
            <a:extLst>
              <a:ext uri="{FF2B5EF4-FFF2-40B4-BE49-F238E27FC236}">
                <a16:creationId xmlns:a16="http://schemas.microsoft.com/office/drawing/2014/main" id="{7764C2A4-E888-E2CC-20DF-F9E56FBF1DA1}"/>
              </a:ext>
            </a:extLst>
          </p:cNvPr>
          <p:cNvPicPr>
            <a:picLocks noGrp="1" noChangeAspect="1"/>
          </p:cNvPicPr>
          <p:nvPr>
            <p:ph sz="half" idx="2"/>
          </p:nvPr>
        </p:nvPicPr>
        <p:blipFill>
          <a:blip r:embed="rId3"/>
          <a:stretch>
            <a:fillRect/>
          </a:stretch>
        </p:blipFill>
        <p:spPr>
          <a:xfrm>
            <a:off x="1195388" y="2633142"/>
            <a:ext cx="7288212" cy="1680615"/>
          </a:xfrm>
          <a:prstGeom prst="rect">
            <a:avLst/>
          </a:prstGeom>
        </p:spPr>
      </p:pic>
    </p:spTree>
    <p:extLst>
      <p:ext uri="{BB962C8B-B14F-4D97-AF65-F5344CB8AC3E}">
        <p14:creationId xmlns:p14="http://schemas.microsoft.com/office/powerpoint/2010/main" val="288498362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69D44-EEE3-8688-06AC-749738CE81A9}"/>
              </a:ext>
            </a:extLst>
          </p:cNvPr>
          <p:cNvSpPr>
            <a:spLocks noGrp="1"/>
          </p:cNvSpPr>
          <p:nvPr>
            <p:ph type="title"/>
          </p:nvPr>
        </p:nvSpPr>
        <p:spPr/>
        <p:txBody>
          <a:bodyPr/>
          <a:lstStyle/>
          <a:p>
            <a:r>
              <a:rPr lang="en-IL" dirty="0"/>
              <a:t>RATIONALS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E7259B8-80C9-7173-C8C9-3BE20A025981}"/>
                  </a:ext>
                </a:extLst>
              </p:cNvPr>
              <p:cNvSpPr>
                <a:spLocks noGrp="1"/>
              </p:cNvSpPr>
              <p:nvPr>
                <p:ph sz="half" idx="2"/>
              </p:nvPr>
            </p:nvSpPr>
            <p:spPr/>
            <p:txBody>
              <a:bodyPr/>
              <a:lstStyle/>
              <a:p>
                <a:r>
                  <a:rPr lang="en-IL" b="0" dirty="0"/>
                  <a:t>The theory of rationals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ℚ</m:t>
                        </m:r>
                      </m:sub>
                    </m:sSub>
                  </m:oMath>
                </a14:m>
                <a:r>
                  <a:rPr lang="en-IL" b="0" dirty="0"/>
                  <a:t> has signature</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ℚ</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e>
                      </m:d>
                    </m:oMath>
                  </m:oMathPara>
                </a14:m>
                <a:endParaRPr lang="en-US" b="0" dirty="0"/>
              </a:p>
              <a:p>
                <a:r>
                  <a:rPr lang="en-IL" b="0" dirty="0"/>
                  <a:t>where </a:t>
                </a:r>
              </a:p>
              <a:p>
                <a:pPr marL="285750" indent="-285750">
                  <a:buFont typeface="Courier New" panose="02070309020205020404" pitchFamily="49" charset="0"/>
                  <a:buChar char="o"/>
                </a:pPr>
                <a:r>
                  <a:rPr lang="en-IL" b="0" dirty="0"/>
                  <a:t>0 and 1 are constatns</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oMath>
                </a14:m>
                <a:r>
                  <a:rPr lang="en-IL" b="0" dirty="0"/>
                  <a:t> (addition) is a binary function</a:t>
                </a:r>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oMath>
                </a14:m>
                <a:r>
                  <a:rPr lang="en-IL" b="0" dirty="0"/>
                  <a:t> (negation) is a unary function</a:t>
                </a:r>
              </a:p>
              <a:p>
                <a:pPr marL="285750" indent="-285750">
                  <a:buFont typeface="Courier New" panose="02070309020205020404" pitchFamily="49" charset="0"/>
                  <a:buChar char="o"/>
                </a:pPr>
                <a:r>
                  <a:rPr lang="en-IL" b="0" dirty="0"/>
                  <a:t>and </a:t>
                </a:r>
                <a14:m>
                  <m:oMath xmlns:m="http://schemas.openxmlformats.org/officeDocument/2006/math">
                    <m:r>
                      <a:rPr lang="en-US" b="0" i="1" smtClean="0">
                        <a:latin typeface="Cambria Math" panose="02040503050406030204" pitchFamily="18" charset="0"/>
                      </a:rPr>
                      <m:t>=</m:t>
                    </m:r>
                  </m:oMath>
                </a14:m>
                <a:r>
                  <a:rPr lang="en-IL" b="0" dirty="0"/>
                  <a:t> (equality) and </a:t>
                </a:r>
                <a14:m>
                  <m:oMath xmlns:m="http://schemas.openxmlformats.org/officeDocument/2006/math">
                    <m:r>
                      <a:rPr lang="en-US" b="0" i="1" smtClean="0">
                        <a:latin typeface="Cambria Math" panose="02040503050406030204" pitchFamily="18" charset="0"/>
                      </a:rPr>
                      <m:t>≥</m:t>
                    </m:r>
                  </m:oMath>
                </a14:m>
                <a:r>
                  <a:rPr lang="en-IL" b="0" dirty="0"/>
                  <a:t> (weak ineqaulity) are binary predicates</a:t>
                </a:r>
              </a:p>
            </p:txBody>
          </p:sp>
        </mc:Choice>
        <mc:Fallback xmlns="">
          <p:sp>
            <p:nvSpPr>
              <p:cNvPr id="3" name="Content Placeholder 2">
                <a:extLst>
                  <a:ext uri="{FF2B5EF4-FFF2-40B4-BE49-F238E27FC236}">
                    <a16:creationId xmlns:a16="http://schemas.microsoft.com/office/drawing/2014/main" id="{3E7259B8-80C9-7173-C8C9-3BE20A025981}"/>
                  </a:ext>
                </a:extLst>
              </p:cNvPr>
              <p:cNvSpPr>
                <a:spLocks noGrp="1" noRot="1" noChangeAspect="1" noMove="1" noResize="1" noEditPoints="1" noAdjustHandles="1" noChangeArrowheads="1" noChangeShapeType="1" noTextEdit="1"/>
              </p:cNvSpPr>
              <p:nvPr>
                <p:ph sz="half" idx="2"/>
              </p:nvPr>
            </p:nvSpPr>
            <p:spPr>
              <a:blipFill>
                <a:blip r:embed="rId2"/>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0528EFD6-3C99-96B8-652C-9E54204B7206}"/>
              </a:ext>
            </a:extLst>
          </p:cNvPr>
          <p:cNvSpPr>
            <a:spLocks noGrp="1"/>
          </p:cNvSpPr>
          <p:nvPr>
            <p:ph type="sldNum" sz="quarter" idx="12"/>
          </p:nvPr>
        </p:nvSpPr>
        <p:spPr/>
        <p:txBody>
          <a:bodyPr/>
          <a:lstStyle/>
          <a:p>
            <a:fld id="{A49DFD55-3C28-40EF-9E31-A92D2E4017FF}" type="slidenum">
              <a:rPr lang="en-US" smtClean="0"/>
              <a:pPr/>
              <a:t>138</a:t>
            </a:fld>
            <a:endParaRPr lang="en-US" dirty="0"/>
          </a:p>
        </p:txBody>
      </p:sp>
    </p:spTree>
    <p:extLst>
      <p:ext uri="{BB962C8B-B14F-4D97-AF65-F5344CB8AC3E}">
        <p14:creationId xmlns:p14="http://schemas.microsoft.com/office/powerpoint/2010/main" val="8215847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7D9B-B7BE-4B30-1A7F-E06DC2D5958B}"/>
              </a:ext>
            </a:extLst>
          </p:cNvPr>
          <p:cNvSpPr>
            <a:spLocks noGrp="1"/>
          </p:cNvSpPr>
          <p:nvPr>
            <p:ph type="title"/>
          </p:nvPr>
        </p:nvSpPr>
        <p:spPr>
          <a:xfrm>
            <a:off x="1156063" y="-741500"/>
            <a:ext cx="7288282" cy="2121177"/>
          </a:xfrm>
        </p:spPr>
        <p:txBody>
          <a:bodyPr/>
          <a:lstStyle/>
          <a:p>
            <a:r>
              <a:rPr lang="en-IL" dirty="0"/>
              <a:t>RATINOALS</a:t>
            </a:r>
          </a:p>
        </p:txBody>
      </p:sp>
      <p:sp>
        <p:nvSpPr>
          <p:cNvPr id="4" name="Slide Number Placeholder 3">
            <a:extLst>
              <a:ext uri="{FF2B5EF4-FFF2-40B4-BE49-F238E27FC236}">
                <a16:creationId xmlns:a16="http://schemas.microsoft.com/office/drawing/2014/main" id="{9C68AB78-D1D8-21F5-BA48-AB8288FBFD3D}"/>
              </a:ext>
            </a:extLst>
          </p:cNvPr>
          <p:cNvSpPr>
            <a:spLocks noGrp="1"/>
          </p:cNvSpPr>
          <p:nvPr>
            <p:ph type="sldNum" sz="quarter" idx="12"/>
          </p:nvPr>
        </p:nvSpPr>
        <p:spPr/>
        <p:txBody>
          <a:bodyPr/>
          <a:lstStyle/>
          <a:p>
            <a:fld id="{A49DFD55-3C28-40EF-9E31-A92D2E4017FF}" type="slidenum">
              <a:rPr lang="en-US" smtClean="0"/>
              <a:pPr/>
              <a:t>139</a:t>
            </a:fld>
            <a:endParaRPr lang="en-US" dirty="0"/>
          </a:p>
        </p:txBody>
      </p:sp>
      <p:pic>
        <p:nvPicPr>
          <p:cNvPr id="5" name="Picture 4">
            <a:extLst>
              <a:ext uri="{FF2B5EF4-FFF2-40B4-BE49-F238E27FC236}">
                <a16:creationId xmlns:a16="http://schemas.microsoft.com/office/drawing/2014/main" id="{CCA18FF1-022A-321B-6F2A-E786E0B43BD8}"/>
              </a:ext>
            </a:extLst>
          </p:cNvPr>
          <p:cNvPicPr>
            <a:picLocks noChangeAspect="1"/>
          </p:cNvPicPr>
          <p:nvPr/>
        </p:nvPicPr>
        <p:blipFill>
          <a:blip r:embed="rId2"/>
          <a:stretch>
            <a:fillRect/>
          </a:stretch>
        </p:blipFill>
        <p:spPr>
          <a:xfrm>
            <a:off x="1156063" y="1559840"/>
            <a:ext cx="7772400" cy="1506471"/>
          </a:xfrm>
          <a:prstGeom prst="rect">
            <a:avLst/>
          </a:prstGeom>
        </p:spPr>
      </p:pic>
      <p:pic>
        <p:nvPicPr>
          <p:cNvPr id="6" name="Picture 5">
            <a:extLst>
              <a:ext uri="{FF2B5EF4-FFF2-40B4-BE49-F238E27FC236}">
                <a16:creationId xmlns:a16="http://schemas.microsoft.com/office/drawing/2014/main" id="{372A80C2-E389-F1BD-6D9C-276BC01C6E6B}"/>
              </a:ext>
            </a:extLst>
          </p:cNvPr>
          <p:cNvPicPr>
            <a:picLocks noChangeAspect="1"/>
          </p:cNvPicPr>
          <p:nvPr/>
        </p:nvPicPr>
        <p:blipFill>
          <a:blip r:embed="rId3"/>
          <a:stretch>
            <a:fillRect/>
          </a:stretch>
        </p:blipFill>
        <p:spPr>
          <a:xfrm>
            <a:off x="1156063" y="3066311"/>
            <a:ext cx="7772400" cy="3472600"/>
          </a:xfrm>
          <a:prstGeom prst="rect">
            <a:avLst/>
          </a:prstGeom>
        </p:spPr>
      </p:pic>
      <p:sp>
        <p:nvSpPr>
          <p:cNvPr id="7" name="Right Brace 6">
            <a:extLst>
              <a:ext uri="{FF2B5EF4-FFF2-40B4-BE49-F238E27FC236}">
                <a16:creationId xmlns:a16="http://schemas.microsoft.com/office/drawing/2014/main" id="{6282AD46-63DE-1BDE-FE3A-3B86EE2EBD22}"/>
              </a:ext>
            </a:extLst>
          </p:cNvPr>
          <p:cNvSpPr/>
          <p:nvPr/>
        </p:nvSpPr>
        <p:spPr>
          <a:xfrm>
            <a:off x="8928463" y="2065712"/>
            <a:ext cx="481544" cy="2739044"/>
          </a:xfrm>
          <a:prstGeom prst="rightBrace">
            <a:avLst>
              <a:gd name="adj1" fmla="val 20205"/>
              <a:gd name="adj2" fmla="val 19654"/>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IL"/>
          </a:p>
        </p:txBody>
      </p:sp>
      <p:sp>
        <p:nvSpPr>
          <p:cNvPr id="8" name="TextBox 7">
            <a:extLst>
              <a:ext uri="{FF2B5EF4-FFF2-40B4-BE49-F238E27FC236}">
                <a16:creationId xmlns:a16="http://schemas.microsoft.com/office/drawing/2014/main" id="{B9288693-B021-F97E-63D0-611C760A2F8C}"/>
              </a:ext>
            </a:extLst>
          </p:cNvPr>
          <p:cNvSpPr txBox="1"/>
          <p:nvPr/>
        </p:nvSpPr>
        <p:spPr>
          <a:xfrm>
            <a:off x="9409073" y="2313075"/>
            <a:ext cx="1928553" cy="646331"/>
          </a:xfrm>
          <a:prstGeom prst="rect">
            <a:avLst/>
          </a:prstGeom>
          <a:noFill/>
        </p:spPr>
        <p:txBody>
          <a:bodyPr wrap="square" rtlCol="0">
            <a:spAutoFit/>
          </a:bodyPr>
          <a:lstStyle/>
          <a:p>
            <a:r>
              <a:rPr lang="en-IL" dirty="0"/>
              <a:t>Ordered</a:t>
            </a:r>
          </a:p>
          <a:p>
            <a:r>
              <a:rPr lang="en-IL" dirty="0"/>
              <a:t>Abiliean Group</a:t>
            </a:r>
          </a:p>
        </p:txBody>
      </p:sp>
    </p:spTree>
    <p:extLst>
      <p:ext uri="{BB962C8B-B14F-4D97-AF65-F5344CB8AC3E}">
        <p14:creationId xmlns:p14="http://schemas.microsoft.com/office/powerpoint/2010/main" val="26984326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B2F38-1D30-E358-FAAF-B06CEDE9542B}"/>
              </a:ext>
            </a:extLst>
          </p:cNvPr>
          <p:cNvSpPr>
            <a:spLocks noGrp="1"/>
          </p:cNvSpPr>
          <p:nvPr>
            <p:ph type="title"/>
          </p:nvPr>
        </p:nvSpPr>
        <p:spPr/>
        <p:txBody>
          <a:bodyPr/>
          <a:lstStyle/>
          <a:p>
            <a:r>
              <a:rPr lang="en-IL" dirty="0"/>
              <a:t>Rationals -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863B87D-7B81-23DF-B604-A4A0E1A4E2EC}"/>
                  </a:ext>
                </a:extLst>
              </p:cNvPr>
              <p:cNvSpPr>
                <a:spLocks noGrp="1"/>
              </p:cNvSpPr>
              <p:nvPr>
                <p:ph sz="half" idx="2"/>
              </p:nvPr>
            </p:nvSpPr>
            <p:spPr/>
            <p:txBody>
              <a:bodyPr/>
              <a:lstStyle/>
              <a:p>
                <a:r>
                  <a:rPr lang="en-IL" b="0" dirty="0"/>
                  <a:t>Rationals coefficients are simple to express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ℚ</m:t>
                        </m:r>
                      </m:sub>
                    </m:sSub>
                  </m:oMath>
                </a14:m>
                <a:r>
                  <a:rPr lang="en-IL" b="0" dirty="0"/>
                  <a:t>. </a:t>
                </a:r>
                <a:r>
                  <a:rPr lang="en-US" b="0" dirty="0"/>
                  <a:t>W</a:t>
                </a:r>
                <a:r>
                  <a:rPr lang="en-IL" b="0" dirty="0"/>
                  <a:t>rite</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a:rPr lang="en-US" b="0" i="1" smtClean="0">
                          <a:latin typeface="Cambria Math" panose="02040503050406030204" pitchFamily="18" charset="0"/>
                        </a:rPr>
                        <m:t>𝑥</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3</m:t>
                          </m:r>
                        </m:den>
                      </m:f>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4</m:t>
                      </m:r>
                    </m:oMath>
                  </m:oMathPara>
                </a14:m>
                <a:endParaRPr lang="en-US" b="0" dirty="0"/>
              </a:p>
              <a:p>
                <a:r>
                  <a:rPr lang="en-IL" b="0" dirty="0"/>
                  <a:t>as the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ℚ</m:t>
                        </m:r>
                      </m:sub>
                    </m:sSub>
                  </m:oMath>
                </a14:m>
                <a:r>
                  <a:rPr lang="en-IL" b="0" dirty="0"/>
                  <a:t>-formula </a:t>
                </a:r>
                <a14:m>
                  <m:oMath xmlns:m="http://schemas.openxmlformats.org/officeDocument/2006/math">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4</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24</m:t>
                    </m:r>
                  </m:oMath>
                </a14:m>
                <a:endParaRPr lang="en-IL" b="0" dirty="0"/>
              </a:p>
            </p:txBody>
          </p:sp>
        </mc:Choice>
        <mc:Fallback xmlns="">
          <p:sp>
            <p:nvSpPr>
              <p:cNvPr id="3" name="Content Placeholder 2">
                <a:extLst>
                  <a:ext uri="{FF2B5EF4-FFF2-40B4-BE49-F238E27FC236}">
                    <a16:creationId xmlns:a16="http://schemas.microsoft.com/office/drawing/2014/main" id="{3863B87D-7B81-23DF-B604-A4A0E1A4E2EC}"/>
                  </a:ext>
                </a:extLst>
              </p:cNvPr>
              <p:cNvSpPr>
                <a:spLocks noGrp="1" noRot="1" noChangeAspect="1" noMove="1" noResize="1" noEditPoints="1" noAdjustHandles="1" noChangeArrowheads="1" noChangeShapeType="1" noTextEdit="1"/>
              </p:cNvSpPr>
              <p:nvPr>
                <p:ph sz="half" idx="2"/>
              </p:nvPr>
            </p:nvSpPr>
            <p:spPr>
              <a:blipFill>
                <a:blip r:embed="rId2"/>
                <a:stretch>
                  <a:fillRect l="-696" t="-372"/>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09B0F052-C8D0-DA9E-CCC8-E5F48425B745}"/>
              </a:ext>
            </a:extLst>
          </p:cNvPr>
          <p:cNvSpPr>
            <a:spLocks noGrp="1"/>
          </p:cNvSpPr>
          <p:nvPr>
            <p:ph type="sldNum" sz="quarter" idx="12"/>
          </p:nvPr>
        </p:nvSpPr>
        <p:spPr/>
        <p:txBody>
          <a:bodyPr/>
          <a:lstStyle/>
          <a:p>
            <a:fld id="{A49DFD55-3C28-40EF-9E31-A92D2E4017FF}" type="slidenum">
              <a:rPr lang="en-US" smtClean="0"/>
              <a:pPr/>
              <a:t>140</a:t>
            </a:fld>
            <a:endParaRPr lang="en-US" dirty="0"/>
          </a:p>
        </p:txBody>
      </p:sp>
    </p:spTree>
    <p:extLst>
      <p:ext uri="{BB962C8B-B14F-4D97-AF65-F5344CB8AC3E}">
        <p14:creationId xmlns:p14="http://schemas.microsoft.com/office/powerpoint/2010/main" val="33084220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A100A-3219-EE81-5981-B396B6AAE54F}"/>
              </a:ext>
            </a:extLst>
          </p:cNvPr>
          <p:cNvSpPr>
            <a:spLocks noGrp="1"/>
          </p:cNvSpPr>
          <p:nvPr>
            <p:ph type="title"/>
          </p:nvPr>
        </p:nvSpPr>
        <p:spPr/>
        <p:txBody>
          <a:bodyPr/>
          <a:lstStyle/>
          <a:p>
            <a:r>
              <a:rPr lang="en-IL"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1C85B6E-DDB2-F555-EC8E-06BCDEE1A8FC}"/>
                  </a:ext>
                </a:extLst>
              </p:cNvPr>
              <p:cNvSpPr>
                <a:spLocks noGrp="1"/>
              </p:cNvSpPr>
              <p:nvPr>
                <p:ph sz="half" idx="2"/>
              </p:nvPr>
            </p:nvSpPr>
            <p:spPr>
              <a:xfrm>
                <a:off x="1322386" y="2763078"/>
                <a:ext cx="7954617" cy="3407051"/>
              </a:xfrm>
            </p:spPr>
            <p:txBody>
              <a:bodyPr/>
              <a:lstStyle/>
              <a:p>
                <a:r>
                  <a:rPr lang="en-IL" b="0" dirty="0"/>
                  <a:t>Look at these thee forumals and tell if they 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ℚ</m:t>
                        </m:r>
                      </m:sub>
                    </m:sSub>
                  </m:oMath>
                </a14:m>
                <a:r>
                  <a:rPr lang="en-IL" b="0"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ℝ</m:t>
                        </m:r>
                      </m:sub>
                    </m:sSub>
                  </m:oMath>
                </a14:m>
                <a:r>
                  <a:rPr lang="en-IL" b="0" dirty="0"/>
                  <a:t> satisfiable?</a:t>
                </a:r>
              </a:p>
              <a:p>
                <a:endParaRPr lang="en-IL"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𝐻</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2</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6</m:t>
                      </m:r>
                    </m:oMath>
                  </m:oMathPara>
                </a14:m>
                <a:endParaRPr lang="en-US" b="0" dirty="0"/>
              </a:p>
              <a:p>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m:t>
                      </m:r>
                      <m:r>
                        <a:rPr lang="en-US" b="0" i="1" smtClean="0">
                          <a:latin typeface="Cambria Math" panose="02040503050406030204" pitchFamily="18" charset="0"/>
                        </a:rPr>
                        <m:t>2</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7</m:t>
                      </m:r>
                    </m:oMath>
                  </m:oMathPara>
                </a14:m>
                <a:endParaRPr lang="en-US" b="0" dirty="0"/>
              </a:p>
              <a:p>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𝑥𝑥</m:t>
                      </m:r>
                      <m:r>
                        <a:rPr lang="en-US" b="0" i="1" smtClean="0">
                          <a:latin typeface="Cambria Math" panose="02040503050406030204" pitchFamily="18" charset="0"/>
                        </a:rPr>
                        <m:t>=</m:t>
                      </m:r>
                      <m:r>
                        <a:rPr lang="en-US" b="0" i="1" smtClean="0">
                          <a:latin typeface="Cambria Math" panose="02040503050406030204" pitchFamily="18" charset="0"/>
                        </a:rPr>
                        <m:t>2</m:t>
                      </m:r>
                    </m:oMath>
                  </m:oMathPara>
                </a14:m>
                <a:endParaRPr lang="en-IL" b="0" dirty="0"/>
              </a:p>
            </p:txBody>
          </p:sp>
        </mc:Choice>
        <mc:Fallback xmlns="">
          <p:sp>
            <p:nvSpPr>
              <p:cNvPr id="3" name="Content Placeholder 2">
                <a:extLst>
                  <a:ext uri="{FF2B5EF4-FFF2-40B4-BE49-F238E27FC236}">
                    <a16:creationId xmlns:a16="http://schemas.microsoft.com/office/drawing/2014/main" id="{A1C85B6E-DDB2-F555-EC8E-06BCDEE1A8FC}"/>
                  </a:ext>
                </a:extLst>
              </p:cNvPr>
              <p:cNvSpPr>
                <a:spLocks noGrp="1" noRot="1" noChangeAspect="1" noMove="1" noResize="1" noEditPoints="1" noAdjustHandles="1" noChangeArrowheads="1" noChangeShapeType="1" noTextEdit="1"/>
              </p:cNvSpPr>
              <p:nvPr>
                <p:ph sz="half" idx="2"/>
              </p:nvPr>
            </p:nvSpPr>
            <p:spPr>
              <a:xfrm>
                <a:off x="1322386" y="2763078"/>
                <a:ext cx="7954617" cy="3407051"/>
              </a:xfrm>
              <a:blipFill>
                <a:blip r:embed="rId2"/>
                <a:stretch>
                  <a:fillRect l="-690"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CE662628-0AA5-85A7-513E-0C55B4BF82E6}"/>
              </a:ext>
            </a:extLst>
          </p:cNvPr>
          <p:cNvSpPr>
            <a:spLocks noGrp="1"/>
          </p:cNvSpPr>
          <p:nvPr>
            <p:ph type="sldNum" sz="quarter" idx="12"/>
          </p:nvPr>
        </p:nvSpPr>
        <p:spPr/>
        <p:txBody>
          <a:bodyPr/>
          <a:lstStyle/>
          <a:p>
            <a:fld id="{A49DFD55-3C28-40EF-9E31-A92D2E4017FF}" type="slidenum">
              <a:rPr lang="en-US" smtClean="0"/>
              <a:pPr/>
              <a:t>141</a:t>
            </a:fld>
            <a:endParaRPr lang="en-US" dirty="0"/>
          </a:p>
        </p:txBody>
      </p:sp>
    </p:spTree>
    <p:extLst>
      <p:ext uri="{BB962C8B-B14F-4D97-AF65-F5344CB8AC3E}">
        <p14:creationId xmlns:p14="http://schemas.microsoft.com/office/powerpoint/2010/main" val="28519489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1460F-D039-CD99-1021-E7E4FD314A98}"/>
              </a:ext>
            </a:extLst>
          </p:cNvPr>
          <p:cNvSpPr>
            <a:spLocks noGrp="1"/>
          </p:cNvSpPr>
          <p:nvPr>
            <p:ph type="title"/>
          </p:nvPr>
        </p:nvSpPr>
        <p:spPr/>
        <p:txBody>
          <a:bodyPr/>
          <a:lstStyle/>
          <a:p>
            <a:r>
              <a:rPr lang="en-IL" dirty="0"/>
              <a:t>RATIONALS - NOTe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3F7186A-05B0-0D68-BAEB-67C9BBE58EB1}"/>
                  </a:ext>
                </a:extLst>
              </p:cNvPr>
              <p:cNvSpPr>
                <a:spLocks noGrp="1"/>
              </p:cNvSpPr>
              <p:nvPr>
                <p:ph sz="half" idx="2"/>
              </p:nvPr>
            </p:nvSpPr>
            <p:spPr>
              <a:xfrm>
                <a:off x="1322387" y="2763078"/>
                <a:ext cx="8835766" cy="3407051"/>
              </a:xfrm>
            </p:spPr>
            <p:txBody>
              <a:bodyPr/>
              <a:lstStyle/>
              <a:p>
                <a:r>
                  <a:rPr lang="en-IL" b="0" dirty="0"/>
                  <a:t>As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ℚ</m:t>
                        </m:r>
                      </m:sub>
                    </m:sSub>
                  </m:oMath>
                </a14:m>
                <a:r>
                  <a:rPr lang="en-IL" b="0" dirty="0"/>
                  <a:t>-interpretations, the rationals and reals are </a:t>
                </a:r>
                <a:r>
                  <a:rPr lang="en-US" b="0" dirty="0"/>
                  <a:t>elementarily equivalent: there does not exists a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ℚ</m:t>
                        </m:r>
                      </m:sub>
                    </m:sSub>
                  </m:oMath>
                </a14:m>
                <a:r>
                  <a:rPr lang="en-IL" b="0" dirty="0"/>
                  <a:t>-formula t</a:t>
                </a:r>
                <a:r>
                  <a:rPr lang="en-US" b="0" dirty="0"/>
                  <a:t>ha</a:t>
                </a:r>
                <a:r>
                  <a:rPr lang="en-IL" b="0" dirty="0"/>
                  <a:t>t distinguishes between a real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ℚ</m:t>
                        </m:r>
                      </m:sub>
                    </m:sSub>
                  </m:oMath>
                </a14:m>
                <a:r>
                  <a:rPr lang="en-IL" b="0" dirty="0"/>
                  <a:t>-interpretation (an interpretation with domain </a:t>
                </a:r>
                <a14:m>
                  <m:oMath xmlns:m="http://schemas.openxmlformats.org/officeDocument/2006/math">
                    <m:r>
                      <a:rPr lang="en-US" b="0" i="1" smtClean="0">
                        <a:latin typeface="Cambria Math" panose="02040503050406030204" pitchFamily="18" charset="0"/>
                      </a:rPr>
                      <m:t>ℚ</m:t>
                    </m:r>
                  </m:oMath>
                </a14:m>
                <a:r>
                  <a:rPr lang="en-IL" b="0" dirty="0"/>
                  <a:t>) and a rational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ℚ</m:t>
                        </m:r>
                      </m:sub>
                    </m:sSub>
                  </m:oMath>
                </a14:m>
                <a:r>
                  <a:rPr lang="en-IL" b="0" dirty="0"/>
                  <a:t>-interpretation (an interpretation with domain </a:t>
                </a:r>
                <a14:m>
                  <m:oMath xmlns:m="http://schemas.openxmlformats.org/officeDocument/2006/math">
                    <m:r>
                      <a:rPr lang="en-US" b="0" i="1" smtClean="0">
                        <a:latin typeface="Cambria Math" panose="02040503050406030204" pitchFamily="18" charset="0"/>
                      </a:rPr>
                      <m:t>ℝ</m:t>
                    </m:r>
                  </m:oMath>
                </a14:m>
                <a:r>
                  <a:rPr lang="en-IL" b="0" dirty="0"/>
                  <a:t>). </a:t>
                </a:r>
              </a:p>
              <a:p>
                <a:r>
                  <a:rPr lang="en-IL" b="0" dirty="0"/>
                  <a:t>Why?</a:t>
                </a:r>
              </a:p>
              <a:p>
                <a:r>
                  <a:rPr lang="en-IL" b="0" dirty="0"/>
                  <a:t>This characteristic makes sense, </a:t>
                </a:r>
                <a:r>
                  <a:rPr lang="en-US" b="0" dirty="0"/>
                  <a:t>intuitively: no linear expression with only integer coefficients can capture, say, </a:t>
                </a:r>
                <a14:m>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m:t>
                        </m:r>
                      </m:e>
                    </m:rad>
                  </m:oMath>
                </a14:m>
                <a:r>
                  <a:rPr lang="en-IL" b="0" dirty="0"/>
                  <a:t> without also being satisfied by some rational values.</a:t>
                </a:r>
              </a:p>
            </p:txBody>
          </p:sp>
        </mc:Choice>
        <mc:Fallback xmlns="">
          <p:sp>
            <p:nvSpPr>
              <p:cNvPr id="3" name="Content Placeholder 2">
                <a:extLst>
                  <a:ext uri="{FF2B5EF4-FFF2-40B4-BE49-F238E27FC236}">
                    <a16:creationId xmlns:a16="http://schemas.microsoft.com/office/drawing/2014/main" id="{43F7186A-05B0-0D68-BAEB-67C9BBE58EB1}"/>
                  </a:ext>
                </a:extLst>
              </p:cNvPr>
              <p:cNvSpPr>
                <a:spLocks noGrp="1" noRot="1" noChangeAspect="1" noMove="1" noResize="1" noEditPoints="1" noAdjustHandles="1" noChangeArrowheads="1" noChangeShapeType="1" noTextEdit="1"/>
              </p:cNvSpPr>
              <p:nvPr>
                <p:ph sz="half" idx="2"/>
              </p:nvPr>
            </p:nvSpPr>
            <p:spPr>
              <a:xfrm>
                <a:off x="1322387" y="2763078"/>
                <a:ext cx="8835766" cy="3407051"/>
              </a:xfrm>
              <a:blipFill>
                <a:blip r:embed="rId3"/>
                <a:stretch>
                  <a:fillRect l="-575" t="-372"/>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B2622D7A-4748-0213-19F7-F2D2CF547180}"/>
              </a:ext>
            </a:extLst>
          </p:cNvPr>
          <p:cNvSpPr>
            <a:spLocks noGrp="1"/>
          </p:cNvSpPr>
          <p:nvPr>
            <p:ph type="sldNum" sz="quarter" idx="12"/>
          </p:nvPr>
        </p:nvSpPr>
        <p:spPr/>
        <p:txBody>
          <a:bodyPr/>
          <a:lstStyle/>
          <a:p>
            <a:fld id="{A49DFD55-3C28-40EF-9E31-A92D2E4017FF}" type="slidenum">
              <a:rPr lang="en-US" smtClean="0"/>
              <a:pPr/>
              <a:t>142</a:t>
            </a:fld>
            <a:endParaRPr lang="en-US" dirty="0"/>
          </a:p>
        </p:txBody>
      </p:sp>
    </p:spTree>
    <p:extLst>
      <p:ext uri="{BB962C8B-B14F-4D97-AF65-F5344CB8AC3E}">
        <p14:creationId xmlns:p14="http://schemas.microsoft.com/office/powerpoint/2010/main" val="223630603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8174-0F2D-A81E-719F-F9BA19398B36}"/>
              </a:ext>
            </a:extLst>
          </p:cNvPr>
          <p:cNvSpPr>
            <a:spLocks noGrp="1"/>
          </p:cNvSpPr>
          <p:nvPr>
            <p:ph type="title"/>
          </p:nvPr>
        </p:nvSpPr>
        <p:spPr/>
        <p:txBody>
          <a:bodyPr/>
          <a:lstStyle/>
          <a:p>
            <a:r>
              <a:rPr lang="en-US" dirty="0"/>
              <a:t>Complexity</a:t>
            </a:r>
            <a:endParaRPr lang="en-IL" dirty="0"/>
          </a:p>
        </p:txBody>
      </p:sp>
      <p:sp>
        <p:nvSpPr>
          <p:cNvPr id="4" name="Slide Number Placeholder 3">
            <a:extLst>
              <a:ext uri="{FF2B5EF4-FFF2-40B4-BE49-F238E27FC236}">
                <a16:creationId xmlns:a16="http://schemas.microsoft.com/office/drawing/2014/main" id="{C5C00EA4-C336-E1B3-84C7-766CE4D74C76}"/>
              </a:ext>
            </a:extLst>
          </p:cNvPr>
          <p:cNvSpPr>
            <a:spLocks noGrp="1"/>
          </p:cNvSpPr>
          <p:nvPr>
            <p:ph type="sldNum" sz="quarter" idx="12"/>
          </p:nvPr>
        </p:nvSpPr>
        <p:spPr/>
        <p:txBody>
          <a:bodyPr/>
          <a:lstStyle/>
          <a:p>
            <a:fld id="{A49DFD55-3C28-40EF-9E31-A92D2E4017FF}" type="slidenum">
              <a:rPr lang="en-US" smtClean="0"/>
              <a:pPr/>
              <a:t>143</a:t>
            </a:fld>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5C7FB91-E535-7074-DD90-3E1FF4A199D2}"/>
                  </a:ext>
                </a:extLst>
              </p:cNvPr>
              <p:cNvSpPr txBox="1"/>
              <p:nvPr/>
            </p:nvSpPr>
            <p:spPr>
              <a:xfrm>
                <a:off x="1322318" y="2985545"/>
                <a:ext cx="7330981" cy="886909"/>
              </a:xfrm>
              <a:prstGeom prst="rect">
                <a:avLst/>
              </a:prstGeom>
              <a:noFill/>
            </p:spPr>
            <p:txBody>
              <a:bodyPr wrap="none" rtlCol="0">
                <a:sp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ℚ</m:t>
                        </m:r>
                      </m:sub>
                    </m:sSub>
                  </m:oMath>
                </a14:m>
                <a:r>
                  <a:rPr lang="en-US" sz="2400" dirty="0"/>
                  <a:t> is decidable. </a:t>
                </a:r>
              </a:p>
              <a:p>
                <a:r>
                  <a:rPr lang="en-US" sz="2400" dirty="0"/>
                  <a:t>Quantifier-free fragment of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ea typeface="Cambria Math" panose="02040503050406030204" pitchFamily="18" charset="0"/>
                          </a:rPr>
                          <m:t>ℚ</m:t>
                        </m:r>
                      </m:sub>
                    </m:sSub>
                  </m:oMath>
                </a14:m>
                <a:r>
                  <a:rPr lang="en-US" sz="2400" dirty="0"/>
                  <a:t> is efficiently decidable.</a:t>
                </a:r>
                <a:endParaRPr lang="LID4096" sz="2400" dirty="0"/>
              </a:p>
            </p:txBody>
          </p:sp>
        </mc:Choice>
        <mc:Fallback xmlns="">
          <p:sp>
            <p:nvSpPr>
              <p:cNvPr id="7" name="TextBox 6">
                <a:extLst>
                  <a:ext uri="{FF2B5EF4-FFF2-40B4-BE49-F238E27FC236}">
                    <a16:creationId xmlns:a16="http://schemas.microsoft.com/office/drawing/2014/main" id="{E5C7FB91-E535-7074-DD90-3E1FF4A199D2}"/>
                  </a:ext>
                </a:extLst>
              </p:cNvPr>
              <p:cNvSpPr txBox="1">
                <a:spLocks noRot="1" noChangeAspect="1" noMove="1" noResize="1" noEditPoints="1" noAdjustHandles="1" noChangeArrowheads="1" noChangeShapeType="1" noTextEdit="1"/>
              </p:cNvSpPr>
              <p:nvPr/>
            </p:nvSpPr>
            <p:spPr>
              <a:xfrm>
                <a:off x="1322318" y="2985545"/>
                <a:ext cx="7330981" cy="886909"/>
              </a:xfrm>
              <a:prstGeom prst="rect">
                <a:avLst/>
              </a:prstGeom>
              <a:blipFill>
                <a:blip r:embed="rId3"/>
                <a:stretch>
                  <a:fillRect l="-1330" t="-5517" r="-166" b="-11724"/>
                </a:stretch>
              </a:blipFill>
            </p:spPr>
            <p:txBody>
              <a:bodyPr/>
              <a:lstStyle/>
              <a:p>
                <a:r>
                  <a:rPr lang="LID4096">
                    <a:noFill/>
                  </a:rPr>
                  <a:t> </a:t>
                </a:r>
              </a:p>
            </p:txBody>
          </p:sp>
        </mc:Fallback>
      </mc:AlternateContent>
    </p:spTree>
    <p:extLst>
      <p:ext uri="{BB962C8B-B14F-4D97-AF65-F5344CB8AC3E}">
        <p14:creationId xmlns:p14="http://schemas.microsoft.com/office/powerpoint/2010/main" val="36645455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BD1-DB29-D44F-FD5A-3071BB37EF37}"/>
              </a:ext>
            </a:extLst>
          </p:cNvPr>
          <p:cNvSpPr>
            <a:spLocks noGrp="1"/>
          </p:cNvSpPr>
          <p:nvPr>
            <p:ph type="ctrTitle"/>
          </p:nvPr>
        </p:nvSpPr>
        <p:spPr>
          <a:xfrm>
            <a:off x="7041648" y="294553"/>
            <a:ext cx="4666258" cy="2906429"/>
          </a:xfrm>
        </p:spPr>
        <p:txBody>
          <a:bodyPr/>
          <a:lstStyle/>
          <a:p>
            <a:r>
              <a:rPr lang="en-US" dirty="0"/>
              <a:t>Recursive data structures</a:t>
            </a:r>
          </a:p>
        </p:txBody>
      </p:sp>
      <p:pic>
        <p:nvPicPr>
          <p:cNvPr id="18434" name="Picture 2" descr="A collage of a person in a red coat&#10;&#10;Description automatically generated">
            <a:extLst>
              <a:ext uri="{FF2B5EF4-FFF2-40B4-BE49-F238E27FC236}">
                <a16:creationId xmlns:a16="http://schemas.microsoft.com/office/drawing/2014/main" id="{9BEABF6D-DB04-4C7A-5FA9-D2F5091DF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599" y="3200982"/>
            <a:ext cx="4033005" cy="3503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9763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32BA-200B-9238-FAFE-47C17D9FA42F}"/>
              </a:ext>
            </a:extLst>
          </p:cNvPr>
          <p:cNvSpPr>
            <a:spLocks noGrp="1"/>
          </p:cNvSpPr>
          <p:nvPr>
            <p:ph type="title"/>
          </p:nvPr>
        </p:nvSpPr>
        <p:spPr/>
        <p:txBody>
          <a:bodyPr/>
          <a:lstStyle/>
          <a:p>
            <a:r>
              <a:rPr lang="en-IL" dirty="0"/>
              <a:t>Theor</a:t>
            </a:r>
            <a:r>
              <a:rPr lang="en-US" dirty="0"/>
              <a:t>y</a:t>
            </a:r>
            <a:r>
              <a:rPr lang="en-IL" dirty="0"/>
              <a:t> of LISTS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9877CB-9F3C-D6EA-EED7-0B1276701F7D}"/>
                  </a:ext>
                </a:extLst>
              </p:cNvPr>
              <p:cNvSpPr>
                <a:spLocks noGrp="1"/>
              </p:cNvSpPr>
              <p:nvPr>
                <p:ph sz="half" idx="2"/>
              </p:nvPr>
            </p:nvSpPr>
            <p:spPr>
              <a:xfrm>
                <a:off x="1322388" y="2763078"/>
                <a:ext cx="8436754" cy="3407051"/>
              </a:xfrm>
            </p:spPr>
            <p:txBody>
              <a:bodyPr>
                <a:normAutofit/>
              </a:bodyPr>
              <a:lstStyle/>
              <a:p>
                <a:r>
                  <a:rPr lang="en-IL" b="0" dirty="0"/>
                  <a:t>We first focus on the theory of LISP-lik</a:t>
                </a:r>
                <a:r>
                  <a:rPr lang="en-US" b="0" dirty="0"/>
                  <a:t>e</a:t>
                </a:r>
                <a:r>
                  <a:rPr lang="en-IL" b="0" dirty="0"/>
                  <a:t> lists,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𝑐𝑜𝑛𝑠</m:t>
                        </m:r>
                      </m:sub>
                    </m:sSub>
                  </m:oMath>
                </a14:m>
                <a:r>
                  <a:rPr lang="en-IL" b="0" dirty="0"/>
                  <a:t>, which has signature</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𝑐𝑜𝑛𝑠</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𝑐𝑜𝑛𝑠</m:t>
                          </m:r>
                          <m:r>
                            <a:rPr lang="en-US" b="0" i="1" smtClean="0">
                              <a:latin typeface="Cambria Math" panose="02040503050406030204" pitchFamily="18" charset="0"/>
                            </a:rPr>
                            <m:t>, </m:t>
                          </m:r>
                          <m:r>
                            <a:rPr lang="en-US" b="0" i="1" smtClean="0">
                              <a:latin typeface="Cambria Math" panose="02040503050406030204" pitchFamily="18" charset="0"/>
                            </a:rPr>
                            <m:t>𝑐𝑎𝑟</m:t>
                          </m:r>
                          <m:r>
                            <a:rPr lang="en-US" b="0" i="1" smtClean="0">
                              <a:latin typeface="Cambria Math" panose="02040503050406030204" pitchFamily="18" charset="0"/>
                            </a:rPr>
                            <m:t>,</m:t>
                          </m:r>
                          <m:r>
                            <a:rPr lang="en-US" b="0" i="1" smtClean="0">
                              <a:latin typeface="Cambria Math" panose="02040503050406030204" pitchFamily="18" charset="0"/>
                            </a:rPr>
                            <m:t>𝑐𝑑𝑟</m:t>
                          </m:r>
                          <m:r>
                            <a:rPr lang="en-US" b="0" i="1" smtClean="0">
                              <a:latin typeface="Cambria Math" panose="02040503050406030204" pitchFamily="18" charset="0"/>
                            </a:rPr>
                            <m:t>,</m:t>
                          </m:r>
                          <m:r>
                            <a:rPr lang="en-US" b="0" i="1" smtClean="0">
                              <a:latin typeface="Cambria Math" panose="02040503050406030204" pitchFamily="18" charset="0"/>
                            </a:rPr>
                            <m:t>𝑎𝑡𝑜𝑚</m:t>
                          </m:r>
                          <m:r>
                            <a:rPr lang="en-US" b="0" i="1" smtClean="0">
                              <a:latin typeface="Cambria Math" panose="02040503050406030204" pitchFamily="18" charset="0"/>
                            </a:rPr>
                            <m:t>, =</m:t>
                          </m:r>
                        </m:e>
                      </m:d>
                    </m:oMath>
                  </m:oMathPara>
                </a14:m>
                <a:endParaRPr lang="en-US" b="0" dirty="0"/>
              </a:p>
              <a:p>
                <a:r>
                  <a:rPr lang="en-IL" b="0" dirty="0"/>
                  <a:t>where</a:t>
                </a:r>
              </a:p>
              <a:p>
                <a:pPr marL="285750" indent="-285750">
                  <a:buFont typeface="Courier New" panose="02070309020205020404" pitchFamily="49" charset="0"/>
                  <a:buChar char="o"/>
                </a:pPr>
                <a:r>
                  <a:rPr lang="en-IL" b="0" dirty="0"/>
                  <a:t>cons is a binary function, called the constructor: </a:t>
                </a:r>
                <a14:m>
                  <m:oMath xmlns:m="http://schemas.openxmlformats.org/officeDocument/2006/math">
                    <m:r>
                      <a:rPr lang="en-US" b="0" i="1">
                        <a:latin typeface="Cambria Math" panose="02040503050406030204" pitchFamily="18" charset="0"/>
                      </a:rPr>
                      <m:t>𝑐𝑜𝑛𝑠</m:t>
                    </m:r>
                    <m:d>
                      <m:dPr>
                        <m:ctrlPr>
                          <a:rPr lang="en-US" b="0" i="1">
                            <a:latin typeface="Cambria Math" panose="02040503050406030204" pitchFamily="18" charset="0"/>
                          </a:rPr>
                        </m:ctrlPr>
                      </m:dPr>
                      <m:e>
                        <m:r>
                          <a:rPr lang="en-US" b="0" i="1">
                            <a:latin typeface="Cambria Math" panose="02040503050406030204" pitchFamily="18" charset="0"/>
                          </a:rPr>
                          <m:t>𝑎</m:t>
                        </m:r>
                        <m:r>
                          <a:rPr lang="en-US" b="0">
                            <a:latin typeface="Cambria Math" panose="02040503050406030204" pitchFamily="18" charset="0"/>
                          </a:rPr>
                          <m:t>,</m:t>
                        </m:r>
                        <m:r>
                          <a:rPr lang="en-US" b="0" i="1">
                            <a:latin typeface="Cambria Math" panose="02040503050406030204" pitchFamily="18" charset="0"/>
                          </a:rPr>
                          <m:t>𝑏</m:t>
                        </m:r>
                      </m:e>
                    </m:d>
                  </m:oMath>
                </a14:m>
                <a:r>
                  <a:rPr lang="en-IL" b="0" dirty="0"/>
                  <a:t> </a:t>
                </a:r>
                <a:r>
                  <a:rPr lang="en-US" b="0" dirty="0"/>
                  <a:t>represents the list constructed by concatenating </a:t>
                </a:r>
                <a14:m>
                  <m:oMath xmlns:m="http://schemas.openxmlformats.org/officeDocument/2006/math">
                    <m:r>
                      <a:rPr lang="en-US" b="0" i="1">
                        <a:latin typeface="Cambria Math" panose="02040503050406030204" pitchFamily="18" charset="0"/>
                      </a:rPr>
                      <m:t>𝑎</m:t>
                    </m:r>
                  </m:oMath>
                </a14:m>
                <a:r>
                  <a:rPr lang="en-US" b="0" dirty="0"/>
                  <a:t> to </a:t>
                </a:r>
                <a14:m>
                  <m:oMath xmlns:m="http://schemas.openxmlformats.org/officeDocument/2006/math">
                    <m:r>
                      <a:rPr lang="en-US" b="0" i="1">
                        <a:latin typeface="Cambria Math" panose="02040503050406030204" pitchFamily="18" charset="0"/>
                      </a:rPr>
                      <m:t>𝑏</m:t>
                    </m:r>
                  </m:oMath>
                </a14:m>
                <a:endParaRPr lang="en-US" b="0" dirty="0"/>
              </a:p>
              <a:p>
                <a:pPr marL="285750" indent="-285750">
                  <a:buFont typeface="Courier New" panose="02070309020205020404" pitchFamily="49" charset="0"/>
                  <a:buChar char="o"/>
                </a:pPr>
                <a:r>
                  <a:rPr lang="en-US" b="0" dirty="0"/>
                  <a:t>car is a unary function, called the left projector: </a:t>
                </a:r>
                <a14:m>
                  <m:oMath xmlns:m="http://schemas.openxmlformats.org/officeDocument/2006/math">
                    <m:r>
                      <a:rPr lang="en-US" b="0" i="1">
                        <a:latin typeface="Cambria Math" panose="02040503050406030204" pitchFamily="18" charset="0"/>
                      </a:rPr>
                      <m:t>𝑐𝑎𝑟</m:t>
                    </m:r>
                    <m:d>
                      <m:dPr>
                        <m:ctrlPr>
                          <a:rPr lang="en-US" b="0" i="1">
                            <a:latin typeface="Cambria Math" panose="02040503050406030204" pitchFamily="18" charset="0"/>
                          </a:rPr>
                        </m:ctrlPr>
                      </m:dPr>
                      <m:e>
                        <m:r>
                          <a:rPr lang="en-US" b="0" i="1">
                            <a:latin typeface="Cambria Math" panose="02040503050406030204" pitchFamily="18" charset="0"/>
                          </a:rPr>
                          <m:t>𝑐𝑜𝑛𝑠</m:t>
                        </m:r>
                        <m:d>
                          <m:dPr>
                            <m:ctrlPr>
                              <a:rPr lang="en-US" b="0" i="1">
                                <a:latin typeface="Cambria Math" panose="02040503050406030204" pitchFamily="18" charset="0"/>
                              </a:rPr>
                            </m:ctrlPr>
                          </m:dPr>
                          <m:e>
                            <m:r>
                              <a:rPr lang="en-US" b="0" i="1">
                                <a:latin typeface="Cambria Math" panose="02040503050406030204" pitchFamily="18" charset="0"/>
                              </a:rPr>
                              <m:t>𝑎</m:t>
                            </m:r>
                            <m:r>
                              <a:rPr lang="en-US" b="0">
                                <a:latin typeface="Cambria Math" panose="02040503050406030204" pitchFamily="18" charset="0"/>
                              </a:rPr>
                              <m:t>,</m:t>
                            </m:r>
                            <m:r>
                              <a:rPr lang="en-US" b="0" i="1">
                                <a:latin typeface="Cambria Math" panose="02040503050406030204" pitchFamily="18" charset="0"/>
                              </a:rPr>
                              <m:t>𝑏</m:t>
                            </m:r>
                          </m:e>
                        </m:d>
                      </m:e>
                    </m:d>
                    <m:r>
                      <a:rPr lang="en-US" b="0">
                        <a:latin typeface="Cambria Math" panose="02040503050406030204" pitchFamily="18" charset="0"/>
                      </a:rPr>
                      <m:t>=</m:t>
                    </m:r>
                    <m:r>
                      <a:rPr lang="en-US" b="0" i="1">
                        <a:latin typeface="Cambria Math" panose="02040503050406030204" pitchFamily="18" charset="0"/>
                      </a:rPr>
                      <m:t>𝑎</m:t>
                    </m:r>
                  </m:oMath>
                </a14:m>
                <a:endParaRPr lang="en-US" b="0" dirty="0"/>
              </a:p>
              <a:p>
                <a:pPr marL="285750" indent="-285750">
                  <a:buFont typeface="Courier New" panose="02070309020205020404" pitchFamily="49" charset="0"/>
                  <a:buChar char="o"/>
                </a:pPr>
                <a:r>
                  <a:rPr lang="en-US" b="0" dirty="0" err="1"/>
                  <a:t>cdr</a:t>
                </a:r>
                <a:r>
                  <a:rPr lang="en-US" b="0" dirty="0"/>
                  <a:t> is a unary function, called the right projector: </a:t>
                </a:r>
                <a14:m>
                  <m:oMath xmlns:m="http://schemas.openxmlformats.org/officeDocument/2006/math">
                    <m:r>
                      <a:rPr lang="en-US" b="0" i="1">
                        <a:latin typeface="Cambria Math" panose="02040503050406030204" pitchFamily="18" charset="0"/>
                      </a:rPr>
                      <m:t>𝑐𝑑𝑟</m:t>
                    </m:r>
                    <m:d>
                      <m:dPr>
                        <m:ctrlPr>
                          <a:rPr lang="en-US" b="0" i="1">
                            <a:latin typeface="Cambria Math" panose="02040503050406030204" pitchFamily="18" charset="0"/>
                          </a:rPr>
                        </m:ctrlPr>
                      </m:dPr>
                      <m:e>
                        <m:r>
                          <a:rPr lang="en-US" b="0" i="1">
                            <a:latin typeface="Cambria Math" panose="02040503050406030204" pitchFamily="18" charset="0"/>
                          </a:rPr>
                          <m:t>𝑐𝑜𝑛𝑠</m:t>
                        </m:r>
                        <m:d>
                          <m:dPr>
                            <m:ctrlPr>
                              <a:rPr lang="en-US" b="0" i="1">
                                <a:latin typeface="Cambria Math" panose="02040503050406030204" pitchFamily="18" charset="0"/>
                              </a:rPr>
                            </m:ctrlPr>
                          </m:dPr>
                          <m:e>
                            <m:r>
                              <a:rPr lang="en-US" b="0" i="1">
                                <a:latin typeface="Cambria Math" panose="02040503050406030204" pitchFamily="18" charset="0"/>
                              </a:rPr>
                              <m:t>𝑎</m:t>
                            </m:r>
                            <m:r>
                              <a:rPr lang="en-US" b="0">
                                <a:latin typeface="Cambria Math" panose="02040503050406030204" pitchFamily="18" charset="0"/>
                              </a:rPr>
                              <m:t>,</m:t>
                            </m:r>
                            <m:r>
                              <a:rPr lang="en-US" b="0" i="1">
                                <a:latin typeface="Cambria Math" panose="02040503050406030204" pitchFamily="18" charset="0"/>
                              </a:rPr>
                              <m:t>𝑏</m:t>
                            </m:r>
                          </m:e>
                        </m:d>
                      </m:e>
                    </m:d>
                    <m:r>
                      <a:rPr lang="en-US" b="0">
                        <a:latin typeface="Cambria Math" panose="02040503050406030204" pitchFamily="18" charset="0"/>
                      </a:rPr>
                      <m:t>=</m:t>
                    </m:r>
                    <m:r>
                      <a:rPr lang="en-US" b="0" i="1">
                        <a:latin typeface="Cambria Math" panose="02040503050406030204" pitchFamily="18" charset="0"/>
                      </a:rPr>
                      <m:t>𝑏</m:t>
                    </m:r>
                  </m:oMath>
                </a14:m>
                <a:endParaRPr lang="en-US" b="0" dirty="0"/>
              </a:p>
              <a:p>
                <a:pPr marL="285750" indent="-285750">
                  <a:buFont typeface="Courier New" panose="02070309020205020404" pitchFamily="49" charset="0"/>
                  <a:buChar char="o"/>
                </a:pPr>
                <a:r>
                  <a:rPr lang="en-US" b="0" dirty="0"/>
                  <a:t>atom is a unary predicate: </a:t>
                </a:r>
                <a14:m>
                  <m:oMath xmlns:m="http://schemas.openxmlformats.org/officeDocument/2006/math">
                    <m:r>
                      <a:rPr lang="en-US" b="0" i="1">
                        <a:latin typeface="Cambria Math" panose="02040503050406030204" pitchFamily="18" charset="0"/>
                      </a:rPr>
                      <m:t>𝑎𝑡𝑜𝑚</m:t>
                    </m:r>
                    <m:d>
                      <m:dPr>
                        <m:ctrlPr>
                          <a:rPr lang="en-US" b="0" i="1">
                            <a:latin typeface="Cambria Math" panose="02040503050406030204" pitchFamily="18" charset="0"/>
                          </a:rPr>
                        </m:ctrlPr>
                      </m:dPr>
                      <m:e>
                        <m:r>
                          <a:rPr lang="en-US" b="0" i="1">
                            <a:latin typeface="Cambria Math" panose="02040503050406030204" pitchFamily="18" charset="0"/>
                          </a:rPr>
                          <m:t>𝑥</m:t>
                        </m:r>
                      </m:e>
                    </m:d>
                  </m:oMath>
                </a14:m>
                <a:r>
                  <a:rPr lang="en-US" b="0" dirty="0"/>
                  <a:t> is true </a:t>
                </a:r>
                <a:r>
                  <a:rPr lang="en-US" b="0" dirty="0" err="1"/>
                  <a:t>iff</a:t>
                </a:r>
                <a:r>
                  <a:rPr lang="en-US" b="0" dirty="0"/>
                  <a:t> </a:t>
                </a:r>
                <a14:m>
                  <m:oMath xmlns:m="http://schemas.openxmlformats.org/officeDocument/2006/math">
                    <m:r>
                      <a:rPr lang="en-US" b="0" i="1">
                        <a:latin typeface="Cambria Math" panose="02040503050406030204" pitchFamily="18" charset="0"/>
                      </a:rPr>
                      <m:t>𝑥</m:t>
                    </m:r>
                  </m:oMath>
                </a14:m>
                <a:r>
                  <a:rPr lang="en-US" b="0" dirty="0"/>
                  <a:t> is a single-element list</a:t>
                </a:r>
              </a:p>
              <a:p>
                <a:pPr marL="285750" indent="-285750">
                  <a:buFont typeface="Courier New" panose="02070309020205020404" pitchFamily="49" charset="0"/>
                  <a:buChar char="o"/>
                </a:pPr>
                <a14:m>
                  <m:oMath xmlns:m="http://schemas.openxmlformats.org/officeDocument/2006/math">
                    <m:r>
                      <a:rPr lang="en-US" b="0">
                        <a:latin typeface="Cambria Math" panose="02040503050406030204" pitchFamily="18" charset="0"/>
                      </a:rPr>
                      <m:t>=</m:t>
                    </m:r>
                  </m:oMath>
                </a14:m>
                <a:r>
                  <a:rPr lang="en-US" b="0" dirty="0"/>
                  <a:t> (equality) is a binary predicate</a:t>
                </a:r>
              </a:p>
              <a:p>
                <a:pPr marL="285750" indent="-285750">
                  <a:buFont typeface="Wingdings" pitchFamily="2" charset="2"/>
                  <a:buChar char="v"/>
                </a:pPr>
                <a:endParaRPr lang="en-US" b="0" dirty="0"/>
              </a:p>
              <a:p>
                <a:pPr marL="285750" indent="-285750">
                  <a:buFont typeface="Wingdings" pitchFamily="2" charset="2"/>
                  <a:buChar char="v"/>
                </a:pPr>
                <a:endParaRPr lang="en-US" b="0" dirty="0"/>
              </a:p>
              <a:p>
                <a:pPr marL="285750" indent="-285750">
                  <a:buFont typeface="Wingdings" pitchFamily="2" charset="2"/>
                  <a:buChar char="v"/>
                </a:pPr>
                <a:endParaRPr lang="en-IL" b="0" dirty="0"/>
              </a:p>
            </p:txBody>
          </p:sp>
        </mc:Choice>
        <mc:Fallback xmlns="">
          <p:sp>
            <p:nvSpPr>
              <p:cNvPr id="3" name="Content Placeholder 2">
                <a:extLst>
                  <a:ext uri="{FF2B5EF4-FFF2-40B4-BE49-F238E27FC236}">
                    <a16:creationId xmlns:a16="http://schemas.microsoft.com/office/drawing/2014/main" id="{049877CB-9F3C-D6EA-EED7-0B1276701F7D}"/>
                  </a:ext>
                </a:extLst>
              </p:cNvPr>
              <p:cNvSpPr>
                <a:spLocks noGrp="1" noRot="1" noChangeAspect="1" noMove="1" noResize="1" noEditPoints="1" noAdjustHandles="1" noChangeArrowheads="1" noChangeShapeType="1" noTextEdit="1"/>
              </p:cNvSpPr>
              <p:nvPr>
                <p:ph sz="half" idx="2"/>
              </p:nvPr>
            </p:nvSpPr>
            <p:spPr>
              <a:xfrm>
                <a:off x="1322388" y="2763078"/>
                <a:ext cx="8436754" cy="3407051"/>
              </a:xfrm>
              <a:blipFill>
                <a:blip r:embed="rId2"/>
                <a:stretch>
                  <a:fillRect l="-650" t="-894" b="-250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37AF243B-8E6C-D86E-4B08-63276B462820}"/>
              </a:ext>
            </a:extLst>
          </p:cNvPr>
          <p:cNvSpPr>
            <a:spLocks noGrp="1"/>
          </p:cNvSpPr>
          <p:nvPr>
            <p:ph type="sldNum" sz="quarter" idx="12"/>
          </p:nvPr>
        </p:nvSpPr>
        <p:spPr/>
        <p:txBody>
          <a:bodyPr/>
          <a:lstStyle/>
          <a:p>
            <a:fld id="{A49DFD55-3C28-40EF-9E31-A92D2E4017FF}" type="slidenum">
              <a:rPr lang="en-US" smtClean="0"/>
              <a:pPr/>
              <a:t>145</a:t>
            </a:fld>
            <a:endParaRPr lang="en-US" dirty="0"/>
          </a:p>
        </p:txBody>
      </p:sp>
    </p:spTree>
    <p:extLst>
      <p:ext uri="{BB962C8B-B14F-4D97-AF65-F5344CB8AC3E}">
        <p14:creationId xmlns:p14="http://schemas.microsoft.com/office/powerpoint/2010/main" val="407090103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32BA-200B-9238-FAFE-47C17D9FA42F}"/>
              </a:ext>
            </a:extLst>
          </p:cNvPr>
          <p:cNvSpPr>
            <a:spLocks noGrp="1"/>
          </p:cNvSpPr>
          <p:nvPr>
            <p:ph type="title"/>
          </p:nvPr>
        </p:nvSpPr>
        <p:spPr/>
        <p:txBody>
          <a:bodyPr/>
          <a:lstStyle/>
          <a:p>
            <a:r>
              <a:rPr lang="en-IL" dirty="0"/>
              <a:t>Theort of LISTS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9877CB-9F3C-D6EA-EED7-0B1276701F7D}"/>
                  </a:ext>
                </a:extLst>
              </p:cNvPr>
              <p:cNvSpPr>
                <a:spLocks noGrp="1"/>
              </p:cNvSpPr>
              <p:nvPr>
                <p:ph sz="half" idx="2"/>
              </p:nvPr>
            </p:nvSpPr>
            <p:spPr>
              <a:xfrm>
                <a:off x="1322388" y="2763078"/>
                <a:ext cx="8436754" cy="3407051"/>
              </a:xfrm>
            </p:spPr>
            <p:txBody>
              <a:bodyPr>
                <a:normAutofit/>
              </a:bodyPr>
              <a:lstStyle/>
              <a:p>
                <a:r>
                  <a:rPr lang="en-US" b="0" dirty="0"/>
                  <a:t>For example, </a:t>
                </a:r>
                <a14:m>
                  <m:oMath xmlns:m="http://schemas.openxmlformats.org/officeDocument/2006/math">
                    <m:r>
                      <a:rPr lang="en-US" b="0" i="1" smtClean="0">
                        <a:latin typeface="Cambria Math" panose="02040503050406030204" pitchFamily="18" charset="0"/>
                      </a:rPr>
                      <m:t>𝑐𝑜𝑛𝑠</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𝑐𝑜𝑛𝑠</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e>
                        </m:d>
                      </m:e>
                    </m:d>
                  </m:oMath>
                </a14:m>
                <a:r>
                  <a:rPr lang="en-US" b="0" dirty="0"/>
                  <a:t> is a list of three elements, while </a:t>
                </a:r>
                <a14:m>
                  <m:oMath xmlns:m="http://schemas.openxmlformats.org/officeDocument/2006/math">
                    <m:r>
                      <a:rPr lang="en-US" b="0" i="1" smtClean="0">
                        <a:latin typeface="Cambria Math" panose="02040503050406030204" pitchFamily="18" charset="0"/>
                      </a:rPr>
                      <m:t>𝑎</m:t>
                    </m:r>
                  </m:oMath>
                </a14:m>
                <a:r>
                  <a:rPr lang="en-US" b="0" dirty="0"/>
                  <a:t> for which  </a:t>
                </a:r>
                <a14:m>
                  <m:oMath xmlns:m="http://schemas.openxmlformats.org/officeDocument/2006/math">
                    <m:r>
                      <a:rPr lang="en-US" b="0" i="1" smtClean="0">
                        <a:latin typeface="Cambria Math" panose="02040503050406030204" pitchFamily="18" charset="0"/>
                      </a:rPr>
                      <m:t>𝑎𝑡𝑜𝑚</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oMath>
                </a14:m>
                <a:r>
                  <a:rPr lang="en-US" b="0" dirty="0"/>
                  <a:t> holds is an atom.</a:t>
                </a:r>
              </a:p>
              <a:p>
                <a:endParaRPr lang="en-US" b="0" i="1" dirty="0">
                  <a:latin typeface="Cambria Math" panose="02040503050406030204" pitchFamily="18" charset="0"/>
                </a:endParaRPr>
              </a:p>
              <a:p>
                <a14:m>
                  <m:oMath xmlns:m="http://schemas.openxmlformats.org/officeDocument/2006/math">
                    <m:r>
                      <a:rPr lang="en-US" b="0" i="1" smtClean="0">
                        <a:latin typeface="Cambria Math" panose="02040503050406030204" pitchFamily="18" charset="0"/>
                      </a:rPr>
                      <m:t>𝑐𝑎𝑟</m:t>
                    </m:r>
                  </m:oMath>
                </a14:m>
                <a:r>
                  <a:rPr lang="en-US" b="0" dirty="0"/>
                  <a:t> and </a:t>
                </a:r>
                <a14:m>
                  <m:oMath xmlns:m="http://schemas.openxmlformats.org/officeDocument/2006/math">
                    <m:r>
                      <a:rPr lang="en-US" b="0" i="1" smtClean="0">
                        <a:latin typeface="Cambria Math" panose="02040503050406030204" pitchFamily="18" charset="0"/>
                      </a:rPr>
                      <m:t>𝑐𝑑𝑟</m:t>
                    </m:r>
                  </m:oMath>
                </a14:m>
                <a:r>
                  <a:rPr lang="en-US" b="0" dirty="0"/>
                  <a:t> are functions for accessing parts of lists.</a:t>
                </a:r>
                <a:br>
                  <a:rPr lang="en-US" b="0" dirty="0"/>
                </a:br>
                <a:r>
                  <a:rPr lang="en-US" b="0" dirty="0"/>
                  <a:t>For example, </a:t>
                </a:r>
                <a14:m>
                  <m:oMath xmlns:m="http://schemas.openxmlformats.org/officeDocument/2006/math">
                    <m:r>
                      <a:rPr lang="en-US" b="0" i="1" smtClean="0">
                        <a:latin typeface="Cambria Math" panose="02040503050406030204" pitchFamily="18" charset="0"/>
                      </a:rPr>
                      <m:t>𝑐𝑎𝑟</m:t>
                    </m:r>
                    <m:d>
                      <m:dPr>
                        <m:ctrlPr>
                          <a:rPr lang="en-US" b="0" i="1" smtClean="0">
                            <a:latin typeface="Cambria Math" panose="02040503050406030204" pitchFamily="18" charset="0"/>
                          </a:rPr>
                        </m:ctrlPr>
                      </m:dPr>
                      <m:e>
                        <m:r>
                          <a:rPr lang="en-US" b="0" i="1" smtClean="0">
                            <a:latin typeface="Cambria Math" panose="02040503050406030204" pitchFamily="18" charset="0"/>
                          </a:rPr>
                          <m:t>𝑐𝑜𝑛𝑠𝑡</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𝑐𝑜𝑛𝑠</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e>
                            </m:d>
                          </m:e>
                        </m:d>
                      </m:e>
                    </m:d>
                  </m:oMath>
                </a14:m>
                <a:r>
                  <a:rPr lang="en-US" b="0" dirty="0"/>
                  <a:t> returns the head of the list; </a:t>
                </a:r>
                <a14:m>
                  <m:oMath xmlns:m="http://schemas.openxmlformats.org/officeDocument/2006/math">
                    <m:r>
                      <a:rPr lang="en-US" b="0" i="1" smtClean="0">
                        <a:latin typeface="Cambria Math" panose="02040503050406030204" pitchFamily="18" charset="0"/>
                      </a:rPr>
                      <m:t>𝑐𝑑𝑟</m:t>
                    </m:r>
                    <m:d>
                      <m:dPr>
                        <m:ctrlPr>
                          <a:rPr lang="en-US" b="0" i="1" smtClean="0">
                            <a:latin typeface="Cambria Math" panose="02040503050406030204" pitchFamily="18" charset="0"/>
                          </a:rPr>
                        </m:ctrlPr>
                      </m:dPr>
                      <m:e>
                        <m:r>
                          <a:rPr lang="en-US" b="0" i="1" smtClean="0">
                            <a:latin typeface="Cambria Math" panose="02040503050406030204" pitchFamily="18" charset="0"/>
                          </a:rPr>
                          <m:t>𝑐𝑜𝑛𝑠</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𝑐𝑜𝑛𝑠</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e>
                            </m:d>
                          </m:e>
                        </m:d>
                      </m:e>
                    </m:d>
                  </m:oMath>
                </a14:m>
                <a:r>
                  <a:rPr lang="en-US" b="0" dirty="0"/>
                  <a:t> returns the tail, </a:t>
                </a:r>
                <a14:m>
                  <m:oMath xmlns:m="http://schemas.openxmlformats.org/officeDocument/2006/math">
                    <m:r>
                      <a:rPr lang="en-US" b="0" i="1" smtClean="0">
                        <a:latin typeface="Cambria Math" panose="02040503050406030204" pitchFamily="18" charset="0"/>
                      </a:rPr>
                      <m:t>𝑐𝑜𝑛𝑠𝑡</m:t>
                    </m:r>
                    <m:d>
                      <m:dPr>
                        <m:ctrlPr>
                          <a:rPr lang="en-US" b="0" i="1" smtClean="0">
                            <a:latin typeface="Cambria Math" panose="02040503050406030204" pitchFamily="18" charset="0"/>
                          </a:rPr>
                        </m:ctrlPr>
                      </m:dPr>
                      <m:e>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𝑐</m:t>
                        </m:r>
                      </m:e>
                    </m:d>
                  </m:oMath>
                </a14:m>
                <a:r>
                  <a:rPr lang="en-US" b="0" dirty="0"/>
                  <a:t>, of the list; and </a:t>
                </a:r>
                <a14:m>
                  <m:oMath xmlns:m="http://schemas.openxmlformats.org/officeDocument/2006/math">
                    <m:r>
                      <m:rPr>
                        <m:sty m:val="p"/>
                      </m:rPr>
                      <a:rPr lang="en-US" b="0" i="0" smtClean="0">
                        <a:latin typeface="Cambria Math" panose="02040503050406030204" pitchFamily="18" charset="0"/>
                      </a:rPr>
                      <m:t>cdr</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cdr</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cons</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a</m:t>
                                </m:r>
                                <m:r>
                                  <a:rPr lang="en-US" b="0" i="0" smtClean="0">
                                    <a:latin typeface="Cambria Math" panose="02040503050406030204" pitchFamily="18" charset="0"/>
                                  </a:rPr>
                                  <m:t>, </m:t>
                                </m:r>
                                <m:r>
                                  <m:rPr>
                                    <m:sty m:val="p"/>
                                  </m:rPr>
                                  <a:rPr lang="en-US" b="0" i="0" smtClean="0">
                                    <a:latin typeface="Cambria Math" panose="02040503050406030204" pitchFamily="18" charset="0"/>
                                  </a:rPr>
                                  <m:t>cons</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b</m:t>
                                    </m:r>
                                    <m:r>
                                      <a:rPr lang="en-US" b="0" i="0" smtClean="0">
                                        <a:latin typeface="Cambria Math" panose="02040503050406030204" pitchFamily="18" charset="0"/>
                                      </a:rPr>
                                      <m:t>,</m:t>
                                    </m:r>
                                    <m:r>
                                      <m:rPr>
                                        <m:sty m:val="p"/>
                                      </m:rPr>
                                      <a:rPr lang="en-US" b="0" i="0" smtClean="0">
                                        <a:latin typeface="Cambria Math" panose="02040503050406030204" pitchFamily="18" charset="0"/>
                                      </a:rPr>
                                      <m:t>c</m:t>
                                    </m:r>
                                  </m:e>
                                </m:d>
                              </m:e>
                            </m:d>
                          </m:e>
                        </m:d>
                      </m:e>
                    </m:d>
                  </m:oMath>
                </a14:m>
                <a:r>
                  <a:rPr lang="en-US" b="0" dirty="0"/>
                  <a:t> returns </a:t>
                </a:r>
                <a14:m>
                  <m:oMath xmlns:m="http://schemas.openxmlformats.org/officeDocument/2006/math">
                    <m:r>
                      <a:rPr lang="en-US" b="0" i="1" smtClean="0">
                        <a:latin typeface="Cambria Math" panose="02040503050406030204" pitchFamily="18" charset="0"/>
                      </a:rPr>
                      <m:t>𝑐</m:t>
                    </m:r>
                  </m:oMath>
                </a14:m>
                <a:r>
                  <a:rPr lang="en-US" b="0" dirty="0"/>
                  <a:t>.</a:t>
                </a:r>
              </a:p>
              <a:p>
                <a:endParaRPr lang="en-US" b="0" dirty="0"/>
              </a:p>
              <a:p>
                <a:pPr marL="285750" indent="-285750">
                  <a:buFont typeface="Wingdings" pitchFamily="2" charset="2"/>
                  <a:buChar char="v"/>
                </a:pPr>
                <a:endParaRPr lang="en-US" b="0" dirty="0"/>
              </a:p>
              <a:p>
                <a:pPr marL="285750" indent="-285750">
                  <a:buFont typeface="Wingdings" pitchFamily="2" charset="2"/>
                  <a:buChar char="v"/>
                </a:pPr>
                <a:endParaRPr lang="en-US" b="0" dirty="0"/>
              </a:p>
              <a:p>
                <a:pPr marL="285750" indent="-285750">
                  <a:buFont typeface="Wingdings" pitchFamily="2" charset="2"/>
                  <a:buChar char="v"/>
                </a:pPr>
                <a:endParaRPr lang="en-IL" b="0" dirty="0"/>
              </a:p>
            </p:txBody>
          </p:sp>
        </mc:Choice>
        <mc:Fallback xmlns="">
          <p:sp>
            <p:nvSpPr>
              <p:cNvPr id="3" name="Content Placeholder 2">
                <a:extLst>
                  <a:ext uri="{FF2B5EF4-FFF2-40B4-BE49-F238E27FC236}">
                    <a16:creationId xmlns:a16="http://schemas.microsoft.com/office/drawing/2014/main" id="{049877CB-9F3C-D6EA-EED7-0B1276701F7D}"/>
                  </a:ext>
                </a:extLst>
              </p:cNvPr>
              <p:cNvSpPr>
                <a:spLocks noGrp="1" noRot="1" noChangeAspect="1" noMove="1" noResize="1" noEditPoints="1" noAdjustHandles="1" noChangeArrowheads="1" noChangeShapeType="1" noTextEdit="1"/>
              </p:cNvSpPr>
              <p:nvPr>
                <p:ph sz="half" idx="2"/>
              </p:nvPr>
            </p:nvSpPr>
            <p:spPr>
              <a:xfrm>
                <a:off x="1322388" y="2763078"/>
                <a:ext cx="8436754" cy="3407051"/>
              </a:xfrm>
              <a:blipFill>
                <a:blip r:embed="rId2"/>
                <a:stretch>
                  <a:fillRect l="-650" t="-358"/>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37AF243B-8E6C-D86E-4B08-63276B462820}"/>
              </a:ext>
            </a:extLst>
          </p:cNvPr>
          <p:cNvSpPr>
            <a:spLocks noGrp="1"/>
          </p:cNvSpPr>
          <p:nvPr>
            <p:ph type="sldNum" sz="quarter" idx="12"/>
          </p:nvPr>
        </p:nvSpPr>
        <p:spPr/>
        <p:txBody>
          <a:bodyPr/>
          <a:lstStyle/>
          <a:p>
            <a:fld id="{A49DFD55-3C28-40EF-9E31-A92D2E4017FF}" type="slidenum">
              <a:rPr lang="en-US" smtClean="0"/>
              <a:pPr/>
              <a:t>146</a:t>
            </a:fld>
            <a:endParaRPr lang="en-US" dirty="0"/>
          </a:p>
        </p:txBody>
      </p:sp>
    </p:spTree>
    <p:extLst>
      <p:ext uri="{BB962C8B-B14F-4D97-AF65-F5344CB8AC3E}">
        <p14:creationId xmlns:p14="http://schemas.microsoft.com/office/powerpoint/2010/main" val="77801729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E1AF2-9351-7AD4-1724-D78763475BAF}"/>
              </a:ext>
            </a:extLst>
          </p:cNvPr>
          <p:cNvSpPr>
            <a:spLocks noGrp="1"/>
          </p:cNvSpPr>
          <p:nvPr>
            <p:ph type="title"/>
          </p:nvPr>
        </p:nvSpPr>
        <p:spPr/>
        <p:txBody>
          <a:bodyPr/>
          <a:lstStyle/>
          <a:p>
            <a:r>
              <a:rPr lang="en-US" dirty="0"/>
              <a:t>T</a:t>
            </a:r>
            <a:r>
              <a:rPr lang="en-IL" dirty="0"/>
              <a:t>heory of lists</a:t>
            </a:r>
          </a:p>
        </p:txBody>
      </p:sp>
      <p:sp>
        <p:nvSpPr>
          <p:cNvPr id="4" name="Slide Number Placeholder 3">
            <a:extLst>
              <a:ext uri="{FF2B5EF4-FFF2-40B4-BE49-F238E27FC236}">
                <a16:creationId xmlns:a16="http://schemas.microsoft.com/office/drawing/2014/main" id="{EDEDF40B-C4ED-BEF8-9791-3E4055741884}"/>
              </a:ext>
            </a:extLst>
          </p:cNvPr>
          <p:cNvSpPr>
            <a:spLocks noGrp="1"/>
          </p:cNvSpPr>
          <p:nvPr>
            <p:ph type="sldNum" sz="quarter" idx="12"/>
          </p:nvPr>
        </p:nvSpPr>
        <p:spPr/>
        <p:txBody>
          <a:bodyPr/>
          <a:lstStyle/>
          <a:p>
            <a:fld id="{A49DFD55-3C28-40EF-9E31-A92D2E4017FF}" type="slidenum">
              <a:rPr lang="en-US" smtClean="0"/>
              <a:pPr/>
              <a:t>147</a:t>
            </a:fld>
            <a:endParaRPr lang="en-US" dirty="0"/>
          </a:p>
        </p:txBody>
      </p:sp>
      <p:pic>
        <p:nvPicPr>
          <p:cNvPr id="20482" name="Picture 2">
            <a:extLst>
              <a:ext uri="{FF2B5EF4-FFF2-40B4-BE49-F238E27FC236}">
                <a16:creationId xmlns:a16="http://schemas.microsoft.com/office/drawing/2014/main" id="{27B2B85C-BD5F-91EE-51C5-1FF9908B48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651" y="2873608"/>
            <a:ext cx="3736776" cy="3482741"/>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a:extLst>
              <a:ext uri="{FF2B5EF4-FFF2-40B4-BE49-F238E27FC236}">
                <a16:creationId xmlns:a16="http://schemas.microsoft.com/office/drawing/2014/main" id="{D51B4752-DE54-5141-067F-AEA2D3DDF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5973" y="2873608"/>
            <a:ext cx="7081851" cy="3482741"/>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Cartoon hands holding a piece of paper with a pencil&#10;&#10;Description automatically generated">
            <a:extLst>
              <a:ext uri="{FF2B5EF4-FFF2-40B4-BE49-F238E27FC236}">
                <a16:creationId xmlns:a16="http://schemas.microsoft.com/office/drawing/2014/main" id="{B1478DB2-C873-9CC4-4DD9-76DF47F96F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83683" y="136526"/>
            <a:ext cx="2547389" cy="2547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4730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F5FDC-6407-76C8-6F92-7C5204C843BE}"/>
              </a:ext>
            </a:extLst>
          </p:cNvPr>
          <p:cNvSpPr>
            <a:spLocks noGrp="1"/>
          </p:cNvSpPr>
          <p:nvPr>
            <p:ph type="title"/>
          </p:nvPr>
        </p:nvSpPr>
        <p:spPr>
          <a:xfrm>
            <a:off x="1322248" y="365939"/>
            <a:ext cx="7288282" cy="643864"/>
          </a:xfrm>
        </p:spPr>
        <p:txBody>
          <a:bodyPr/>
          <a:lstStyle/>
          <a:p>
            <a:r>
              <a:rPr lang="en-IL" dirty="0"/>
              <a:t>THEORy of lists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D3ED47-E00A-204C-2F80-E6049CAA9722}"/>
                  </a:ext>
                </a:extLst>
              </p:cNvPr>
              <p:cNvSpPr>
                <a:spLocks noGrp="1"/>
              </p:cNvSpPr>
              <p:nvPr>
                <p:ph sz="half" idx="2"/>
              </p:nvPr>
            </p:nvSpPr>
            <p:spPr>
              <a:xfrm>
                <a:off x="1438766" y="1250161"/>
                <a:ext cx="7288212" cy="3407051"/>
              </a:xfrm>
            </p:spPr>
            <p:txBody>
              <a:bodyPr/>
              <a:lstStyle/>
              <a:p>
                <a:r>
                  <a:rPr lang="en-IL" b="0" dirty="0"/>
                  <a:t>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𝑐𝑜𝑛𝑠</m:t>
                        </m:r>
                      </m:sub>
                    </m:sSub>
                  </m:oMath>
                </a14:m>
                <a:r>
                  <a:rPr lang="en-IL" b="0" dirty="0"/>
                  <a:t> are the following</a:t>
                </a:r>
              </a:p>
              <a:p>
                <a:endParaRPr lang="en-IL" b="0" dirty="0"/>
              </a:p>
            </p:txBody>
          </p:sp>
        </mc:Choice>
        <mc:Fallback xmlns="">
          <p:sp>
            <p:nvSpPr>
              <p:cNvPr id="3" name="Content Placeholder 2">
                <a:extLst>
                  <a:ext uri="{FF2B5EF4-FFF2-40B4-BE49-F238E27FC236}">
                    <a16:creationId xmlns:a16="http://schemas.microsoft.com/office/drawing/2014/main" id="{BFD3ED47-E00A-204C-2F80-E6049CAA9722}"/>
                  </a:ext>
                </a:extLst>
              </p:cNvPr>
              <p:cNvSpPr>
                <a:spLocks noGrp="1" noRot="1" noChangeAspect="1" noMove="1" noResize="1" noEditPoints="1" noAdjustHandles="1" noChangeArrowheads="1" noChangeShapeType="1" noTextEdit="1"/>
              </p:cNvSpPr>
              <p:nvPr>
                <p:ph sz="half" idx="2"/>
              </p:nvPr>
            </p:nvSpPr>
            <p:spPr>
              <a:xfrm>
                <a:off x="1438766" y="1250161"/>
                <a:ext cx="7288212" cy="3407051"/>
              </a:xfrm>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CD673A5A-9A59-6224-4457-FBE6A1FE154A}"/>
              </a:ext>
            </a:extLst>
          </p:cNvPr>
          <p:cNvSpPr>
            <a:spLocks noGrp="1"/>
          </p:cNvSpPr>
          <p:nvPr>
            <p:ph type="sldNum" sz="quarter" idx="12"/>
          </p:nvPr>
        </p:nvSpPr>
        <p:spPr/>
        <p:txBody>
          <a:bodyPr/>
          <a:lstStyle/>
          <a:p>
            <a:fld id="{A49DFD55-3C28-40EF-9E31-A92D2E4017FF}" type="slidenum">
              <a:rPr lang="en-US" smtClean="0"/>
              <a:pPr/>
              <a:t>148</a:t>
            </a:fld>
            <a:endParaRPr lang="en-US" dirty="0"/>
          </a:p>
        </p:txBody>
      </p:sp>
      <p:pic>
        <p:nvPicPr>
          <p:cNvPr id="5" name="Picture 4">
            <a:extLst>
              <a:ext uri="{FF2B5EF4-FFF2-40B4-BE49-F238E27FC236}">
                <a16:creationId xmlns:a16="http://schemas.microsoft.com/office/drawing/2014/main" id="{28D6C7D0-6BCA-E68E-9288-B15DB925079F}"/>
              </a:ext>
            </a:extLst>
          </p:cNvPr>
          <p:cNvPicPr>
            <a:picLocks noChangeAspect="1"/>
          </p:cNvPicPr>
          <p:nvPr/>
        </p:nvPicPr>
        <p:blipFill>
          <a:blip r:embed="rId3"/>
          <a:stretch>
            <a:fillRect/>
          </a:stretch>
        </p:blipFill>
        <p:spPr>
          <a:xfrm>
            <a:off x="1611284" y="1715716"/>
            <a:ext cx="7772400" cy="4754075"/>
          </a:xfrm>
          <a:prstGeom prst="rect">
            <a:avLst/>
          </a:prstGeom>
        </p:spPr>
      </p:pic>
    </p:spTree>
    <p:extLst>
      <p:ext uri="{BB962C8B-B14F-4D97-AF65-F5344CB8AC3E}">
        <p14:creationId xmlns:p14="http://schemas.microsoft.com/office/powerpoint/2010/main" val="44839694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8174-0F2D-A81E-719F-F9BA19398B36}"/>
              </a:ext>
            </a:extLst>
          </p:cNvPr>
          <p:cNvSpPr>
            <a:spLocks noGrp="1"/>
          </p:cNvSpPr>
          <p:nvPr>
            <p:ph type="title"/>
          </p:nvPr>
        </p:nvSpPr>
        <p:spPr/>
        <p:txBody>
          <a:bodyPr/>
          <a:lstStyle/>
          <a:p>
            <a:r>
              <a:rPr lang="en-US" dirty="0"/>
              <a:t>Complexity</a:t>
            </a:r>
            <a:endParaRPr lang="en-IL" dirty="0"/>
          </a:p>
        </p:txBody>
      </p:sp>
      <p:sp>
        <p:nvSpPr>
          <p:cNvPr id="4" name="Slide Number Placeholder 3">
            <a:extLst>
              <a:ext uri="{FF2B5EF4-FFF2-40B4-BE49-F238E27FC236}">
                <a16:creationId xmlns:a16="http://schemas.microsoft.com/office/drawing/2014/main" id="{C5C00EA4-C336-E1B3-84C7-766CE4D74C76}"/>
              </a:ext>
            </a:extLst>
          </p:cNvPr>
          <p:cNvSpPr>
            <a:spLocks noGrp="1"/>
          </p:cNvSpPr>
          <p:nvPr>
            <p:ph type="sldNum" sz="quarter" idx="12"/>
          </p:nvPr>
        </p:nvSpPr>
        <p:spPr/>
        <p:txBody>
          <a:bodyPr/>
          <a:lstStyle/>
          <a:p>
            <a:fld id="{A49DFD55-3C28-40EF-9E31-A92D2E4017FF}" type="slidenum">
              <a:rPr lang="en-US" smtClean="0"/>
              <a:pPr/>
              <a:t>149</a:t>
            </a:fld>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E8585F5-8CED-8C4B-9F49-C00E92CAAB93}"/>
                  </a:ext>
                </a:extLst>
              </p:cNvPr>
              <p:cNvSpPr txBox="1"/>
              <p:nvPr/>
            </p:nvSpPr>
            <p:spPr>
              <a:xfrm>
                <a:off x="1322318" y="2959443"/>
                <a:ext cx="7656840" cy="830997"/>
              </a:xfrm>
              <a:prstGeom prst="rect">
                <a:avLst/>
              </a:prstGeom>
              <a:noFill/>
            </p:spPr>
            <p:txBody>
              <a:bodyPr wrap="none" rtlCol="0">
                <a:sp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𝑐𝑜𝑛𝑠</m:t>
                        </m:r>
                      </m:sub>
                    </m:sSub>
                  </m:oMath>
                </a14:m>
                <a:r>
                  <a:rPr lang="en-US" sz="2400" dirty="0"/>
                  <a:t> is undecidable. </a:t>
                </a:r>
              </a:p>
              <a:p>
                <a:r>
                  <a:rPr lang="en-US" sz="2400" dirty="0"/>
                  <a:t>Quantifier-free fragment of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𝑐𝑜𝑛𝑠</m:t>
                        </m:r>
                      </m:sub>
                    </m:sSub>
                  </m:oMath>
                </a14:m>
                <a:r>
                  <a:rPr lang="en-US" sz="2400" dirty="0"/>
                  <a:t> is efficiently decidable.</a:t>
                </a:r>
                <a:endParaRPr lang="LID4096" sz="2400" dirty="0"/>
              </a:p>
            </p:txBody>
          </p:sp>
        </mc:Choice>
        <mc:Fallback xmlns="">
          <p:sp>
            <p:nvSpPr>
              <p:cNvPr id="3" name="TextBox 2">
                <a:extLst>
                  <a:ext uri="{FF2B5EF4-FFF2-40B4-BE49-F238E27FC236}">
                    <a16:creationId xmlns:a16="http://schemas.microsoft.com/office/drawing/2014/main" id="{1E8585F5-8CED-8C4B-9F49-C00E92CAAB93}"/>
                  </a:ext>
                </a:extLst>
              </p:cNvPr>
              <p:cNvSpPr txBox="1">
                <a:spLocks noRot="1" noChangeAspect="1" noMove="1" noResize="1" noEditPoints="1" noAdjustHandles="1" noChangeArrowheads="1" noChangeShapeType="1" noTextEdit="1"/>
              </p:cNvSpPr>
              <p:nvPr/>
            </p:nvSpPr>
            <p:spPr>
              <a:xfrm>
                <a:off x="1322318" y="2959443"/>
                <a:ext cx="7656840" cy="830997"/>
              </a:xfrm>
              <a:prstGeom prst="rect">
                <a:avLst/>
              </a:prstGeom>
              <a:blipFill>
                <a:blip r:embed="rId3"/>
                <a:stretch>
                  <a:fillRect l="-1274" t="-5839" r="-159" b="-15328"/>
                </a:stretch>
              </a:blipFill>
            </p:spPr>
            <p:txBody>
              <a:bodyPr/>
              <a:lstStyle/>
              <a:p>
                <a:r>
                  <a:rPr lang="LID4096">
                    <a:noFill/>
                  </a:rPr>
                  <a:t> </a:t>
                </a:r>
              </a:p>
            </p:txBody>
          </p:sp>
        </mc:Fallback>
      </mc:AlternateContent>
    </p:spTree>
    <p:extLst>
      <p:ext uri="{BB962C8B-B14F-4D97-AF65-F5344CB8AC3E}">
        <p14:creationId xmlns:p14="http://schemas.microsoft.com/office/powerpoint/2010/main" val="141339359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4665A-ED2C-D3E2-C09B-BB2002D0F7FC}"/>
              </a:ext>
            </a:extLst>
          </p:cNvPr>
          <p:cNvSpPr>
            <a:spLocks noGrp="1"/>
          </p:cNvSpPr>
          <p:nvPr>
            <p:ph type="title"/>
          </p:nvPr>
        </p:nvSpPr>
        <p:spPr/>
        <p:txBody>
          <a:bodyPr/>
          <a:lstStyle/>
          <a:p>
            <a:r>
              <a:rPr lang="en-US" dirty="0"/>
              <a:t>A</a:t>
            </a:r>
            <a:r>
              <a:rPr lang="en-IL" dirty="0"/>
              <a:t>dditional theories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E25C6EB-A235-50A5-C219-D5DDD5EB10B0}"/>
                  </a:ext>
                </a:extLst>
              </p:cNvPr>
              <p:cNvSpPr>
                <a:spLocks noGrp="1"/>
              </p:cNvSpPr>
              <p:nvPr>
                <p:ph sz="half" idx="2"/>
              </p:nvPr>
            </p:nvSpPr>
            <p:spPr>
              <a:xfrm>
                <a:off x="1322387" y="2763078"/>
                <a:ext cx="8519881" cy="3407051"/>
              </a:xfrm>
            </p:spPr>
            <p:txBody>
              <a:bodyPr/>
              <a:lstStyle/>
              <a:p>
                <a:r>
                  <a:rPr lang="en-IL" dirty="0"/>
                  <a:t>Theory of Lists with Specified Atoms</a:t>
                </a:r>
              </a:p>
              <a:p>
                <a:r>
                  <a:rPr lang="en-IL" b="0" dirty="0"/>
                  <a:t>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𝑐𝑜𝑛𝑠</m:t>
                        </m:r>
                      </m:sub>
                    </m:sSub>
                  </m:oMath>
                </a14:m>
                <a:r>
                  <a:rPr lang="en-IL" b="0" dirty="0"/>
                  <a:t> leave the behaviour of </a:t>
                </a:r>
                <a14:m>
                  <m:oMath xmlns:m="http://schemas.openxmlformats.org/officeDocument/2006/math">
                    <m:r>
                      <a:rPr lang="en-US" b="0" i="1" smtClean="0">
                        <a:latin typeface="Cambria Math" panose="02040503050406030204" pitchFamily="18" charset="0"/>
                      </a:rPr>
                      <m:t>𝑐𝑎𝑟</m:t>
                    </m:r>
                  </m:oMath>
                </a14:m>
                <a:r>
                  <a:rPr lang="en-IL" b="0" dirty="0"/>
                  <a:t> and </a:t>
                </a:r>
                <a14:m>
                  <m:oMath xmlns:m="http://schemas.openxmlformats.org/officeDocument/2006/math">
                    <m:r>
                      <a:rPr lang="en-US" b="0" i="1" smtClean="0">
                        <a:latin typeface="Cambria Math" panose="02040503050406030204" pitchFamily="18" charset="0"/>
                      </a:rPr>
                      <m:t>𝑐𝑑𝑟</m:t>
                    </m:r>
                  </m:oMath>
                </a14:m>
                <a:r>
                  <a:rPr lang="en-IL" b="0" dirty="0"/>
                  <a:t> in atoms unspecified. Adding the axiom</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𝑎𝑡𝑜𝑚</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r>
                        <a:rPr lang="en-US" b="0" i="1" smtClean="0">
                          <a:latin typeface="Cambria Math" panose="02040503050406030204" pitchFamily="18" charset="0"/>
                        </a:rPr>
                        <m:t>𝑎𝑡𝑜𝑚</m:t>
                      </m:r>
                      <m:d>
                        <m:dPr>
                          <m:ctrlPr>
                            <a:rPr lang="en-US" b="0" i="1" smtClean="0">
                              <a:latin typeface="Cambria Math" panose="02040503050406030204" pitchFamily="18" charset="0"/>
                            </a:rPr>
                          </m:ctrlPr>
                        </m:dPr>
                        <m:e>
                          <m:r>
                            <a:rPr lang="en-US" b="0" i="1" smtClean="0">
                              <a:latin typeface="Cambria Math" panose="02040503050406030204" pitchFamily="18" charset="0"/>
                            </a:rPr>
                            <m:t>𝑐𝑎𝑟</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r>
                        <a:rPr lang="en-US" b="0" i="1" smtClean="0">
                          <a:latin typeface="Cambria Math" panose="02040503050406030204" pitchFamily="18" charset="0"/>
                        </a:rPr>
                        <m:t>∧</m:t>
                      </m:r>
                      <m:r>
                        <a:rPr lang="en-US" b="0" i="1" smtClean="0">
                          <a:latin typeface="Cambria Math" panose="02040503050406030204" pitchFamily="18" charset="0"/>
                        </a:rPr>
                        <m:t>𝑎𝑡𝑜𝑚</m:t>
                      </m:r>
                      <m:d>
                        <m:dPr>
                          <m:ctrlPr>
                            <a:rPr lang="en-US" b="0" i="1" smtClean="0">
                              <a:latin typeface="Cambria Math" panose="02040503050406030204" pitchFamily="18" charset="0"/>
                            </a:rPr>
                          </m:ctrlPr>
                        </m:dPr>
                        <m:e>
                          <m:r>
                            <a:rPr lang="en-US" b="0" i="1" smtClean="0">
                              <a:latin typeface="Cambria Math" panose="02040503050406030204" pitchFamily="18" charset="0"/>
                            </a:rPr>
                            <m:t>𝑐𝑑𝑟</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e>
                      </m:d>
                    </m:oMath>
                  </m:oMathPara>
                </a14:m>
                <a:endParaRPr lang="en-IL" b="0" dirty="0"/>
              </a:p>
              <a:p>
                <a:r>
                  <a:rPr lang="en-IL" b="0" dirty="0"/>
                  <a:t>to those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𝑐𝑜𝑛𝑠</m:t>
                        </m:r>
                      </m:sub>
                    </m:sSub>
                  </m:oMath>
                </a14:m>
                <a:r>
                  <a:rPr lang="en-US" b="0" dirty="0"/>
                  <a:t> makes decidability of the resulting theory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a:rPr lang="en-US" b="0" i="1" smtClean="0">
                            <a:latin typeface="Cambria Math" panose="02040503050406030204" pitchFamily="18" charset="0"/>
                          </a:rPr>
                          <m:t>𝑐𝑜𝑛𝑠</m:t>
                        </m:r>
                      </m:sub>
                      <m:sup>
                        <m:r>
                          <a:rPr lang="en-US" b="0" i="1" smtClean="0">
                            <a:latin typeface="Cambria Math" panose="02040503050406030204" pitchFamily="18" charset="0"/>
                          </a:rPr>
                          <m:t>𝑎𝑡𝑜𝑚</m:t>
                        </m:r>
                      </m:sup>
                    </m:sSubSup>
                  </m:oMath>
                </a14:m>
                <a:r>
                  <a:rPr lang="en-US" b="0" dirty="0"/>
                  <a:t> </a:t>
                </a:r>
                <a14:m>
                  <m:oMath xmlns:m="http://schemas.openxmlformats.org/officeDocument/2006/math">
                    <m:r>
                      <a:rPr lang="en-US" b="0" i="1" smtClean="0">
                        <a:latin typeface="Cambria Math" panose="02040503050406030204" pitchFamily="18" charset="0"/>
                      </a:rPr>
                      <m:t>𝑁𝑃</m:t>
                    </m:r>
                  </m:oMath>
                </a14:m>
                <a:r>
                  <a:rPr lang="en-US" b="0" dirty="0"/>
                  <a:t>-complete</a:t>
                </a:r>
              </a:p>
            </p:txBody>
          </p:sp>
        </mc:Choice>
        <mc:Fallback xmlns="">
          <p:sp>
            <p:nvSpPr>
              <p:cNvPr id="3" name="Content Placeholder 2">
                <a:extLst>
                  <a:ext uri="{FF2B5EF4-FFF2-40B4-BE49-F238E27FC236}">
                    <a16:creationId xmlns:a16="http://schemas.microsoft.com/office/drawing/2014/main" id="{6E25C6EB-A235-50A5-C219-D5DDD5EB10B0}"/>
                  </a:ext>
                </a:extLst>
              </p:cNvPr>
              <p:cNvSpPr>
                <a:spLocks noGrp="1" noRot="1" noChangeAspect="1" noMove="1" noResize="1" noEditPoints="1" noAdjustHandles="1" noChangeArrowheads="1" noChangeShapeType="1" noTextEdit="1"/>
              </p:cNvSpPr>
              <p:nvPr>
                <p:ph sz="half" idx="2"/>
              </p:nvPr>
            </p:nvSpPr>
            <p:spPr>
              <a:xfrm>
                <a:off x="1322387" y="2763078"/>
                <a:ext cx="8519881" cy="3407051"/>
              </a:xfrm>
              <a:blipFill>
                <a:blip r:embed="rId2"/>
                <a:stretch>
                  <a:fillRect l="-595"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DD1325AE-E900-3E86-0141-9A097BCF3704}"/>
              </a:ext>
            </a:extLst>
          </p:cNvPr>
          <p:cNvSpPr>
            <a:spLocks noGrp="1"/>
          </p:cNvSpPr>
          <p:nvPr>
            <p:ph type="sldNum" sz="quarter" idx="12"/>
          </p:nvPr>
        </p:nvSpPr>
        <p:spPr/>
        <p:txBody>
          <a:bodyPr/>
          <a:lstStyle/>
          <a:p>
            <a:fld id="{A49DFD55-3C28-40EF-9E31-A92D2E4017FF}" type="slidenum">
              <a:rPr lang="en-US" smtClean="0"/>
              <a:pPr/>
              <a:t>150</a:t>
            </a:fld>
            <a:endParaRPr lang="en-US" dirty="0"/>
          </a:p>
        </p:txBody>
      </p:sp>
    </p:spTree>
    <p:extLst>
      <p:ext uri="{BB962C8B-B14F-4D97-AF65-F5344CB8AC3E}">
        <p14:creationId xmlns:p14="http://schemas.microsoft.com/office/powerpoint/2010/main" val="205310502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4665A-ED2C-D3E2-C09B-BB2002D0F7FC}"/>
              </a:ext>
            </a:extLst>
          </p:cNvPr>
          <p:cNvSpPr>
            <a:spLocks noGrp="1"/>
          </p:cNvSpPr>
          <p:nvPr>
            <p:ph type="title"/>
          </p:nvPr>
        </p:nvSpPr>
        <p:spPr>
          <a:xfrm>
            <a:off x="1061968" y="908050"/>
            <a:ext cx="6596132" cy="630587"/>
          </a:xfrm>
        </p:spPr>
        <p:txBody>
          <a:bodyPr/>
          <a:lstStyle/>
          <a:p>
            <a:r>
              <a:rPr lang="en-US" dirty="0"/>
              <a:t>A</a:t>
            </a:r>
            <a:r>
              <a:rPr lang="en-IL" dirty="0"/>
              <a:t>dditional theories</a:t>
            </a:r>
          </a:p>
        </p:txBody>
      </p:sp>
      <p:sp>
        <p:nvSpPr>
          <p:cNvPr id="4" name="Slide Number Placeholder 3">
            <a:extLst>
              <a:ext uri="{FF2B5EF4-FFF2-40B4-BE49-F238E27FC236}">
                <a16:creationId xmlns:a16="http://schemas.microsoft.com/office/drawing/2014/main" id="{DD1325AE-E900-3E86-0141-9A097BCF3704}"/>
              </a:ext>
            </a:extLst>
          </p:cNvPr>
          <p:cNvSpPr>
            <a:spLocks noGrp="1"/>
          </p:cNvSpPr>
          <p:nvPr>
            <p:ph type="sldNum" sz="quarter" idx="12"/>
          </p:nvPr>
        </p:nvSpPr>
        <p:spPr/>
        <p:txBody>
          <a:bodyPr/>
          <a:lstStyle/>
          <a:p>
            <a:fld id="{A49DFD55-3C28-40EF-9E31-A92D2E4017FF}" type="slidenum">
              <a:rPr lang="en-US" smtClean="0"/>
              <a:pPr/>
              <a:t>151</a:t>
            </a:fld>
            <a:endParaRPr lang="en-US" dirty="0"/>
          </a:p>
        </p:txBody>
      </p:sp>
      <p:pic>
        <p:nvPicPr>
          <p:cNvPr id="7" name="Picture 6">
            <a:extLst>
              <a:ext uri="{FF2B5EF4-FFF2-40B4-BE49-F238E27FC236}">
                <a16:creationId xmlns:a16="http://schemas.microsoft.com/office/drawing/2014/main" id="{1BE10395-48FE-332C-1F04-91E9B400A3DD}"/>
              </a:ext>
            </a:extLst>
          </p:cNvPr>
          <p:cNvPicPr>
            <a:picLocks noChangeAspect="1"/>
          </p:cNvPicPr>
          <p:nvPr/>
        </p:nvPicPr>
        <p:blipFill>
          <a:blip r:embed="rId2"/>
          <a:stretch>
            <a:fillRect/>
          </a:stretch>
        </p:blipFill>
        <p:spPr>
          <a:xfrm>
            <a:off x="1144036" y="1850493"/>
            <a:ext cx="7386199" cy="4156884"/>
          </a:xfrm>
          <a:prstGeom prst="rect">
            <a:avLst/>
          </a:prstGeom>
        </p:spPr>
      </p:pic>
    </p:spTree>
    <p:extLst>
      <p:ext uri="{BB962C8B-B14F-4D97-AF65-F5344CB8AC3E}">
        <p14:creationId xmlns:p14="http://schemas.microsoft.com/office/powerpoint/2010/main" val="377515933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B23B-146A-AA7B-06D8-76E71A32BD13}"/>
              </a:ext>
            </a:extLst>
          </p:cNvPr>
          <p:cNvSpPr>
            <a:spLocks noGrp="1"/>
          </p:cNvSpPr>
          <p:nvPr>
            <p:ph type="title"/>
          </p:nvPr>
        </p:nvSpPr>
        <p:spPr/>
        <p:txBody>
          <a:bodyPr/>
          <a:lstStyle/>
          <a:p>
            <a:r>
              <a:rPr lang="en-IL" dirty="0"/>
              <a:t>GENERAL THEORY OF RDS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B4CDFD-996C-B175-680B-2A8B17D3575D}"/>
                  </a:ext>
                </a:extLst>
              </p:cNvPr>
              <p:cNvSpPr>
                <a:spLocks noGrp="1"/>
              </p:cNvSpPr>
              <p:nvPr>
                <p:ph sz="half" idx="2"/>
              </p:nvPr>
            </p:nvSpPr>
            <p:spPr/>
            <p:txBody>
              <a:bodyPr/>
              <a:lstStyle/>
              <a:p>
                <a:r>
                  <a:rPr lang="en-IL" b="0" dirty="0"/>
                  <a:t>E</a:t>
                </a:r>
                <a:r>
                  <a:rPr lang="en-US" b="0" dirty="0"/>
                  <a:t>a</a:t>
                </a:r>
                <a:r>
                  <a:rPr lang="en-IL" b="0" dirty="0"/>
                  <a:t>ch RDS contributes the following to the signature</a:t>
                </a:r>
              </a:p>
              <a:p>
                <a:pPr marL="285750" indent="-285750">
                  <a:buFont typeface="Courier New" panose="02070309020205020404" pitchFamily="49" charset="0"/>
                  <a:buChar char="o"/>
                </a:pPr>
                <a:r>
                  <a:rPr lang="en-IL" b="0" dirty="0"/>
                  <a:t>an </a:t>
                </a:r>
                <a14:m>
                  <m:oMath xmlns:m="http://schemas.openxmlformats.org/officeDocument/2006/math">
                    <m:r>
                      <a:rPr lang="en-US" b="0" i="1" smtClean="0">
                        <a:latin typeface="Cambria Math" panose="02040503050406030204" pitchFamily="18" charset="0"/>
                      </a:rPr>
                      <m:t>𝑛</m:t>
                    </m:r>
                  </m:oMath>
                </a14:m>
                <a:r>
                  <a:rPr lang="en-IL" b="0" dirty="0"/>
                  <a:t>-ary constructor </a:t>
                </a:r>
                <a14:m>
                  <m:oMath xmlns:m="http://schemas.openxmlformats.org/officeDocument/2006/math">
                    <m:r>
                      <a:rPr lang="en-US" b="0" i="1" smtClean="0">
                        <a:latin typeface="Cambria Math" panose="02040503050406030204" pitchFamily="18" charset="0"/>
                      </a:rPr>
                      <m:t>𝐶</m:t>
                    </m:r>
                  </m:oMath>
                </a14:m>
                <a:endParaRPr lang="en-IL" b="0" dirty="0"/>
              </a:p>
              <a:p>
                <a:pPr marL="285750" indent="-285750">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𝑛</m:t>
                    </m:r>
                  </m:oMath>
                </a14:m>
                <a:r>
                  <a:rPr lang="en-IL" b="0" dirty="0"/>
                  <a:t> projection functions </a:t>
                </a:r>
                <a14:m>
                  <m:oMath xmlns:m="http://schemas.openxmlformats.org/officeDocument/2006/math">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1</m:t>
                        </m:r>
                      </m:sub>
                      <m:sup>
                        <m:r>
                          <a:rPr lang="en-US" b="0" i="1" smtClean="0">
                            <a:latin typeface="Cambria Math" panose="02040503050406030204" pitchFamily="18" charset="0"/>
                          </a:rPr>
                          <m:t>𝐶</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𝑛</m:t>
                        </m:r>
                      </m:sub>
                      <m:sup>
                        <m:r>
                          <a:rPr lang="en-US" b="0" i="1" smtClean="0">
                            <a:latin typeface="Cambria Math" panose="02040503050406030204" pitchFamily="18" charset="0"/>
                          </a:rPr>
                          <m:t>𝐶</m:t>
                        </m:r>
                      </m:sup>
                    </m:sSubSup>
                  </m:oMath>
                </a14:m>
                <a:endParaRPr lang="en-IL" b="0" dirty="0"/>
              </a:p>
              <a:p>
                <a:pPr marL="285750" indent="-285750">
                  <a:buFont typeface="Courier New" panose="02070309020205020404" pitchFamily="49" charset="0"/>
                  <a:buChar char="o"/>
                </a:pPr>
                <a:r>
                  <a:rPr lang="en-IL" b="0" dirty="0"/>
                  <a:t>and one atom predicate </a:t>
                </a:r>
                <a14:m>
                  <m:oMath xmlns:m="http://schemas.openxmlformats.org/officeDocument/2006/math">
                    <m:r>
                      <a:rPr lang="en-US" b="0" i="1" smtClean="0">
                        <a:latin typeface="Cambria Math" panose="02040503050406030204" pitchFamily="18" charset="0"/>
                      </a:rPr>
                      <m:t>𝑎𝑡𝑜</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𝑚</m:t>
                        </m:r>
                      </m:e>
                      <m:sub>
                        <m:r>
                          <a:rPr lang="en-US" b="0" i="1" smtClean="0">
                            <a:latin typeface="Cambria Math" panose="02040503050406030204" pitchFamily="18" charset="0"/>
                          </a:rPr>
                          <m:t>𝐶</m:t>
                        </m:r>
                      </m:sub>
                    </m:sSub>
                  </m:oMath>
                </a14:m>
                <a:endParaRPr lang="en-IL" b="0" dirty="0"/>
              </a:p>
              <a:p>
                <a:pPr marL="285750" indent="-285750">
                  <a:buFont typeface="Wingdings" pitchFamily="2" charset="2"/>
                  <a:buChar char="v"/>
                </a:pPr>
                <a:endParaRPr lang="en-IL" b="0" dirty="0"/>
              </a:p>
              <a:p>
                <a:r>
                  <a:rPr lang="en-IL" b="0" dirty="0"/>
                  <a:t>Note: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𝑐𝑜𝑛𝑠</m:t>
                        </m:r>
                      </m:sub>
                    </m:sSub>
                  </m:oMath>
                </a14:m>
                <a:r>
                  <a:rPr lang="en-IL" b="0" dirty="0"/>
                  <a:t> is an instance of the general theory of recursive data structures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𝑅𝐷𝑆</m:t>
                        </m:r>
                      </m:sub>
                    </m:sSub>
                  </m:oMath>
                </a14:m>
                <a:endParaRPr lang="en-IL" b="0" dirty="0"/>
              </a:p>
            </p:txBody>
          </p:sp>
        </mc:Choice>
        <mc:Fallback xmlns="">
          <p:sp>
            <p:nvSpPr>
              <p:cNvPr id="3" name="Content Placeholder 2">
                <a:extLst>
                  <a:ext uri="{FF2B5EF4-FFF2-40B4-BE49-F238E27FC236}">
                    <a16:creationId xmlns:a16="http://schemas.microsoft.com/office/drawing/2014/main" id="{25B4CDFD-996C-B175-680B-2A8B17D3575D}"/>
                  </a:ext>
                </a:extLst>
              </p:cNvPr>
              <p:cNvSpPr>
                <a:spLocks noGrp="1" noRot="1" noChangeAspect="1" noMove="1" noResize="1" noEditPoints="1" noAdjustHandles="1" noChangeArrowheads="1" noChangeShapeType="1" noTextEdit="1"/>
              </p:cNvSpPr>
              <p:nvPr>
                <p:ph sz="half" idx="2"/>
              </p:nvPr>
            </p:nvSpPr>
            <p:spPr>
              <a:blipFill>
                <a:blip r:embed="rId2"/>
                <a:stretch>
                  <a:fillRect l="-753" t="-894"/>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943AC7D9-D811-7183-6EE7-57AE95728C73}"/>
              </a:ext>
            </a:extLst>
          </p:cNvPr>
          <p:cNvSpPr>
            <a:spLocks noGrp="1"/>
          </p:cNvSpPr>
          <p:nvPr>
            <p:ph type="sldNum" sz="quarter" idx="12"/>
          </p:nvPr>
        </p:nvSpPr>
        <p:spPr/>
        <p:txBody>
          <a:bodyPr/>
          <a:lstStyle/>
          <a:p>
            <a:fld id="{A49DFD55-3C28-40EF-9E31-A92D2E4017FF}" type="slidenum">
              <a:rPr lang="en-US" smtClean="0"/>
              <a:pPr/>
              <a:t>152</a:t>
            </a:fld>
            <a:endParaRPr lang="en-US" dirty="0"/>
          </a:p>
        </p:txBody>
      </p:sp>
    </p:spTree>
    <p:extLst>
      <p:ext uri="{BB962C8B-B14F-4D97-AF65-F5344CB8AC3E}">
        <p14:creationId xmlns:p14="http://schemas.microsoft.com/office/powerpoint/2010/main" val="403266951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B23B-146A-AA7B-06D8-76E71A32BD13}"/>
              </a:ext>
            </a:extLst>
          </p:cNvPr>
          <p:cNvSpPr>
            <a:spLocks noGrp="1"/>
          </p:cNvSpPr>
          <p:nvPr>
            <p:ph type="title"/>
          </p:nvPr>
        </p:nvSpPr>
        <p:spPr>
          <a:xfrm>
            <a:off x="1322318" y="-904733"/>
            <a:ext cx="7288282" cy="2121177"/>
          </a:xfrm>
        </p:spPr>
        <p:txBody>
          <a:bodyPr/>
          <a:lstStyle/>
          <a:p>
            <a:r>
              <a:rPr lang="en-IL" dirty="0"/>
              <a:t>GENERAL THEORY OF RDS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5B4CDFD-996C-B175-680B-2A8B17D3575D}"/>
                  </a:ext>
                </a:extLst>
              </p:cNvPr>
              <p:cNvSpPr>
                <a:spLocks noGrp="1"/>
              </p:cNvSpPr>
              <p:nvPr>
                <p:ph sz="half" idx="2"/>
              </p:nvPr>
            </p:nvSpPr>
            <p:spPr>
              <a:xfrm>
                <a:off x="1023133" y="2763078"/>
                <a:ext cx="4247136" cy="3407051"/>
              </a:xfrm>
            </p:spPr>
            <p:txBody>
              <a:bodyPr/>
              <a:lstStyle/>
              <a:p>
                <a:r>
                  <a:rPr lang="en-IL" b="0" dirty="0"/>
                  <a:t>(1)-(3) Associated with each RDS is an </a:t>
                </a:r>
                <a:r>
                  <a:rPr lang="en-US" b="0" dirty="0"/>
                  <a:t>instantiation of the following axiom schema: the axioms of (reflexivity), (symmetry) and (transitivity)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𝐸</m:t>
                        </m:r>
                      </m:sub>
                    </m:sSub>
                  </m:oMath>
                </a14:m>
                <a:r>
                  <a:rPr lang="en-US" b="0" dirty="0"/>
                  <a:t> </a:t>
                </a:r>
                <a:r>
                  <a:rPr lang="en-IL" b="0" dirty="0"/>
                  <a:t> </a:t>
                </a:r>
              </a:p>
            </p:txBody>
          </p:sp>
        </mc:Choice>
        <mc:Fallback xmlns="">
          <p:sp>
            <p:nvSpPr>
              <p:cNvPr id="3" name="Content Placeholder 2">
                <a:extLst>
                  <a:ext uri="{FF2B5EF4-FFF2-40B4-BE49-F238E27FC236}">
                    <a16:creationId xmlns:a16="http://schemas.microsoft.com/office/drawing/2014/main" id="{25B4CDFD-996C-B175-680B-2A8B17D3575D}"/>
                  </a:ext>
                </a:extLst>
              </p:cNvPr>
              <p:cNvSpPr>
                <a:spLocks noGrp="1" noRot="1" noChangeAspect="1" noMove="1" noResize="1" noEditPoints="1" noAdjustHandles="1" noChangeArrowheads="1" noChangeShapeType="1" noTextEdit="1"/>
              </p:cNvSpPr>
              <p:nvPr>
                <p:ph sz="half" idx="2"/>
              </p:nvPr>
            </p:nvSpPr>
            <p:spPr>
              <a:xfrm>
                <a:off x="1023133" y="2763078"/>
                <a:ext cx="4247136" cy="3407051"/>
              </a:xfrm>
              <a:blipFill>
                <a:blip r:embed="rId2"/>
                <a:stretch>
                  <a:fillRect l="-1190" t="-743" r="-595"/>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943AC7D9-D811-7183-6EE7-57AE95728C73}"/>
              </a:ext>
            </a:extLst>
          </p:cNvPr>
          <p:cNvSpPr>
            <a:spLocks noGrp="1"/>
          </p:cNvSpPr>
          <p:nvPr>
            <p:ph type="sldNum" sz="quarter" idx="12"/>
          </p:nvPr>
        </p:nvSpPr>
        <p:spPr/>
        <p:txBody>
          <a:bodyPr/>
          <a:lstStyle/>
          <a:p>
            <a:fld id="{A49DFD55-3C28-40EF-9E31-A92D2E4017FF}" type="slidenum">
              <a:rPr lang="en-US" smtClean="0"/>
              <a:pPr/>
              <a:t>153</a:t>
            </a:fld>
            <a:endParaRPr lang="en-US" dirty="0"/>
          </a:p>
        </p:txBody>
      </p:sp>
      <p:pic>
        <p:nvPicPr>
          <p:cNvPr id="21506" name="Picture 2">
            <a:extLst>
              <a:ext uri="{FF2B5EF4-FFF2-40B4-BE49-F238E27FC236}">
                <a16:creationId xmlns:a16="http://schemas.microsoft.com/office/drawing/2014/main" id="{12500BC1-22F8-0A92-565A-CCC4F0632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2837" y="1216444"/>
            <a:ext cx="6275526" cy="551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674011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111C-A867-BF78-7E47-876CD29AE29A}"/>
              </a:ext>
            </a:extLst>
          </p:cNvPr>
          <p:cNvSpPr>
            <a:spLocks noGrp="1"/>
          </p:cNvSpPr>
          <p:nvPr>
            <p:ph type="title"/>
          </p:nvPr>
        </p:nvSpPr>
        <p:spPr/>
        <p:txBody>
          <a:bodyPr/>
          <a:lstStyle/>
          <a:p>
            <a:r>
              <a:rPr lang="en-IL" dirty="0"/>
              <a:t>ARRAY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285EAA-C32F-8BB9-3A1D-02F1535431E5}"/>
                  </a:ext>
                </a:extLst>
              </p:cNvPr>
              <p:cNvSpPr>
                <a:spLocks noGrp="1"/>
              </p:cNvSpPr>
              <p:nvPr>
                <p:ph sz="half" idx="2"/>
              </p:nvPr>
            </p:nvSpPr>
            <p:spPr/>
            <p:txBody>
              <a:bodyPr>
                <a:normAutofit lnSpcReduction="10000"/>
              </a:bodyPr>
              <a:lstStyle/>
              <a:p>
                <a:r>
                  <a:rPr lang="en-IL" b="0" dirty="0"/>
                  <a:t>Because logic is static, modified arrays are represented functionally, as in functional programming.</a:t>
                </a:r>
              </a:p>
              <a:p>
                <a:r>
                  <a:rPr lang="en-IL" b="0" dirty="0"/>
                  <a:t>The theory of arrays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𝐴</m:t>
                        </m:r>
                      </m:sub>
                    </m:sSub>
                  </m:oMath>
                </a14:m>
                <a:r>
                  <a:rPr lang="en-IL" b="0" dirty="0"/>
                  <a:t> has signature</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Σ</m:t>
                          </m:r>
                        </m:e>
                        <m:sub>
                          <m:r>
                            <a:rPr lang="en-US" b="0" i="1" smtClean="0">
                              <a:latin typeface="Cambria Math" panose="02040503050406030204" pitchFamily="18" charset="0"/>
                            </a:rPr>
                            <m:t>𝐴</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e>
                          </m:d>
                          <m:r>
                            <a:rPr lang="en-US" b="0" i="1" smtClean="0">
                              <a:latin typeface="Cambria Math" panose="02040503050406030204" pitchFamily="18" charset="0"/>
                            </a:rPr>
                            <m:t>, =</m:t>
                          </m:r>
                        </m:e>
                      </m:d>
                    </m:oMath>
                  </m:oMathPara>
                </a14:m>
                <a:endParaRPr lang="en-US" b="0" dirty="0"/>
              </a:p>
              <a:p>
                <a:r>
                  <a:rPr lang="en-IL" b="0" dirty="0"/>
                  <a:t>where</a:t>
                </a:r>
              </a:p>
              <a:p>
                <a:pPr marL="569214" lvl="1">
                  <a:buFont typeface="Courier New" panose="02070309020205020404" pitchFamily="49" charset="0"/>
                  <a:buChar char="o"/>
                </a:pPr>
                <a14:m>
                  <m:oMath xmlns:m="http://schemas.openxmlformats.org/officeDocument/2006/math">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m:t>
                        </m:r>
                      </m:e>
                    </m:d>
                  </m:oMath>
                </a14:m>
                <a:r>
                  <a:rPr lang="en-IL" b="0" dirty="0"/>
                  <a:t> (read) is a binary function: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oMath>
                </a14:m>
                <a:r>
                  <a:rPr lang="en-IL" b="0" dirty="0"/>
                  <a:t> represents the valie of array </a:t>
                </a:r>
                <a14:m>
                  <m:oMath xmlns:m="http://schemas.openxmlformats.org/officeDocument/2006/math">
                    <m:r>
                      <a:rPr lang="en-US" b="0" i="1" smtClean="0">
                        <a:latin typeface="Cambria Math" panose="02040503050406030204" pitchFamily="18" charset="0"/>
                      </a:rPr>
                      <m:t>𝑎</m:t>
                    </m:r>
                  </m:oMath>
                </a14:m>
                <a:r>
                  <a:rPr lang="en-IL" b="0" dirty="0"/>
                  <a:t> at position </a:t>
                </a:r>
                <a14:m>
                  <m:oMath xmlns:m="http://schemas.openxmlformats.org/officeDocument/2006/math">
                    <m:r>
                      <a:rPr lang="en-US" b="0" i="1" smtClean="0">
                        <a:latin typeface="Cambria Math" panose="02040503050406030204" pitchFamily="18" charset="0"/>
                      </a:rPr>
                      <m:t>𝑖</m:t>
                    </m:r>
                  </m:oMath>
                </a14:m>
                <a:r>
                  <a:rPr lang="en-IL" b="0" dirty="0"/>
                  <a:t>.</a:t>
                </a:r>
              </a:p>
              <a:p>
                <a:pPr marL="569214" lvl="1">
                  <a:buFont typeface="Courier New" panose="02070309020205020404" pitchFamily="49" charset="0"/>
                  <a:buChar char="o"/>
                </a:pPr>
                <a14:m>
                  <m:oMath xmlns:m="http://schemas.openxmlformats.org/officeDocument/2006/math">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e>
                    </m:d>
                  </m:oMath>
                </a14:m>
                <a:r>
                  <a:rPr lang="en-IL" b="0" dirty="0"/>
                  <a:t> (write) is a ternart function: </a:t>
                </a:r>
                <a14:m>
                  <m:oMath xmlns:m="http://schemas.openxmlformats.org/officeDocument/2006/math">
                    <m:r>
                      <m:rPr>
                        <m:sty m:val="p"/>
                      </m:rPr>
                      <a:rPr lang="en-US" i="1" dirty="0" smtClean="0">
                        <a:latin typeface="Cambria Math" panose="02040503050406030204" pitchFamily="18" charset="0"/>
                      </a:rPr>
                      <m:t>a</m:t>
                    </m:r>
                    <m:d>
                      <m:dPr>
                        <m:begChr m:val="⟨"/>
                        <m:endChr m:val="⟩"/>
                        <m:ctrlPr>
                          <a:rPr lang="en-US" i="1">
                            <a:latin typeface="Cambria Math" panose="02040503050406030204" pitchFamily="18" charset="0"/>
                          </a:rPr>
                        </m:ctrlPr>
                      </m:dPr>
                      <m:e>
                        <m:r>
                          <a:rPr lang="en-US" b="0" i="1" smtClean="0">
                            <a:latin typeface="Cambria Math" panose="02040503050406030204" pitchFamily="18" charset="0"/>
                          </a:rPr>
                          <m:t>𝑖</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e>
                    </m:d>
                  </m:oMath>
                </a14:m>
                <a:r>
                  <a:rPr lang="en-IL" b="0" dirty="0"/>
                  <a:t> represents the modified array </a:t>
                </a:r>
                <a14:m>
                  <m:oMath xmlns:m="http://schemas.openxmlformats.org/officeDocument/2006/math">
                    <m:r>
                      <a:rPr lang="en-US" b="0" i="1" smtClean="0">
                        <a:latin typeface="Cambria Math" panose="02040503050406030204" pitchFamily="18" charset="0"/>
                      </a:rPr>
                      <m:t>𝑎</m:t>
                    </m:r>
                  </m:oMath>
                </a14:m>
                <a:r>
                  <a:rPr lang="en-IL" b="0" dirty="0"/>
                  <a:t> in which position </a:t>
                </a:r>
                <a14:m>
                  <m:oMath xmlns:m="http://schemas.openxmlformats.org/officeDocument/2006/math">
                    <m:r>
                      <a:rPr lang="en-US" b="0" i="1" smtClean="0">
                        <a:latin typeface="Cambria Math" panose="02040503050406030204" pitchFamily="18" charset="0"/>
                      </a:rPr>
                      <m:t>𝑖</m:t>
                    </m:r>
                  </m:oMath>
                </a14:m>
                <a:r>
                  <a:rPr lang="en-IL" b="0" dirty="0"/>
                  <a:t> has value </a:t>
                </a:r>
                <a14:m>
                  <m:oMath xmlns:m="http://schemas.openxmlformats.org/officeDocument/2006/math">
                    <m:r>
                      <a:rPr lang="en-US" b="0" i="1" smtClean="0">
                        <a:latin typeface="Cambria Math" panose="02040503050406030204" pitchFamily="18" charset="0"/>
                      </a:rPr>
                      <m:t>𝑣</m:t>
                    </m:r>
                  </m:oMath>
                </a14:m>
                <a:endParaRPr lang="en-IL" b="0" dirty="0"/>
              </a:p>
              <a:p>
                <a:pPr marL="569214" lvl="1">
                  <a:buFont typeface="Courier New" panose="02070309020205020404" pitchFamily="49" charset="0"/>
                  <a:buChar char="o"/>
                </a:pPr>
                <a:r>
                  <a:rPr lang="en-IL" dirty="0"/>
                  <a:t>and </a:t>
                </a:r>
                <a14:m>
                  <m:oMath xmlns:m="http://schemas.openxmlformats.org/officeDocument/2006/math">
                    <m:r>
                      <a:rPr lang="en-US" b="0" i="1" smtClean="0">
                        <a:latin typeface="Cambria Math" panose="02040503050406030204" pitchFamily="18" charset="0"/>
                      </a:rPr>
                      <m:t>=</m:t>
                    </m:r>
                  </m:oMath>
                </a14:m>
                <a:r>
                  <a:rPr lang="en-IL" b="0" dirty="0"/>
                  <a:t> (equality) is a binary predicate</a:t>
                </a:r>
              </a:p>
            </p:txBody>
          </p:sp>
        </mc:Choice>
        <mc:Fallback xmlns="">
          <p:sp>
            <p:nvSpPr>
              <p:cNvPr id="3" name="Content Placeholder 2">
                <a:extLst>
                  <a:ext uri="{FF2B5EF4-FFF2-40B4-BE49-F238E27FC236}">
                    <a16:creationId xmlns:a16="http://schemas.microsoft.com/office/drawing/2014/main" id="{5D285EAA-C32F-8BB9-3A1D-02F1535431E5}"/>
                  </a:ext>
                </a:extLst>
              </p:cNvPr>
              <p:cNvSpPr>
                <a:spLocks noGrp="1" noRot="1" noChangeAspect="1" noMove="1" noResize="1" noEditPoints="1" noAdjustHandles="1" noChangeArrowheads="1" noChangeShapeType="1" noTextEdit="1"/>
              </p:cNvSpPr>
              <p:nvPr>
                <p:ph sz="half" idx="2"/>
              </p:nvPr>
            </p:nvSpPr>
            <p:spPr>
              <a:blipFill>
                <a:blip r:embed="rId2"/>
                <a:stretch>
                  <a:fillRect l="-753" t="-1789"/>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BB129318-53DD-E416-6E8B-35A6C3CAD599}"/>
              </a:ext>
            </a:extLst>
          </p:cNvPr>
          <p:cNvSpPr>
            <a:spLocks noGrp="1"/>
          </p:cNvSpPr>
          <p:nvPr>
            <p:ph type="sldNum" sz="quarter" idx="12"/>
          </p:nvPr>
        </p:nvSpPr>
        <p:spPr/>
        <p:txBody>
          <a:bodyPr/>
          <a:lstStyle/>
          <a:p>
            <a:fld id="{A49DFD55-3C28-40EF-9E31-A92D2E4017FF}" type="slidenum">
              <a:rPr lang="en-US" smtClean="0"/>
              <a:pPr/>
              <a:t>154</a:t>
            </a:fld>
            <a:endParaRPr lang="en-US" dirty="0"/>
          </a:p>
        </p:txBody>
      </p:sp>
    </p:spTree>
    <p:extLst>
      <p:ext uri="{BB962C8B-B14F-4D97-AF65-F5344CB8AC3E}">
        <p14:creationId xmlns:p14="http://schemas.microsoft.com/office/powerpoint/2010/main" val="86762116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111C-A867-BF78-7E47-876CD29AE29A}"/>
              </a:ext>
            </a:extLst>
          </p:cNvPr>
          <p:cNvSpPr>
            <a:spLocks noGrp="1"/>
          </p:cNvSpPr>
          <p:nvPr>
            <p:ph type="title"/>
          </p:nvPr>
        </p:nvSpPr>
        <p:spPr>
          <a:xfrm>
            <a:off x="1322388" y="1054100"/>
            <a:ext cx="7021582" cy="1195737"/>
          </a:xfrm>
        </p:spPr>
        <p:txBody>
          <a:bodyPr/>
          <a:lstStyle/>
          <a:p>
            <a:r>
              <a:rPr lang="en-IL" dirty="0"/>
              <a:t>ARRAY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285EAA-C32F-8BB9-3A1D-02F1535431E5}"/>
                  </a:ext>
                </a:extLst>
              </p:cNvPr>
              <p:cNvSpPr>
                <a:spLocks noGrp="1"/>
              </p:cNvSpPr>
              <p:nvPr>
                <p:ph sz="half" idx="2"/>
              </p:nvPr>
            </p:nvSpPr>
            <p:spPr>
              <a:xfrm>
                <a:off x="1322388" y="2470978"/>
                <a:ext cx="8659812" cy="3929822"/>
              </a:xfrm>
            </p:spPr>
            <p:txBody>
              <a:bodyPr>
                <a:normAutofit/>
              </a:bodyPr>
              <a:lstStyle/>
              <a:p>
                <a:r>
                  <a:rPr lang="en-IL" b="0" dirty="0"/>
                  <a:t>Arrays are represented functionally. If </a:t>
                </a:r>
                <a14:m>
                  <m:oMath xmlns:m="http://schemas.openxmlformats.org/officeDocument/2006/math">
                    <m:r>
                      <a:rPr lang="en-US" b="0" i="1" smtClean="0">
                        <a:latin typeface="Cambria Math" panose="02040503050406030204" pitchFamily="18" charset="0"/>
                      </a:rPr>
                      <m:t>𝑎</m:t>
                    </m:r>
                  </m:oMath>
                </a14:m>
                <a:r>
                  <a:rPr lang="en-IL" b="0" dirty="0"/>
                  <a:t> is an array then </a:t>
                </a:r>
                <a14:m>
                  <m:oMath xmlns:m="http://schemas.openxmlformats.org/officeDocument/2006/math">
                    <m:r>
                      <a:rPr lang="en-US" b="0" i="1" smtClean="0">
                        <a:latin typeface="Cambria Math" panose="02040503050406030204" pitchFamily="18" charset="0"/>
                      </a:rPr>
                      <m:t>𝑎</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e>
                    </m:d>
                  </m:oMath>
                </a14:m>
                <a:r>
                  <a:rPr lang="en-IL" b="0" dirty="0"/>
                  <a:t> defined as</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e>
                      </m:d>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m>
                            <m:mPr>
                              <m:mcs>
                                <m:mc>
                                  <m:mcPr>
                                    <m:count m:val="2"/>
                                    <m:mcJc m:val="center"/>
                                  </m:mcPr>
                                </m:mc>
                              </m:mcs>
                              <m:ctrlPr>
                                <a:rPr lang="en-US" b="0" i="1" smtClean="0">
                                  <a:latin typeface="Cambria Math" panose="02040503050406030204" pitchFamily="18" charset="0"/>
                                  <a:ea typeface="Cambria Math" panose="02040503050406030204" pitchFamily="18" charset="0"/>
                                </a:rPr>
                              </m:ctrlPr>
                            </m:mPr>
                            <m:mr>
                              <m:e>
                                <m:r>
                                  <m:rPr>
                                    <m:brk m:alnAt="7"/>
                                  </m:rPr>
                                  <a:rPr lang="en-US" b="0" i="1" smtClean="0">
                                    <a:latin typeface="Cambria Math" panose="02040503050406030204" pitchFamily="18" charset="0"/>
                                    <a:ea typeface="Cambria Math" panose="02040503050406030204" pitchFamily="18" charset="0"/>
                                  </a:rPr>
                                  <m:t>𝑣</m:t>
                                </m:r>
                              </m:e>
                              <m:e>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e>
                            </m:mr>
                            <m:mr>
                              <m:e>
                                <m:r>
                                  <a:rPr lang="en-US" b="0" i="1" smtClean="0">
                                    <a:latin typeface="Cambria Math" panose="02040503050406030204" pitchFamily="18" charset="0"/>
                                    <a:ea typeface="Cambria Math" panose="02040503050406030204" pitchFamily="18" charset="0"/>
                                  </a:rPr>
                                  <m:t>𝑎</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𝑗</m:t>
                                    </m:r>
                                  </m:e>
                                </m:d>
                              </m:e>
                              <m:e>
                                <m:r>
                                  <a:rPr lang="en-US" b="0" i="1" smtClean="0">
                                    <a:latin typeface="Cambria Math" panose="02040503050406030204" pitchFamily="18" charset="0"/>
                                    <a:ea typeface="Cambria Math" panose="02040503050406030204" pitchFamily="18" charset="0"/>
                                  </a:rPr>
                                  <m:t>𝑜𝑡</m:t>
                                </m:r>
                                <m:r>
                                  <a:rPr lang="en-US" b="0" i="1" smtClean="0">
                                    <a:latin typeface="Cambria Math" panose="02040503050406030204" pitchFamily="18" charset="0"/>
                                    <a:ea typeface="Cambria Math" panose="02040503050406030204" pitchFamily="18" charset="0"/>
                                  </a:rPr>
                                  <m:t>h</m:t>
                                </m:r>
                                <m:r>
                                  <a:rPr lang="en-US" b="0" i="1" smtClean="0">
                                    <a:latin typeface="Cambria Math" panose="02040503050406030204" pitchFamily="18" charset="0"/>
                                    <a:ea typeface="Cambria Math" panose="02040503050406030204" pitchFamily="18" charset="0"/>
                                  </a:rPr>
                                  <m:t>𝑒𝑟𝑤𝑖𝑠𝑒</m:t>
                                </m:r>
                              </m:e>
                            </m:mr>
                          </m:m>
                        </m:e>
                      </m:d>
                    </m:oMath>
                  </m:oMathPara>
                </a14:m>
                <a:endParaRPr lang="en-US" b="0" dirty="0">
                  <a:ea typeface="Cambria Math" panose="02040503050406030204" pitchFamily="18" charset="0"/>
                </a:endParaRPr>
              </a:p>
              <a:p>
                <a:r>
                  <a:rPr lang="en-US" b="0" dirty="0"/>
                  <a:t>S</a:t>
                </a:r>
                <a:r>
                  <a:rPr lang="en-IL" b="0" dirty="0"/>
                  <a:t>o </a:t>
                </a:r>
                <a:r>
                  <a:rPr lang="en-US" b="0" dirty="0" err="1"/>
                  <a:t>mo</a:t>
                </a:r>
                <a:r>
                  <a:rPr lang="en-IL" b="0" dirty="0"/>
                  <a:t>re appropriate way to think of arrays is as a function.</a:t>
                </a:r>
                <a:br>
                  <a:rPr lang="en-IL" b="0" dirty="0"/>
                </a:br>
                <a:r>
                  <a:rPr lang="en-IL" b="0" dirty="0"/>
                  <a:t>Is we continue to update same array we have will write </a:t>
                </a:r>
                <a14:m>
                  <m:oMath xmlns:m="http://schemas.openxmlformats.org/officeDocument/2006/math">
                    <m:r>
                      <a:rPr lang="en-US" b="0" i="1" smtClean="0">
                        <a:latin typeface="Cambria Math" panose="02040503050406030204" pitchFamily="18" charset="0"/>
                      </a:rPr>
                      <m:t>𝑎</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e>
                    </m:d>
                    <m:d>
                      <m:dPr>
                        <m:begChr m:val="⟨"/>
                        <m:endChr m:val="⟩"/>
                        <m:ctrlPr>
                          <a:rPr lang="en-US" b="0" i="1">
                            <a:latin typeface="Cambria Math" panose="02040503050406030204" pitchFamily="18" charset="0"/>
                          </a:rPr>
                        </m:ctrlPr>
                      </m:dPr>
                      <m:e>
                        <m:r>
                          <a:rPr lang="en-US" b="0" i="1" smtClean="0">
                            <a:latin typeface="Cambria Math" panose="02040503050406030204" pitchFamily="18" charset="0"/>
                          </a:rPr>
                          <m:t>𝑘</m:t>
                        </m:r>
                        <m:r>
                          <a:rPr lang="en-US" b="0"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𝑢</m:t>
                        </m:r>
                      </m:e>
                    </m:d>
                  </m:oMath>
                </a14:m>
                <a:endParaRPr lang="en-IL" b="0" dirty="0"/>
              </a:p>
              <a:p>
                <a:r>
                  <a:rPr lang="en-IL" b="0" dirty="0"/>
                  <a:t>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𝐴</m:t>
                        </m:r>
                      </m:sub>
                    </m:sSub>
                  </m:oMath>
                </a14:m>
                <a:r>
                  <a:rPr lang="en-IL" b="0" dirty="0"/>
                  <a:t> are the following</a:t>
                </a:r>
              </a:p>
              <a:p>
                <a:endParaRPr lang="en-IL" b="0" dirty="0"/>
              </a:p>
              <a:p>
                <a:r>
                  <a:rPr lang="en-IL" b="0" dirty="0"/>
                  <a:t> </a:t>
                </a:r>
              </a:p>
            </p:txBody>
          </p:sp>
        </mc:Choice>
        <mc:Fallback xmlns="">
          <p:sp>
            <p:nvSpPr>
              <p:cNvPr id="3" name="Content Placeholder 2">
                <a:extLst>
                  <a:ext uri="{FF2B5EF4-FFF2-40B4-BE49-F238E27FC236}">
                    <a16:creationId xmlns:a16="http://schemas.microsoft.com/office/drawing/2014/main" id="{5D285EAA-C32F-8BB9-3A1D-02F1535431E5}"/>
                  </a:ext>
                </a:extLst>
              </p:cNvPr>
              <p:cNvSpPr>
                <a:spLocks noGrp="1" noRot="1" noChangeAspect="1" noMove="1" noResize="1" noEditPoints="1" noAdjustHandles="1" noChangeArrowheads="1" noChangeShapeType="1" noTextEdit="1"/>
              </p:cNvSpPr>
              <p:nvPr>
                <p:ph sz="half" idx="2"/>
              </p:nvPr>
            </p:nvSpPr>
            <p:spPr>
              <a:xfrm>
                <a:off x="1322388" y="2470978"/>
                <a:ext cx="8659812" cy="3929822"/>
              </a:xfrm>
              <a:blipFill>
                <a:blip r:embed="rId2"/>
                <a:stretch>
                  <a:fillRect l="-633" t="-775"/>
                </a:stretch>
              </a:blipFill>
            </p:spPr>
            <p:txBody>
              <a:bodyPr/>
              <a:lstStyle/>
              <a:p>
                <a:r>
                  <a:rPr lang="LID4096">
                    <a:noFill/>
                  </a:rPr>
                  <a:t> </a:t>
                </a:r>
              </a:p>
            </p:txBody>
          </p:sp>
        </mc:Fallback>
      </mc:AlternateContent>
      <p:sp>
        <p:nvSpPr>
          <p:cNvPr id="4" name="Slide Number Placeholder 3">
            <a:extLst>
              <a:ext uri="{FF2B5EF4-FFF2-40B4-BE49-F238E27FC236}">
                <a16:creationId xmlns:a16="http://schemas.microsoft.com/office/drawing/2014/main" id="{BB129318-53DD-E416-6E8B-35A6C3CAD599}"/>
              </a:ext>
            </a:extLst>
          </p:cNvPr>
          <p:cNvSpPr>
            <a:spLocks noGrp="1"/>
          </p:cNvSpPr>
          <p:nvPr>
            <p:ph type="sldNum" sz="quarter" idx="12"/>
          </p:nvPr>
        </p:nvSpPr>
        <p:spPr/>
        <p:txBody>
          <a:bodyPr/>
          <a:lstStyle/>
          <a:p>
            <a:fld id="{A49DFD55-3C28-40EF-9E31-A92D2E4017FF}" type="slidenum">
              <a:rPr lang="en-US" smtClean="0"/>
              <a:pPr/>
              <a:t>155</a:t>
            </a:fld>
            <a:endParaRPr lang="en-US" dirty="0"/>
          </a:p>
        </p:txBody>
      </p:sp>
      <p:pic>
        <p:nvPicPr>
          <p:cNvPr id="5" name="Picture 4">
            <a:extLst>
              <a:ext uri="{FF2B5EF4-FFF2-40B4-BE49-F238E27FC236}">
                <a16:creationId xmlns:a16="http://schemas.microsoft.com/office/drawing/2014/main" id="{7015F823-7143-3B55-7E6D-111930269024}"/>
              </a:ext>
            </a:extLst>
          </p:cNvPr>
          <p:cNvPicPr>
            <a:picLocks noChangeAspect="1"/>
          </p:cNvPicPr>
          <p:nvPr/>
        </p:nvPicPr>
        <p:blipFill>
          <a:blip r:embed="rId3"/>
          <a:stretch>
            <a:fillRect/>
          </a:stretch>
        </p:blipFill>
        <p:spPr>
          <a:xfrm>
            <a:off x="2209800" y="4975028"/>
            <a:ext cx="7772400" cy="1195101"/>
          </a:xfrm>
          <a:prstGeom prst="rect">
            <a:avLst/>
          </a:prstGeom>
        </p:spPr>
      </p:pic>
    </p:spTree>
    <p:extLst>
      <p:ext uri="{BB962C8B-B14F-4D97-AF65-F5344CB8AC3E}">
        <p14:creationId xmlns:p14="http://schemas.microsoft.com/office/powerpoint/2010/main" val="204748185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A9337-CDCB-51D7-F3C3-0BD65F0AD1F8}"/>
              </a:ext>
            </a:extLst>
          </p:cNvPr>
          <p:cNvSpPr>
            <a:spLocks noGrp="1"/>
          </p:cNvSpPr>
          <p:nvPr>
            <p:ph type="title"/>
          </p:nvPr>
        </p:nvSpPr>
        <p:spPr/>
        <p:txBody>
          <a:bodyPr/>
          <a:lstStyle/>
          <a:p>
            <a:r>
              <a:rPr lang="en-IL" dirty="0"/>
              <a:t>array</a:t>
            </a:r>
          </a:p>
        </p:txBody>
      </p:sp>
      <p:sp>
        <p:nvSpPr>
          <p:cNvPr id="4" name="Slide Number Placeholder 3">
            <a:extLst>
              <a:ext uri="{FF2B5EF4-FFF2-40B4-BE49-F238E27FC236}">
                <a16:creationId xmlns:a16="http://schemas.microsoft.com/office/drawing/2014/main" id="{03ADB609-1D51-3A1B-0DB2-D543A51A4DE5}"/>
              </a:ext>
            </a:extLst>
          </p:cNvPr>
          <p:cNvSpPr>
            <a:spLocks noGrp="1"/>
          </p:cNvSpPr>
          <p:nvPr>
            <p:ph type="sldNum" sz="quarter" idx="12"/>
          </p:nvPr>
        </p:nvSpPr>
        <p:spPr/>
        <p:txBody>
          <a:bodyPr/>
          <a:lstStyle/>
          <a:p>
            <a:fld id="{A49DFD55-3C28-40EF-9E31-A92D2E4017FF}" type="slidenum">
              <a:rPr lang="en-US" smtClean="0"/>
              <a:pPr/>
              <a:t>156</a:t>
            </a:fld>
            <a:endParaRPr lang="en-US" dirty="0"/>
          </a:p>
        </p:txBody>
      </p:sp>
      <p:pic>
        <p:nvPicPr>
          <p:cNvPr id="22530" name="Picture 2" descr="A toy story character next to another toy&#10;&#10;Description automatically generated">
            <a:extLst>
              <a:ext uri="{FF2B5EF4-FFF2-40B4-BE49-F238E27FC236}">
                <a16:creationId xmlns:a16="http://schemas.microsoft.com/office/drawing/2014/main" id="{D3C76BF3-1989-AFBE-4C43-D7B4E0FAB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8151" y="0"/>
            <a:ext cx="3653849" cy="1888437"/>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a:extLst>
              <a:ext uri="{FF2B5EF4-FFF2-40B4-BE49-F238E27FC236}">
                <a16:creationId xmlns:a16="http://schemas.microsoft.com/office/drawing/2014/main" id="{FB36242F-A6F5-8239-A307-361FEF170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414" y="2753146"/>
            <a:ext cx="5395352" cy="30778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1095F2D-4CEC-CE86-F85B-B1825D93351A}"/>
              </a:ext>
            </a:extLst>
          </p:cNvPr>
          <p:cNvPicPr>
            <a:picLocks noChangeAspect="1"/>
          </p:cNvPicPr>
          <p:nvPr/>
        </p:nvPicPr>
        <p:blipFill>
          <a:blip r:embed="rId4"/>
          <a:stretch>
            <a:fillRect/>
          </a:stretch>
        </p:blipFill>
        <p:spPr>
          <a:xfrm>
            <a:off x="5660604" y="2753146"/>
            <a:ext cx="6419982" cy="3040609"/>
          </a:xfrm>
          <a:prstGeom prst="rect">
            <a:avLst/>
          </a:prstGeom>
        </p:spPr>
      </p:pic>
    </p:spTree>
    <p:extLst>
      <p:ext uri="{BB962C8B-B14F-4D97-AF65-F5344CB8AC3E}">
        <p14:creationId xmlns:p14="http://schemas.microsoft.com/office/powerpoint/2010/main" val="302431972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FB71-91C0-EA51-04AE-7ABA70294D8E}"/>
              </a:ext>
            </a:extLst>
          </p:cNvPr>
          <p:cNvSpPr>
            <a:spLocks noGrp="1"/>
          </p:cNvSpPr>
          <p:nvPr>
            <p:ph type="title"/>
          </p:nvPr>
        </p:nvSpPr>
        <p:spPr/>
        <p:txBody>
          <a:bodyPr/>
          <a:lstStyle/>
          <a:p>
            <a:r>
              <a:rPr lang="en-US" dirty="0"/>
              <a:t>A</a:t>
            </a:r>
            <a:r>
              <a:rPr lang="en-IL" dirty="0"/>
              <a:t>rray – note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228D75A-1278-A593-E6DC-3E625C17C8BA}"/>
                  </a:ext>
                </a:extLst>
              </p:cNvPr>
              <p:cNvSpPr>
                <a:spLocks noGrp="1"/>
              </p:cNvSpPr>
              <p:nvPr>
                <p:ph sz="half" idx="2"/>
              </p:nvPr>
            </p:nvSpPr>
            <p:spPr/>
            <p:txBody>
              <a:bodyPr/>
              <a:lstStyle/>
              <a:p>
                <a:r>
                  <a:rPr lang="en-IL" b="0" dirty="0"/>
                  <a:t>The equality predicate </a:t>
                </a:r>
                <a14:m>
                  <m:oMath xmlns:m="http://schemas.openxmlformats.org/officeDocument/2006/math">
                    <m:r>
                      <a:rPr lang="en-US" b="0" i="1" smtClean="0">
                        <a:latin typeface="Cambria Math" panose="02040503050406030204" pitchFamily="18" charset="0"/>
                      </a:rPr>
                      <m:t>=</m:t>
                    </m:r>
                  </m:oMath>
                </a14:m>
                <a:r>
                  <a:rPr lang="en-IL" b="0" dirty="0"/>
                  <a:t> is only defined for array ”elements”</a:t>
                </a:r>
                <a:br>
                  <a:rPr lang="en-IL" b="0" dirty="0"/>
                </a:br>
                <a:r>
                  <a:rPr lang="en-IL" b="0" dirty="0"/>
                  <a:t>For example</a:t>
                </a:r>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F</m:t>
                      </m:r>
                      <m:r>
                        <a:rPr lang="en-US" b="0" i="0" smtClean="0">
                          <a:latin typeface="Cambria Math" panose="02040503050406030204" pitchFamily="18" charset="0"/>
                        </a:rPr>
                        <m:t>:</m:t>
                      </m:r>
                      <m:r>
                        <m:rPr>
                          <m:sty m:val="p"/>
                        </m:rPr>
                        <a:rPr lang="en-US" b="0" i="0" smtClean="0">
                          <a:latin typeface="Cambria Math" panose="02040503050406030204" pitchFamily="18" charset="0"/>
                        </a:rPr>
                        <m:t>a</m:t>
                      </m:r>
                      <m:d>
                        <m:dPr>
                          <m:begChr m:val="["/>
                          <m:endChr m:val="]"/>
                          <m:ctrlPr>
                            <a:rPr lang="en-US" b="0" i="1" smtClean="0">
                              <a:latin typeface="Cambria Math" panose="02040503050406030204" pitchFamily="18" charset="0"/>
                            </a:rPr>
                          </m:ctrlPr>
                        </m:dPr>
                        <m:e>
                          <m:r>
                            <m:rPr>
                              <m:sty m:val="p"/>
                            </m:rPr>
                            <a:rPr lang="en-US" b="0" i="0" smtClean="0">
                              <a:latin typeface="Cambria Math" panose="02040503050406030204" pitchFamily="18" charset="0"/>
                            </a:rPr>
                            <m:t>i</m:t>
                          </m:r>
                        </m:e>
                      </m:d>
                      <m:r>
                        <a:rPr lang="en-US" b="0" i="1" smtClean="0">
                          <a:latin typeface="Cambria Math" panose="02040503050406030204" pitchFamily="18" charset="0"/>
                        </a:rPr>
                        <m:t>→</m:t>
                      </m:r>
                      <m:r>
                        <a:rPr lang="en-US" b="0" i="1" smtClean="0">
                          <a:latin typeface="Cambria Math" panose="02040503050406030204" pitchFamily="18" charset="0"/>
                        </a:rPr>
                        <m:t>𝑎</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e>
                      </m:d>
                      <m:r>
                        <a:rPr lang="en-US" b="0" i="1" smtClean="0">
                          <a:latin typeface="Cambria Math" panose="02040503050406030204" pitchFamily="18" charset="0"/>
                        </a:rPr>
                        <m:t>=</m:t>
                      </m:r>
                      <m:r>
                        <a:rPr lang="en-US" b="0" i="1" smtClean="0">
                          <a:latin typeface="Cambria Math" panose="02040503050406030204" pitchFamily="18" charset="0"/>
                        </a:rPr>
                        <m:t>𝑎</m:t>
                      </m:r>
                    </m:oMath>
                  </m:oMathPara>
                </a14:m>
                <a:endParaRPr lang="en-IL" b="0" dirty="0"/>
              </a:p>
              <a:p>
                <a:r>
                  <a:rPr lang="en-IL" b="0" dirty="0"/>
                  <a:t>Is not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T</m:t>
                        </m:r>
                      </m:e>
                      <m:sub>
                        <m:r>
                          <m:rPr>
                            <m:sty m:val="p"/>
                          </m:rPr>
                          <a:rPr lang="en-US" b="0" i="0" smtClean="0">
                            <a:latin typeface="Cambria Math" panose="02040503050406030204" pitchFamily="18" charset="0"/>
                          </a:rPr>
                          <m:t>A</m:t>
                        </m:r>
                      </m:sub>
                    </m:sSub>
                  </m:oMath>
                </a14:m>
                <a:r>
                  <a:rPr lang="en-IL" b="0" dirty="0"/>
                  <a:t>-valid, although our intuition suggests that it should be. The problem is that the interaction between </a:t>
                </a:r>
                <a14:m>
                  <m:oMath xmlns:m="http://schemas.openxmlformats.org/officeDocument/2006/math">
                    <m:r>
                      <a:rPr lang="en-US" b="0" i="0" smtClean="0">
                        <a:latin typeface="Cambria Math" panose="02040503050406030204" pitchFamily="18" charset="0"/>
                      </a:rPr>
                      <m:t>=</m:t>
                    </m:r>
                  </m:oMath>
                </a14:m>
                <a:r>
                  <a:rPr lang="en-IL" b="0" dirty="0"/>
                  <a:t> and the read and write functions is not captured in the axioms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𝐴</m:t>
                        </m:r>
                      </m:sub>
                    </m:sSub>
                  </m:oMath>
                </a14:m>
                <a:r>
                  <a:rPr lang="en-IL" b="0" dirty="0"/>
                  <a:t>. In other words, equality between arrays, not just between elements, is undefined.</a:t>
                </a:r>
              </a:p>
              <a:p>
                <a:r>
                  <a:rPr lang="en-IL" b="0" dirty="0"/>
                  <a:t>Intsted of </a:t>
                </a:r>
                <a14:m>
                  <m:oMath xmlns:m="http://schemas.openxmlformats.org/officeDocument/2006/math">
                    <m:r>
                      <a:rPr lang="en-US" b="0" i="1" smtClean="0">
                        <a:latin typeface="Cambria Math" panose="02040503050406030204" pitchFamily="18" charset="0"/>
                      </a:rPr>
                      <m:t>𝐹</m:t>
                    </m:r>
                  </m:oMath>
                </a14:m>
                <a:r>
                  <a:rPr lang="en-IL" b="0" dirty="0"/>
                  <a:t>, we write</a:t>
                </a: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𝐹</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𝑎</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e>
                      </m:d>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𝑎</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m:t>
                          </m:r>
                        </m:e>
                      </m:d>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𝑗</m:t>
                          </m:r>
                        </m:e>
                      </m:d>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oMath>
                  </m:oMathPara>
                </a14:m>
                <a:endParaRPr lang="en-IL" b="0" dirty="0"/>
              </a:p>
              <a:p>
                <a:r>
                  <a:rPr lang="en-IL" b="0" dirty="0"/>
                  <a:t>which is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T</m:t>
                        </m:r>
                      </m:e>
                      <m:sub>
                        <m:r>
                          <m:rPr>
                            <m:sty m:val="p"/>
                          </m:rPr>
                          <a:rPr lang="en-US" b="0" i="0" smtClean="0">
                            <a:latin typeface="Cambria Math" panose="02040503050406030204" pitchFamily="18" charset="0"/>
                          </a:rPr>
                          <m:t>A</m:t>
                        </m:r>
                      </m:sub>
                    </m:sSub>
                  </m:oMath>
                </a14:m>
                <a:r>
                  <a:rPr lang="en-IL" b="0" dirty="0"/>
                  <a:t>-valid.</a:t>
                </a:r>
              </a:p>
            </p:txBody>
          </p:sp>
        </mc:Choice>
        <mc:Fallback xmlns="">
          <p:sp>
            <p:nvSpPr>
              <p:cNvPr id="3" name="Content Placeholder 2">
                <a:extLst>
                  <a:ext uri="{FF2B5EF4-FFF2-40B4-BE49-F238E27FC236}">
                    <a16:creationId xmlns:a16="http://schemas.microsoft.com/office/drawing/2014/main" id="{A228D75A-1278-A593-E6DC-3E625C17C8BA}"/>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sp>
        <p:nvSpPr>
          <p:cNvPr id="4" name="Slide Number Placeholder 3">
            <a:extLst>
              <a:ext uri="{FF2B5EF4-FFF2-40B4-BE49-F238E27FC236}">
                <a16:creationId xmlns:a16="http://schemas.microsoft.com/office/drawing/2014/main" id="{429386B7-890D-510E-371E-5E946C3CF883}"/>
              </a:ext>
            </a:extLst>
          </p:cNvPr>
          <p:cNvSpPr>
            <a:spLocks noGrp="1"/>
          </p:cNvSpPr>
          <p:nvPr>
            <p:ph type="sldNum" sz="quarter" idx="12"/>
          </p:nvPr>
        </p:nvSpPr>
        <p:spPr/>
        <p:txBody>
          <a:bodyPr/>
          <a:lstStyle/>
          <a:p>
            <a:fld id="{A49DFD55-3C28-40EF-9E31-A92D2E4017FF}" type="slidenum">
              <a:rPr lang="en-US" smtClean="0"/>
              <a:pPr/>
              <a:t>157</a:t>
            </a:fld>
            <a:endParaRPr lang="en-US" dirty="0"/>
          </a:p>
        </p:txBody>
      </p:sp>
    </p:spTree>
    <p:extLst>
      <p:ext uri="{BB962C8B-B14F-4D97-AF65-F5344CB8AC3E}">
        <p14:creationId xmlns:p14="http://schemas.microsoft.com/office/powerpoint/2010/main" val="327942175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C593-6891-ED79-E3FD-CA640A66165F}"/>
              </a:ext>
            </a:extLst>
          </p:cNvPr>
          <p:cNvSpPr>
            <a:spLocks noGrp="1"/>
          </p:cNvSpPr>
          <p:nvPr>
            <p:ph type="title"/>
          </p:nvPr>
        </p:nvSpPr>
        <p:spPr>
          <a:xfrm>
            <a:off x="1172689" y="-1060589"/>
            <a:ext cx="7288282" cy="2121177"/>
          </a:xfrm>
        </p:spPr>
        <p:txBody>
          <a:bodyPr/>
          <a:lstStyle/>
          <a:p>
            <a:r>
              <a:rPr lang="en-IL" dirty="0"/>
              <a:t>example</a:t>
            </a:r>
          </a:p>
        </p:txBody>
      </p:sp>
      <p:sp>
        <p:nvSpPr>
          <p:cNvPr id="4" name="Slide Number Placeholder 3">
            <a:extLst>
              <a:ext uri="{FF2B5EF4-FFF2-40B4-BE49-F238E27FC236}">
                <a16:creationId xmlns:a16="http://schemas.microsoft.com/office/drawing/2014/main" id="{CD07656C-E791-1BBB-0046-3EEF9070880F}"/>
              </a:ext>
            </a:extLst>
          </p:cNvPr>
          <p:cNvSpPr>
            <a:spLocks noGrp="1"/>
          </p:cNvSpPr>
          <p:nvPr>
            <p:ph type="sldNum" sz="quarter" idx="12"/>
          </p:nvPr>
        </p:nvSpPr>
        <p:spPr/>
        <p:txBody>
          <a:bodyPr/>
          <a:lstStyle/>
          <a:p>
            <a:fld id="{A49DFD55-3C28-40EF-9E31-A92D2E4017FF}" type="slidenum">
              <a:rPr lang="en-US" smtClean="0"/>
              <a:pPr/>
              <a:t>158</a:t>
            </a:fld>
            <a:endParaRPr lang="en-US" dirty="0"/>
          </a:p>
        </p:txBody>
      </p:sp>
      <p:pic>
        <p:nvPicPr>
          <p:cNvPr id="24578" name="Picture 2">
            <a:extLst>
              <a:ext uri="{FF2B5EF4-FFF2-40B4-BE49-F238E27FC236}">
                <a16:creationId xmlns:a16="http://schemas.microsoft.com/office/drawing/2014/main" id="{C7806EFD-70D9-8B80-625B-CD16C6EB3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139" y="1229189"/>
            <a:ext cx="6834106" cy="1208426"/>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a:extLst>
              <a:ext uri="{FF2B5EF4-FFF2-40B4-BE49-F238E27FC236}">
                <a16:creationId xmlns:a16="http://schemas.microsoft.com/office/drawing/2014/main" id="{E5B688CB-B8E2-B7E1-453C-6611A759B3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199" y="147837"/>
            <a:ext cx="5164667" cy="1081352"/>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a:extLst>
              <a:ext uri="{FF2B5EF4-FFF2-40B4-BE49-F238E27FC236}">
                <a16:creationId xmlns:a16="http://schemas.microsoft.com/office/drawing/2014/main" id="{F001AE24-29B1-5DD9-94B6-86DB109E26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38"/>
          <a:stretch/>
        </p:blipFill>
        <p:spPr bwMode="auto">
          <a:xfrm>
            <a:off x="831098" y="2420682"/>
            <a:ext cx="7054321" cy="4047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618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8174-0F2D-A81E-719F-F9BA19398B36}"/>
              </a:ext>
            </a:extLst>
          </p:cNvPr>
          <p:cNvSpPr>
            <a:spLocks noGrp="1"/>
          </p:cNvSpPr>
          <p:nvPr>
            <p:ph type="title"/>
          </p:nvPr>
        </p:nvSpPr>
        <p:spPr/>
        <p:txBody>
          <a:bodyPr/>
          <a:lstStyle/>
          <a:p>
            <a:r>
              <a:rPr lang="en-US" dirty="0"/>
              <a:t>Complexity</a:t>
            </a:r>
            <a:endParaRPr lang="en-IL" dirty="0"/>
          </a:p>
        </p:txBody>
      </p:sp>
      <p:sp>
        <p:nvSpPr>
          <p:cNvPr id="4" name="Slide Number Placeholder 3">
            <a:extLst>
              <a:ext uri="{FF2B5EF4-FFF2-40B4-BE49-F238E27FC236}">
                <a16:creationId xmlns:a16="http://schemas.microsoft.com/office/drawing/2014/main" id="{C5C00EA4-C336-E1B3-84C7-766CE4D74C76}"/>
              </a:ext>
            </a:extLst>
          </p:cNvPr>
          <p:cNvSpPr>
            <a:spLocks noGrp="1"/>
          </p:cNvSpPr>
          <p:nvPr>
            <p:ph type="sldNum" sz="quarter" idx="12"/>
          </p:nvPr>
        </p:nvSpPr>
        <p:spPr/>
        <p:txBody>
          <a:bodyPr/>
          <a:lstStyle/>
          <a:p>
            <a:fld id="{A49DFD55-3C28-40EF-9E31-A92D2E4017FF}" type="slidenum">
              <a:rPr lang="en-US" smtClean="0"/>
              <a:pPr/>
              <a:t>159</a:t>
            </a:fld>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86523A2-0DC7-EC36-60B1-F2A2A052FA04}"/>
                  </a:ext>
                </a:extLst>
              </p:cNvPr>
              <p:cNvSpPr txBox="1"/>
              <p:nvPr/>
            </p:nvSpPr>
            <p:spPr>
              <a:xfrm>
                <a:off x="1383740" y="2724493"/>
                <a:ext cx="7366247" cy="830997"/>
              </a:xfrm>
              <a:prstGeom prst="rect">
                <a:avLst/>
              </a:prstGeom>
              <a:noFill/>
            </p:spPr>
            <p:txBody>
              <a:bodyPr wrap="none" rtlCol="0">
                <a:spAutoFit/>
              </a:bodyPr>
              <a:lstStyle/>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𝐴</m:t>
                        </m:r>
                      </m:sub>
                    </m:sSub>
                  </m:oMath>
                </a14:m>
                <a:r>
                  <a:rPr lang="en-US" sz="2400" dirty="0"/>
                  <a:t> is undecidable. </a:t>
                </a:r>
              </a:p>
              <a:p>
                <a:r>
                  <a:rPr lang="en-US" sz="2400" dirty="0"/>
                  <a:t>Quantifier-free fragment of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𝐴</m:t>
                        </m:r>
                      </m:sub>
                    </m:sSub>
                  </m:oMath>
                </a14:m>
                <a:r>
                  <a:rPr lang="en-US" sz="2400" dirty="0"/>
                  <a:t> is efficiently decidable.</a:t>
                </a:r>
                <a:endParaRPr lang="LID4096" sz="2400" dirty="0"/>
              </a:p>
            </p:txBody>
          </p:sp>
        </mc:Choice>
        <mc:Fallback xmlns="">
          <p:sp>
            <p:nvSpPr>
              <p:cNvPr id="5" name="TextBox 4">
                <a:extLst>
                  <a:ext uri="{FF2B5EF4-FFF2-40B4-BE49-F238E27FC236}">
                    <a16:creationId xmlns:a16="http://schemas.microsoft.com/office/drawing/2014/main" id="{386523A2-0DC7-EC36-60B1-F2A2A052FA04}"/>
                  </a:ext>
                </a:extLst>
              </p:cNvPr>
              <p:cNvSpPr txBox="1">
                <a:spLocks noRot="1" noChangeAspect="1" noMove="1" noResize="1" noEditPoints="1" noAdjustHandles="1" noChangeArrowheads="1" noChangeShapeType="1" noTextEdit="1"/>
              </p:cNvSpPr>
              <p:nvPr/>
            </p:nvSpPr>
            <p:spPr>
              <a:xfrm>
                <a:off x="1383740" y="2724493"/>
                <a:ext cx="7366247" cy="830997"/>
              </a:xfrm>
              <a:prstGeom prst="rect">
                <a:avLst/>
              </a:prstGeom>
              <a:blipFill>
                <a:blip r:embed="rId3"/>
                <a:stretch>
                  <a:fillRect l="-1325" t="-5882" b="-16176"/>
                </a:stretch>
              </a:blipFill>
            </p:spPr>
            <p:txBody>
              <a:bodyPr/>
              <a:lstStyle/>
              <a:p>
                <a:r>
                  <a:rPr lang="LID4096">
                    <a:noFill/>
                  </a:rPr>
                  <a:t> </a:t>
                </a:r>
              </a:p>
            </p:txBody>
          </p:sp>
        </mc:Fallback>
      </mc:AlternateContent>
    </p:spTree>
    <p:extLst>
      <p:ext uri="{BB962C8B-B14F-4D97-AF65-F5344CB8AC3E}">
        <p14:creationId xmlns:p14="http://schemas.microsoft.com/office/powerpoint/2010/main" val="110884968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45C7-157F-5B77-A2BB-E1AAF4AF0F5A}"/>
              </a:ext>
            </a:extLst>
          </p:cNvPr>
          <p:cNvSpPr>
            <a:spLocks noGrp="1"/>
          </p:cNvSpPr>
          <p:nvPr>
            <p:ph type="title"/>
          </p:nvPr>
        </p:nvSpPr>
        <p:spPr/>
        <p:txBody>
          <a:bodyPr/>
          <a:lstStyle/>
          <a:p>
            <a:r>
              <a:rPr lang="en-US" dirty="0"/>
              <a:t>A</a:t>
            </a:r>
            <a:r>
              <a:rPr lang="en-IL" dirty="0"/>
              <a:t>rray with equality</a:t>
            </a:r>
          </a:p>
        </p:txBody>
      </p:sp>
      <p:sp>
        <p:nvSpPr>
          <p:cNvPr id="4" name="Slide Number Placeholder 3">
            <a:extLst>
              <a:ext uri="{FF2B5EF4-FFF2-40B4-BE49-F238E27FC236}">
                <a16:creationId xmlns:a16="http://schemas.microsoft.com/office/drawing/2014/main" id="{E17D76AC-42F3-66EE-5F8E-B8F7A5E4D7C5}"/>
              </a:ext>
            </a:extLst>
          </p:cNvPr>
          <p:cNvSpPr>
            <a:spLocks noGrp="1"/>
          </p:cNvSpPr>
          <p:nvPr>
            <p:ph type="sldNum" sz="quarter" idx="12"/>
          </p:nvPr>
        </p:nvSpPr>
        <p:spPr/>
        <p:txBody>
          <a:bodyPr/>
          <a:lstStyle/>
          <a:p>
            <a:fld id="{A49DFD55-3C28-40EF-9E31-A92D2E4017FF}" type="slidenum">
              <a:rPr lang="en-US" smtClean="0"/>
              <a:pPr/>
              <a:t>160</a:t>
            </a:fld>
            <a:endParaRPr lang="en-US" dirty="0"/>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0D5BF3B0-F141-D4C5-1836-0873650E0AB0}"/>
                  </a:ext>
                </a:extLst>
              </p:cNvPr>
              <p:cNvSpPr>
                <a:spLocks noGrp="1"/>
              </p:cNvSpPr>
              <p:nvPr>
                <p:ph sz="half" idx="2"/>
              </p:nvPr>
            </p:nvSpPr>
            <p:spPr/>
            <p:txBody>
              <a:bodyPr/>
              <a:lstStyle/>
              <a:p>
                <a:r>
                  <a:rPr lang="en-IL" b="0" dirty="0"/>
                  <a:t>The signature of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𝑇</m:t>
                        </m:r>
                      </m:e>
                      <m:sub>
                        <m:r>
                          <a:rPr lang="en-US" b="0" i="1" smtClean="0">
                            <a:latin typeface="Cambria Math" panose="02040503050406030204" pitchFamily="18" charset="0"/>
                          </a:rPr>
                          <m:t>𝐴</m:t>
                        </m:r>
                      </m:sub>
                      <m:sup>
                        <m:r>
                          <a:rPr lang="en-US" b="0" i="1" smtClean="0">
                            <a:latin typeface="Cambria Math" panose="02040503050406030204" pitchFamily="18" charset="0"/>
                          </a:rPr>
                          <m:t>=</m:t>
                        </m:r>
                      </m:sup>
                    </m:sSubSup>
                  </m:oMath>
                </a14:m>
                <a:r>
                  <a:rPr lang="en-IL" b="0" dirty="0"/>
                  <a:t> is the same and we just add one more axiom</a:t>
                </a:r>
              </a:p>
              <a:p>
                <a:endParaRPr lang="en-IL" b="0" dirty="0"/>
              </a:p>
              <a:p>
                <a:endParaRPr lang="en-IL" b="0" dirty="0"/>
              </a:p>
            </p:txBody>
          </p:sp>
        </mc:Choice>
        <mc:Fallback xmlns="">
          <p:sp>
            <p:nvSpPr>
              <p:cNvPr id="6" name="Content Placeholder 5">
                <a:extLst>
                  <a:ext uri="{FF2B5EF4-FFF2-40B4-BE49-F238E27FC236}">
                    <a16:creationId xmlns:a16="http://schemas.microsoft.com/office/drawing/2014/main" id="{0D5BF3B0-F141-D4C5-1836-0873650E0AB0}"/>
                  </a:ext>
                </a:extLst>
              </p:cNvPr>
              <p:cNvSpPr>
                <a:spLocks noGrp="1" noRot="1" noChangeAspect="1" noMove="1" noResize="1" noEditPoints="1" noAdjustHandles="1" noChangeArrowheads="1" noChangeShapeType="1" noTextEdit="1"/>
              </p:cNvSpPr>
              <p:nvPr>
                <p:ph sz="half" idx="2"/>
              </p:nvPr>
            </p:nvSpPr>
            <p:spPr>
              <a:blipFill>
                <a:blip r:embed="rId2"/>
                <a:stretch>
                  <a:fillRect l="-696" t="-743"/>
                </a:stretch>
              </a:blipFill>
            </p:spPr>
            <p:txBody>
              <a:bodyPr/>
              <a:lstStyle/>
              <a:p>
                <a:r>
                  <a:rPr lang="en-IL">
                    <a:noFill/>
                  </a:rPr>
                  <a:t> </a:t>
                </a:r>
              </a:p>
            </p:txBody>
          </p:sp>
        </mc:Fallback>
      </mc:AlternateContent>
      <p:pic>
        <p:nvPicPr>
          <p:cNvPr id="7" name="Picture 6">
            <a:extLst>
              <a:ext uri="{FF2B5EF4-FFF2-40B4-BE49-F238E27FC236}">
                <a16:creationId xmlns:a16="http://schemas.microsoft.com/office/drawing/2014/main" id="{A1D8BF19-0E9B-9FFC-2FFD-C65BA4F4F417}"/>
              </a:ext>
            </a:extLst>
          </p:cNvPr>
          <p:cNvPicPr>
            <a:picLocks noChangeAspect="1"/>
          </p:cNvPicPr>
          <p:nvPr/>
        </p:nvPicPr>
        <p:blipFill>
          <a:blip r:embed="rId3"/>
          <a:stretch>
            <a:fillRect/>
          </a:stretch>
        </p:blipFill>
        <p:spPr>
          <a:xfrm>
            <a:off x="2235431" y="3429000"/>
            <a:ext cx="7721137" cy="43920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8AF42E8-2CD4-BA3B-3062-4EE01D431E19}"/>
                  </a:ext>
                </a:extLst>
              </p:cNvPr>
              <p:cNvSpPr txBox="1"/>
              <p:nvPr/>
            </p:nvSpPr>
            <p:spPr>
              <a:xfrm>
                <a:off x="1387184" y="4907663"/>
                <a:ext cx="7372531" cy="830997"/>
              </a:xfrm>
              <a:prstGeom prst="rect">
                <a:avLst/>
              </a:prstGeom>
              <a:noFill/>
            </p:spPr>
            <p:txBody>
              <a:bodyPr wrap="none" rtlCol="0">
                <a:spAutoFit/>
              </a:bodyPr>
              <a:lstStyle/>
              <a:p>
                <a14:m>
                  <m:oMath xmlns:m="http://schemas.openxmlformats.org/officeDocument/2006/math">
                    <m:sSubSup>
                      <m:sSubSupPr>
                        <m:ctrlPr>
                          <a:rPr lang="he-IL" sz="2400" b="0" i="1" smtClean="0">
                            <a:latin typeface="Cambria Math" panose="02040503050406030204" pitchFamily="18" charset="0"/>
                          </a:rPr>
                        </m:ctrlPr>
                      </m:sSubSupPr>
                      <m:e>
                        <m:r>
                          <a:rPr lang="en-US" sz="2400" b="0" i="1" smtClean="0">
                            <a:latin typeface="Cambria Math" panose="02040503050406030204" pitchFamily="18" charset="0"/>
                          </a:rPr>
                          <m:t>𝑇</m:t>
                        </m:r>
                      </m:e>
                      <m:sub>
                        <m:r>
                          <a:rPr lang="en-US" sz="2400" b="0" i="1" smtClean="0">
                            <a:latin typeface="Cambria Math" panose="02040503050406030204" pitchFamily="18" charset="0"/>
                          </a:rPr>
                          <m:t>𝐴</m:t>
                        </m:r>
                      </m:sub>
                      <m:sup>
                        <m:r>
                          <a:rPr lang="he-IL" sz="2400" b="0" i="1" smtClean="0">
                            <a:latin typeface="Cambria Math" panose="02040503050406030204" pitchFamily="18" charset="0"/>
                          </a:rPr>
                          <m:t>=</m:t>
                        </m:r>
                      </m:sup>
                    </m:sSubSup>
                  </m:oMath>
                </a14:m>
                <a:r>
                  <a:rPr lang="en-US" sz="2400" dirty="0"/>
                  <a:t> is undecidable. </a:t>
                </a:r>
              </a:p>
              <a:p>
                <a:r>
                  <a:rPr lang="en-US" sz="2400" dirty="0"/>
                  <a:t>Quantifier-free fragment of </a:t>
                </a:r>
                <a14:m>
                  <m:oMath xmlns:m="http://schemas.openxmlformats.org/officeDocument/2006/math">
                    <m:sSubSup>
                      <m:sSubSupPr>
                        <m:ctrlPr>
                          <a:rPr lang="he-IL" sz="2400" b="0" i="1" smtClean="0">
                            <a:latin typeface="Cambria Math" panose="02040503050406030204" pitchFamily="18" charset="0"/>
                          </a:rPr>
                        </m:ctrlPr>
                      </m:sSubSupPr>
                      <m:e>
                        <m:r>
                          <a:rPr lang="en-US" sz="2400" b="0" i="1" smtClean="0">
                            <a:latin typeface="Cambria Math" panose="02040503050406030204" pitchFamily="18" charset="0"/>
                          </a:rPr>
                          <m:t>𝑇</m:t>
                        </m:r>
                      </m:e>
                      <m:sub>
                        <m:r>
                          <a:rPr lang="en-US" sz="2400" b="0" i="1" smtClean="0">
                            <a:latin typeface="Cambria Math" panose="02040503050406030204" pitchFamily="18" charset="0"/>
                          </a:rPr>
                          <m:t>𝐴</m:t>
                        </m:r>
                      </m:sub>
                      <m:sup>
                        <m:r>
                          <a:rPr lang="he-IL" sz="2400" b="0" i="1" smtClean="0">
                            <a:latin typeface="Cambria Math" panose="02040503050406030204" pitchFamily="18" charset="0"/>
                          </a:rPr>
                          <m:t>=</m:t>
                        </m:r>
                      </m:sup>
                    </m:sSubSup>
                  </m:oMath>
                </a14:m>
                <a:r>
                  <a:rPr lang="en-US" sz="2400" dirty="0"/>
                  <a:t> is efficiently decidable.</a:t>
                </a:r>
                <a:endParaRPr lang="LID4096" sz="2400" dirty="0"/>
              </a:p>
            </p:txBody>
          </p:sp>
        </mc:Choice>
        <mc:Fallback xmlns="">
          <p:sp>
            <p:nvSpPr>
              <p:cNvPr id="3" name="TextBox 2">
                <a:extLst>
                  <a:ext uri="{FF2B5EF4-FFF2-40B4-BE49-F238E27FC236}">
                    <a16:creationId xmlns:a16="http://schemas.microsoft.com/office/drawing/2014/main" id="{A8AF42E8-2CD4-BA3B-3062-4EE01D431E19}"/>
                  </a:ext>
                </a:extLst>
              </p:cNvPr>
              <p:cNvSpPr txBox="1">
                <a:spLocks noRot="1" noChangeAspect="1" noMove="1" noResize="1" noEditPoints="1" noAdjustHandles="1" noChangeArrowheads="1" noChangeShapeType="1" noTextEdit="1"/>
              </p:cNvSpPr>
              <p:nvPr/>
            </p:nvSpPr>
            <p:spPr>
              <a:xfrm>
                <a:off x="1387184" y="4907663"/>
                <a:ext cx="7372531" cy="830997"/>
              </a:xfrm>
              <a:prstGeom prst="rect">
                <a:avLst/>
              </a:prstGeom>
              <a:blipFill>
                <a:blip r:embed="rId4"/>
                <a:stretch>
                  <a:fillRect l="-1323" t="-5882" r="-248" b="-16176"/>
                </a:stretch>
              </a:blipFill>
            </p:spPr>
            <p:txBody>
              <a:bodyPr/>
              <a:lstStyle/>
              <a:p>
                <a:r>
                  <a:rPr lang="LID4096">
                    <a:noFill/>
                  </a:rPr>
                  <a:t> </a:t>
                </a:r>
              </a:p>
            </p:txBody>
          </p:sp>
        </mc:Fallback>
      </mc:AlternateContent>
    </p:spTree>
    <p:extLst>
      <p:ext uri="{BB962C8B-B14F-4D97-AF65-F5344CB8AC3E}">
        <p14:creationId xmlns:p14="http://schemas.microsoft.com/office/powerpoint/2010/main" val="24772219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CD58-DF0A-7F03-8671-41DFBCE08BB8}"/>
              </a:ext>
            </a:extLst>
          </p:cNvPr>
          <p:cNvSpPr>
            <a:spLocks noGrp="1"/>
          </p:cNvSpPr>
          <p:nvPr>
            <p:ph type="title"/>
          </p:nvPr>
        </p:nvSpPr>
        <p:spPr/>
        <p:txBody>
          <a:bodyPr/>
          <a:lstStyle/>
          <a:p>
            <a:r>
              <a:rPr lang="en-IL" dirty="0"/>
              <a:t>ARRAY with equality - example</a:t>
            </a:r>
          </a:p>
        </p:txBody>
      </p:sp>
      <p:sp>
        <p:nvSpPr>
          <p:cNvPr id="4" name="Slide Number Placeholder 3">
            <a:extLst>
              <a:ext uri="{FF2B5EF4-FFF2-40B4-BE49-F238E27FC236}">
                <a16:creationId xmlns:a16="http://schemas.microsoft.com/office/drawing/2014/main" id="{7EA56235-E901-374D-E0AB-EC63AD8F356B}"/>
              </a:ext>
            </a:extLst>
          </p:cNvPr>
          <p:cNvSpPr>
            <a:spLocks noGrp="1"/>
          </p:cNvSpPr>
          <p:nvPr>
            <p:ph type="sldNum" sz="quarter" idx="12"/>
          </p:nvPr>
        </p:nvSpPr>
        <p:spPr/>
        <p:txBody>
          <a:bodyPr/>
          <a:lstStyle/>
          <a:p>
            <a:fld id="{A49DFD55-3C28-40EF-9E31-A92D2E4017FF}" type="slidenum">
              <a:rPr lang="en-US" smtClean="0"/>
              <a:pPr/>
              <a:t>161</a:t>
            </a:fld>
            <a:endParaRPr lang="en-US" dirty="0"/>
          </a:p>
        </p:txBody>
      </p:sp>
      <p:pic>
        <p:nvPicPr>
          <p:cNvPr id="5" name="Picture 4">
            <a:extLst>
              <a:ext uri="{FF2B5EF4-FFF2-40B4-BE49-F238E27FC236}">
                <a16:creationId xmlns:a16="http://schemas.microsoft.com/office/drawing/2014/main" id="{29487AA7-E0C6-117F-7AF1-A12EA86A7F99}"/>
              </a:ext>
            </a:extLst>
          </p:cNvPr>
          <p:cNvPicPr>
            <a:picLocks noChangeAspect="1"/>
          </p:cNvPicPr>
          <p:nvPr/>
        </p:nvPicPr>
        <p:blipFill>
          <a:blip r:embed="rId2"/>
          <a:stretch>
            <a:fillRect/>
          </a:stretch>
        </p:blipFill>
        <p:spPr>
          <a:xfrm>
            <a:off x="1322318" y="2599153"/>
            <a:ext cx="7772400" cy="3738622"/>
          </a:xfrm>
          <a:prstGeom prst="rect">
            <a:avLst/>
          </a:prstGeom>
        </p:spPr>
      </p:pic>
    </p:spTree>
    <p:extLst>
      <p:ext uri="{BB962C8B-B14F-4D97-AF65-F5344CB8AC3E}">
        <p14:creationId xmlns:p14="http://schemas.microsoft.com/office/powerpoint/2010/main" val="311525757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78F6E-D0AF-42A7-5234-6716354818B9}"/>
              </a:ext>
            </a:extLst>
          </p:cNvPr>
          <p:cNvSpPr>
            <a:spLocks noGrp="1"/>
          </p:cNvSpPr>
          <p:nvPr>
            <p:ph type="title"/>
          </p:nvPr>
        </p:nvSpPr>
        <p:spPr>
          <a:xfrm>
            <a:off x="1384508" y="692155"/>
            <a:ext cx="8380730" cy="637861"/>
          </a:xfrm>
        </p:spPr>
        <p:txBody>
          <a:bodyPr vert="horz" lIns="91440" tIns="45720" rIns="91440" bIns="45720" rtlCol="0" anchor="b">
            <a:normAutofit/>
          </a:bodyPr>
          <a:lstStyle/>
          <a:p>
            <a:r>
              <a:rPr lang="en-US" dirty="0"/>
              <a:t>Conclusion</a:t>
            </a:r>
          </a:p>
        </p:txBody>
      </p:sp>
      <p:pic>
        <p:nvPicPr>
          <p:cNvPr id="7" name="Picture 6">
            <a:extLst>
              <a:ext uri="{FF2B5EF4-FFF2-40B4-BE49-F238E27FC236}">
                <a16:creationId xmlns:a16="http://schemas.microsoft.com/office/drawing/2014/main" id="{63342962-55CA-ADDD-7934-162AB769318E}"/>
              </a:ext>
            </a:extLst>
          </p:cNvPr>
          <p:cNvPicPr>
            <a:picLocks noChangeAspect="1"/>
          </p:cNvPicPr>
          <p:nvPr/>
        </p:nvPicPr>
        <p:blipFill>
          <a:blip r:embed="rId3"/>
          <a:stretch>
            <a:fillRect/>
          </a:stretch>
        </p:blipFill>
        <p:spPr>
          <a:xfrm>
            <a:off x="1384508" y="1826259"/>
            <a:ext cx="5060741" cy="4339586"/>
          </a:xfrm>
          <a:prstGeom prst="rect">
            <a:avLst/>
          </a:prstGeom>
          <a:noFill/>
        </p:spPr>
      </p:pic>
      <p:sp>
        <p:nvSpPr>
          <p:cNvPr id="18" name="Slide Number Placeholder 6">
            <a:extLst>
              <a:ext uri="{FF2B5EF4-FFF2-40B4-BE49-F238E27FC236}">
                <a16:creationId xmlns:a16="http://schemas.microsoft.com/office/drawing/2014/main" id="{A128FFD0-8801-1489-D4D4-F45703C74233}"/>
              </a:ext>
            </a:extLst>
          </p:cNvPr>
          <p:cNvSpPr>
            <a:spLocks noGrp="1"/>
          </p:cNvSpPr>
          <p:nvPr>
            <p:ph type="sldNum" sz="quarter" idx="13"/>
          </p:nvPr>
        </p:nvSpPr>
        <p:spPr>
          <a:xfrm>
            <a:off x="10373350" y="6356349"/>
            <a:ext cx="987552" cy="365125"/>
          </a:xfrm>
        </p:spPr>
        <p:txBody>
          <a:bodyPr/>
          <a:lstStyle/>
          <a:p>
            <a:pPr>
              <a:spcAft>
                <a:spcPts val="600"/>
              </a:spcAft>
            </a:pPr>
            <a:fld id="{A49DFD55-3C28-40EF-9E31-A92D2E4017FF}" type="slidenum">
              <a:rPr lang="en-US" smtClean="0"/>
              <a:pPr>
                <a:spcAft>
                  <a:spcPts val="600"/>
                </a:spcAft>
              </a:pPr>
              <a:t>162</a:t>
            </a:fld>
            <a:endParaRPr lang="en-US"/>
          </a:p>
        </p:txBody>
      </p:sp>
    </p:spTree>
    <p:extLst>
      <p:ext uri="{BB962C8B-B14F-4D97-AF65-F5344CB8AC3E}">
        <p14:creationId xmlns:p14="http://schemas.microsoft.com/office/powerpoint/2010/main" val="35659407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4F86-7241-0DF0-71EB-B16C835B04DF}"/>
              </a:ext>
            </a:extLst>
          </p:cNvPr>
          <p:cNvSpPr>
            <a:spLocks noGrp="1"/>
          </p:cNvSpPr>
          <p:nvPr>
            <p:ph type="ctrTitle"/>
          </p:nvPr>
        </p:nvSpPr>
        <p:spPr>
          <a:xfrm>
            <a:off x="6991350" y="487680"/>
            <a:ext cx="4179570" cy="3376691"/>
          </a:xfrm>
        </p:spPr>
        <p:txBody>
          <a:bodyPr anchor="b">
            <a:normAutofit/>
          </a:bodyPr>
          <a:lstStyle/>
          <a:p>
            <a:r>
              <a:rPr lang="en-US" dirty="0"/>
              <a:t>Q</a:t>
            </a:r>
            <a:r>
              <a:rPr lang="en-IL" dirty="0"/>
              <a:t>uestions?</a:t>
            </a:r>
          </a:p>
        </p:txBody>
      </p:sp>
      <p:pic>
        <p:nvPicPr>
          <p:cNvPr id="8" name="Picture 7" descr="Yellow question mark">
            <a:extLst>
              <a:ext uri="{FF2B5EF4-FFF2-40B4-BE49-F238E27FC236}">
                <a16:creationId xmlns:a16="http://schemas.microsoft.com/office/drawing/2014/main" id="{BF7F8C24-DC7D-E8F3-44EC-21A83DB92D2A}"/>
              </a:ext>
            </a:extLst>
          </p:cNvPr>
          <p:cNvPicPr>
            <a:picLocks noChangeAspect="1"/>
          </p:cNvPicPr>
          <p:nvPr/>
        </p:nvPicPr>
        <p:blipFill rotWithShape="1">
          <a:blip r:embed="rId3"/>
          <a:srcRect l="38768" r="3819" b="1"/>
          <a:stretch/>
        </p:blipFill>
        <p:spPr>
          <a:xfrm>
            <a:off x="20" y="-5080"/>
            <a:ext cx="657627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a:noFill/>
        </p:spPr>
      </p:pic>
      <p:sp>
        <p:nvSpPr>
          <p:cNvPr id="4" name="Slide Number Placeholder 3" hidden="1">
            <a:extLst>
              <a:ext uri="{FF2B5EF4-FFF2-40B4-BE49-F238E27FC236}">
                <a16:creationId xmlns:a16="http://schemas.microsoft.com/office/drawing/2014/main" id="{893489D8-F627-F2CA-C09F-697895636AA0}"/>
              </a:ext>
            </a:extLst>
          </p:cNvPr>
          <p:cNvSpPr>
            <a:spLocks noGrp="1"/>
          </p:cNvSpPr>
          <p:nvPr>
            <p:ph type="sldNum" sz="quarter" idx="4294967295"/>
          </p:nvPr>
        </p:nvSpPr>
        <p:spPr>
          <a:xfrm>
            <a:off x="9579428" y="6356350"/>
            <a:ext cx="1774371" cy="365125"/>
          </a:xfrm>
        </p:spPr>
        <p:txBody>
          <a:bodyPr/>
          <a:lstStyle/>
          <a:p>
            <a:pPr>
              <a:spcAft>
                <a:spcPts val="600"/>
              </a:spcAft>
            </a:pPr>
            <a:fld id="{A49DFD55-3C28-40EF-9E31-A92D2E4017FF}" type="slidenum">
              <a:rPr lang="en-US" smtClean="0"/>
              <a:pPr>
                <a:spcAft>
                  <a:spcPts val="600"/>
                </a:spcAft>
              </a:pPr>
              <a:t>163</a:t>
            </a:fld>
            <a:endParaRPr lang="en-US"/>
          </a:p>
        </p:txBody>
      </p:sp>
    </p:spTree>
    <p:extLst>
      <p:ext uri="{BB962C8B-B14F-4D97-AF65-F5344CB8AC3E}">
        <p14:creationId xmlns:p14="http://schemas.microsoft.com/office/powerpoint/2010/main" val="317137018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1EDE-5423-435C-B149-87AB1BC22B83}"/>
              </a:ext>
            </a:extLst>
          </p:cNvPr>
          <p:cNvSpPr>
            <a:spLocks noGrp="1"/>
          </p:cNvSpPr>
          <p:nvPr>
            <p:ph type="title"/>
          </p:nvPr>
        </p:nvSpPr>
        <p:spPr>
          <a:xfrm>
            <a:off x="1333500" y="1624693"/>
            <a:ext cx="2577193" cy="721315"/>
          </a:xfrm>
        </p:spPr>
        <p:txBody>
          <a:bodyPr anchor="b">
            <a:normAutofit/>
          </a:bodyPr>
          <a:lstStyle/>
          <a:p>
            <a:r>
              <a:rPr lang="en-US" dirty="0"/>
              <a:t>THANK YOU</a:t>
            </a:r>
          </a:p>
        </p:txBody>
      </p:sp>
      <p:sp>
        <p:nvSpPr>
          <p:cNvPr id="3" name="Subtitle 2">
            <a:extLst>
              <a:ext uri="{FF2B5EF4-FFF2-40B4-BE49-F238E27FC236}">
                <a16:creationId xmlns:a16="http://schemas.microsoft.com/office/drawing/2014/main" id="{AF64C29E-DF30-4DC6-AB95-2016F9A703B6}"/>
              </a:ext>
            </a:extLst>
          </p:cNvPr>
          <p:cNvSpPr>
            <a:spLocks noGrp="1"/>
          </p:cNvSpPr>
          <p:nvPr>
            <p:ph idx="1"/>
          </p:nvPr>
        </p:nvSpPr>
        <p:spPr>
          <a:xfrm>
            <a:off x="1333500" y="2674013"/>
            <a:ext cx="2895600" cy="3269589"/>
          </a:xfrm>
        </p:spPr>
        <p:txBody>
          <a:bodyPr>
            <a:normAutofit/>
          </a:bodyPr>
          <a:lstStyle/>
          <a:p>
            <a:r>
              <a:rPr lang="en-US" dirty="0" err="1"/>
              <a:t>Idan</a:t>
            </a:r>
            <a:r>
              <a:rPr lang="en-US" dirty="0"/>
              <a:t> Ziv</a:t>
            </a:r>
          </a:p>
          <a:p>
            <a:r>
              <a:rPr lang="en-US" dirty="0"/>
              <a:t>Semyon Guretskiy</a:t>
            </a:r>
          </a:p>
          <a:p>
            <a:endParaRPr lang="en-US" dirty="0"/>
          </a:p>
          <a:p>
            <a:endParaRPr lang="en-US" dirty="0"/>
          </a:p>
        </p:txBody>
      </p:sp>
      <p:sp>
        <p:nvSpPr>
          <p:cNvPr id="6" name="Slide Number Placeholder 5">
            <a:extLst>
              <a:ext uri="{FF2B5EF4-FFF2-40B4-BE49-F238E27FC236}">
                <a16:creationId xmlns:a16="http://schemas.microsoft.com/office/drawing/2014/main" id="{4C127D99-645F-4FCF-9573-FDFE2A344FA9}"/>
              </a:ext>
            </a:extLst>
          </p:cNvPr>
          <p:cNvSpPr>
            <a:spLocks noGrp="1"/>
          </p:cNvSpPr>
          <p:nvPr>
            <p:ph type="sldNum" sz="quarter" idx="12"/>
          </p:nvPr>
        </p:nvSpPr>
        <p:spPr>
          <a:xfrm>
            <a:off x="10373350" y="6356349"/>
            <a:ext cx="987552" cy="365125"/>
          </a:xfrm>
        </p:spPr>
        <p:txBody>
          <a:bodyPr anchor="ctr">
            <a:normAutofit/>
          </a:bodyPr>
          <a:lstStyle/>
          <a:p>
            <a:pPr>
              <a:spcAft>
                <a:spcPts val="600"/>
              </a:spcAft>
            </a:pPr>
            <a:fld id="{A49DFD55-3C28-40EF-9E31-A92D2E4017FF}" type="slidenum">
              <a:rPr lang="en-US" smtClean="0"/>
              <a:pPr>
                <a:spcAft>
                  <a:spcPts val="600"/>
                </a:spcAft>
              </a:pPr>
              <a:t>164</a:t>
            </a:fld>
            <a:endParaRPr lang="en-US"/>
          </a:p>
        </p:txBody>
      </p:sp>
    </p:spTree>
    <p:extLst>
      <p:ext uri="{BB962C8B-B14F-4D97-AF65-F5344CB8AC3E}">
        <p14:creationId xmlns:p14="http://schemas.microsoft.com/office/powerpoint/2010/main" val="1969787568"/>
      </p:ext>
    </p:extLst>
  </p:cSld>
  <p:clrMapOvr>
    <a:masterClrMapping/>
  </p:clrMapOvr>
</p:sld>
</file>

<file path=ppt/theme/theme1.xml><?xml version="1.0" encoding="utf-8"?>
<a:theme xmlns:a="http://schemas.openxmlformats.org/drawingml/2006/main" name="Custom">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stom" id="{F85C13B5-8B75-4CB8-BA5E-9CAC0747196D}" vid="{617487EE-AB70-4C55-8A81-E6744CC4A2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49168DCE-134F-4610-A6AA-88CEBE8D71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3313</TotalTime>
  <Words>8556</Words>
  <Application>Microsoft Office PowerPoint</Application>
  <PresentationFormat>Widescreen</PresentationFormat>
  <Paragraphs>1143</Paragraphs>
  <Slides>164</Slides>
  <Notes>101</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164</vt:i4>
      </vt:variant>
    </vt:vector>
  </HeadingPairs>
  <TitlesOfParts>
    <vt:vector size="172" baseType="lpstr">
      <vt:lpstr>Arial</vt:lpstr>
      <vt:lpstr>Calibri</vt:lpstr>
      <vt:lpstr>Cambria Math</vt:lpstr>
      <vt:lpstr>Courier New</vt:lpstr>
      <vt:lpstr>System Font Regular</vt:lpstr>
      <vt:lpstr>Tenorite</vt:lpstr>
      <vt:lpstr>Wingdings</vt:lpstr>
      <vt:lpstr>Custom</vt:lpstr>
      <vt:lpstr>The Calculus of Computation  IDAn Ziv Semyon Guretskiy</vt:lpstr>
      <vt:lpstr>Lecture OUTLINE</vt:lpstr>
      <vt:lpstr>disclaimer</vt:lpstr>
      <vt:lpstr>WHY we need Logic?</vt:lpstr>
      <vt:lpstr>WHY we need logic?</vt:lpstr>
      <vt:lpstr>WHY WE NEED LOGIC?</vt:lpstr>
      <vt:lpstr>WHY WE NEED LOGIC?</vt:lpstr>
      <vt:lpstr>Why we need logic?</vt:lpstr>
      <vt:lpstr>PowerPoint Presentation</vt:lpstr>
      <vt:lpstr>PL Propositional Logic</vt:lpstr>
      <vt:lpstr>Syntax Of PL</vt:lpstr>
      <vt:lpstr>Formula</vt:lpstr>
      <vt:lpstr>Definitions</vt:lpstr>
      <vt:lpstr>Examples</vt:lpstr>
      <vt:lpstr>Examples</vt:lpstr>
      <vt:lpstr>Examples</vt:lpstr>
      <vt:lpstr>Examples</vt:lpstr>
      <vt:lpstr>Examples</vt:lpstr>
      <vt:lpstr>Examples</vt:lpstr>
      <vt:lpstr>Note – abbreviation of Formulas</vt:lpstr>
      <vt:lpstr>Note – abbreviation of Formulas</vt:lpstr>
      <vt:lpstr>Semantics Of PL</vt:lpstr>
      <vt:lpstr>Interpretation</vt:lpstr>
      <vt:lpstr>Interpretation</vt:lpstr>
      <vt:lpstr>Interpretation – Brief reminder</vt:lpstr>
      <vt:lpstr>Interpretation – brief reminder</vt:lpstr>
      <vt:lpstr>Semantics - truth table evaluation</vt:lpstr>
      <vt:lpstr>PowerPoint Presentation</vt:lpstr>
      <vt:lpstr>Semantics – Truth tables EXAMPLe</vt:lpstr>
      <vt:lpstr>EXAMPLe</vt:lpstr>
      <vt:lpstr>Semantics – truth table</vt:lpstr>
      <vt:lpstr>SEMAntics – Inductive DEFINITION</vt:lpstr>
      <vt:lpstr>SEMAntics – Inductive DEFINITION</vt:lpstr>
      <vt:lpstr>SEMAntics – Inductive DEFINITION</vt:lpstr>
      <vt:lpstr>EXAMPLE</vt:lpstr>
      <vt:lpstr>EXAMPLE</vt:lpstr>
      <vt:lpstr>Satisfiability and validity</vt:lpstr>
      <vt:lpstr>PROOF</vt:lpstr>
      <vt:lpstr>Validity check: Truth Table</vt:lpstr>
      <vt:lpstr>Validity check: Truth Table</vt:lpstr>
      <vt:lpstr>Validity check: Truth Table</vt:lpstr>
      <vt:lpstr>Validity check: Truth Table</vt:lpstr>
      <vt:lpstr>Validity check: Truth Table</vt:lpstr>
      <vt:lpstr>Validity Check: Semantics arguments </vt:lpstr>
      <vt:lpstr>Validity Check: Semantics arguments </vt:lpstr>
      <vt:lpstr>Example – semantics argumetns</vt:lpstr>
      <vt:lpstr>Example – semantics argumetns</vt:lpstr>
      <vt:lpstr>Example – semantics argumetns</vt:lpstr>
      <vt:lpstr>Example – semantics argumetns</vt:lpstr>
      <vt:lpstr>Back to the first example</vt:lpstr>
      <vt:lpstr>PL – A NP-Complete problem?</vt:lpstr>
      <vt:lpstr>FOL First order Logic</vt:lpstr>
      <vt:lpstr>PowerPoint Presentation</vt:lpstr>
      <vt:lpstr>Syntax Of FOL</vt:lpstr>
      <vt:lpstr>TERMS</vt:lpstr>
      <vt:lpstr>TERMS - EXAMPLES</vt:lpstr>
      <vt:lpstr>Syntax – predicates</vt:lpstr>
      <vt:lpstr>Syntax – predicates – Example</vt:lpstr>
      <vt:lpstr>Syntax – predicates, atoms and literals</vt:lpstr>
      <vt:lpstr>EXAMPLES</vt:lpstr>
      <vt:lpstr>FormulaS</vt:lpstr>
      <vt:lpstr>QUANTIFIERS</vt:lpstr>
      <vt:lpstr>FREE and bound variables</vt:lpstr>
      <vt:lpstr>EXAMPLE</vt:lpstr>
      <vt:lpstr>EXAMPLES</vt:lpstr>
      <vt:lpstr>EXAMPLES</vt:lpstr>
      <vt:lpstr>Note</vt:lpstr>
      <vt:lpstr>Definition</vt:lpstr>
      <vt:lpstr>subformulas</vt:lpstr>
      <vt:lpstr>subterms</vt:lpstr>
      <vt:lpstr>EXAMPLE</vt:lpstr>
      <vt:lpstr>EXAMPLE</vt:lpstr>
      <vt:lpstr>EXAMPLE</vt:lpstr>
      <vt:lpstr>EXAMPLE</vt:lpstr>
      <vt:lpstr>EXAMPLE</vt:lpstr>
      <vt:lpstr>EXAMPLE</vt:lpstr>
      <vt:lpstr>EXAMPLEs</vt:lpstr>
      <vt:lpstr>EXAMPLEs</vt:lpstr>
      <vt:lpstr>EXAMPLEs</vt:lpstr>
      <vt:lpstr>EXAMPLEs</vt:lpstr>
      <vt:lpstr>EXAMPLEs</vt:lpstr>
      <vt:lpstr>Semantics Of FOL</vt:lpstr>
      <vt:lpstr>DOMAin</vt:lpstr>
      <vt:lpstr>Assignment - α_I</vt:lpstr>
      <vt:lpstr>INTERPRETATION - I:(D_I,α_I )</vt:lpstr>
      <vt:lpstr>INTERPRETATION - I:(D_I,α_I )</vt:lpstr>
      <vt:lpstr>INDUCTIVE DEFENITION</vt:lpstr>
      <vt:lpstr>INDUCTIVE DEFENITION</vt:lpstr>
      <vt:lpstr>INDUCTIVE DEFENITION</vt:lpstr>
      <vt:lpstr>INDUCTIVE DEFINITION: Quantfiers</vt:lpstr>
      <vt:lpstr>INDUCTIVE DEFINITION: Quantfiers</vt:lpstr>
      <vt:lpstr>INDUCTIVE DEFINITION: Quantfiers</vt:lpstr>
      <vt:lpstr>INDUCTIVE DEFINITION: Quantfiers example</vt:lpstr>
      <vt:lpstr>Satisfiability and Vailidity</vt:lpstr>
      <vt:lpstr>Satisfiability and Vailidity</vt:lpstr>
      <vt:lpstr>Satisfiability and Vailidity</vt:lpstr>
      <vt:lpstr>EXample</vt:lpstr>
      <vt:lpstr>EXample</vt:lpstr>
      <vt:lpstr>PowerPoint Presentation</vt:lpstr>
      <vt:lpstr>FIRST ORDER THEORIES</vt:lpstr>
      <vt:lpstr>DEFINITIONS</vt:lpstr>
      <vt:lpstr>Satisfiability and validity</vt:lpstr>
      <vt:lpstr>Satisfiability and validity</vt:lpstr>
      <vt:lpstr>ANOTHER NOTES</vt:lpstr>
      <vt:lpstr>ANOTHER NOTES</vt:lpstr>
      <vt:lpstr>ANOTHER NOTES</vt:lpstr>
      <vt:lpstr>Equality theory</vt:lpstr>
      <vt:lpstr>Eqaulity theory</vt:lpstr>
      <vt:lpstr>Equality theory </vt:lpstr>
      <vt:lpstr>Equality theory</vt:lpstr>
      <vt:lpstr>Equality theory</vt:lpstr>
      <vt:lpstr>NATURAL NUMBERS AND INTEGERS</vt:lpstr>
      <vt:lpstr>PEANO arithmetic – natural numbers</vt:lpstr>
      <vt:lpstr>Peano arithmetic – natural numbers</vt:lpstr>
      <vt:lpstr>Peano arithmetic – natural numbers</vt:lpstr>
      <vt:lpstr>PEANO Arithmetim – natural numbers Example</vt:lpstr>
      <vt:lpstr>PEANO Arithmetim – natural numbers Example</vt:lpstr>
      <vt:lpstr>PEANO Arithmetim – natural numbers Example</vt:lpstr>
      <vt:lpstr>PEANO Arithmetim – natural numbers Example</vt:lpstr>
      <vt:lpstr>PEANO Arithmetim – natural numbers Example</vt:lpstr>
      <vt:lpstr>PEANO Arithmetim – natural numbers</vt:lpstr>
      <vt:lpstr>PRESBURGER ARITHMETIC – Natural numbers</vt:lpstr>
      <vt:lpstr>PRESBURGER ARITHMETIC – Natural numbers</vt:lpstr>
      <vt:lpstr>PRESBURGER ARITHMETIC – Natural numbers</vt:lpstr>
      <vt:lpstr>PRESBURGER ARITHMETIC – INTEGERS?</vt:lpstr>
      <vt:lpstr>PRESBURGER ARITHMETIC – INTEGERS?</vt:lpstr>
      <vt:lpstr>PRESBURGER ARITHMETIC – INTEGERS?</vt:lpstr>
      <vt:lpstr>PRESBURGER ARITHMETIC – INTEGERS?</vt:lpstr>
      <vt:lpstr>PRESBURGER ARITHMETIC – decidability</vt:lpstr>
      <vt:lpstr>Theory of integers</vt:lpstr>
      <vt:lpstr>EXAMPLE</vt:lpstr>
      <vt:lpstr>RATIONALS AND REALS</vt:lpstr>
      <vt:lpstr>REALS</vt:lpstr>
      <vt:lpstr>REALS</vt:lpstr>
      <vt:lpstr>ReALS – Ordered field</vt:lpstr>
      <vt:lpstr>REALS</vt:lpstr>
      <vt:lpstr>Complexity</vt:lpstr>
      <vt:lpstr>RATIONALS</vt:lpstr>
      <vt:lpstr>RATINOALS</vt:lpstr>
      <vt:lpstr>Rationals - example</vt:lpstr>
      <vt:lpstr>example</vt:lpstr>
      <vt:lpstr>RATIONALS - NOTe</vt:lpstr>
      <vt:lpstr>Complexity</vt:lpstr>
      <vt:lpstr>Recursive data structures</vt:lpstr>
      <vt:lpstr>Theory of LISTS</vt:lpstr>
      <vt:lpstr>Theort of LISTS</vt:lpstr>
      <vt:lpstr>Theory of lists</vt:lpstr>
      <vt:lpstr>THEORy of lists</vt:lpstr>
      <vt:lpstr>Complexity</vt:lpstr>
      <vt:lpstr>Additional theories</vt:lpstr>
      <vt:lpstr>Additional theories</vt:lpstr>
      <vt:lpstr>GENERAL THEORY OF RDS</vt:lpstr>
      <vt:lpstr>GENERAL THEORY OF RDS</vt:lpstr>
      <vt:lpstr>ARRAY</vt:lpstr>
      <vt:lpstr>ARRAY</vt:lpstr>
      <vt:lpstr>array</vt:lpstr>
      <vt:lpstr>Array – note</vt:lpstr>
      <vt:lpstr>example</vt:lpstr>
      <vt:lpstr>Complexity</vt:lpstr>
      <vt:lpstr>Array with equality</vt:lpstr>
      <vt:lpstr>ARRAY with equality - example</vt:lpstr>
      <vt:lpstr>Conclusion</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dc:creator>Semyon Guretskiy</dc:creator>
  <cp:lastModifiedBy>Semyon Guretskiy</cp:lastModifiedBy>
  <cp:revision>469</cp:revision>
  <dcterms:created xsi:type="dcterms:W3CDTF">2024-05-13T07:12:28Z</dcterms:created>
  <dcterms:modified xsi:type="dcterms:W3CDTF">2024-05-26T10:50:30Z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