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8"/>
  </p:notesMasterIdLst>
  <p:sldIdLst>
    <p:sldId id="266" r:id="rId2"/>
    <p:sldId id="259" r:id="rId3"/>
    <p:sldId id="268" r:id="rId4"/>
    <p:sldId id="269" r:id="rId5"/>
    <p:sldId id="270" r:id="rId6"/>
    <p:sldId id="271" r:id="rId7"/>
    <p:sldId id="323" r:id="rId8"/>
    <p:sldId id="324" r:id="rId9"/>
    <p:sldId id="301" r:id="rId10"/>
    <p:sldId id="325" r:id="rId11"/>
    <p:sldId id="326" r:id="rId12"/>
    <p:sldId id="327" r:id="rId13"/>
    <p:sldId id="272" r:id="rId14"/>
    <p:sldId id="273" r:id="rId15"/>
    <p:sldId id="302" r:id="rId16"/>
    <p:sldId id="274" r:id="rId17"/>
    <p:sldId id="303" r:id="rId18"/>
    <p:sldId id="304" r:id="rId19"/>
    <p:sldId id="305" r:id="rId20"/>
    <p:sldId id="306" r:id="rId21"/>
    <p:sldId id="307" r:id="rId22"/>
    <p:sldId id="308" r:id="rId23"/>
    <p:sldId id="309" r:id="rId24"/>
    <p:sldId id="256" r:id="rId25"/>
    <p:sldId id="257" r:id="rId26"/>
    <p:sldId id="258" r:id="rId27"/>
    <p:sldId id="328" r:id="rId28"/>
    <p:sldId id="260" r:id="rId29"/>
    <p:sldId id="261" r:id="rId30"/>
    <p:sldId id="262" r:id="rId31"/>
    <p:sldId id="283" r:id="rId32"/>
    <p:sldId id="287" r:id="rId33"/>
    <p:sldId id="331" r:id="rId34"/>
    <p:sldId id="330" r:id="rId35"/>
    <p:sldId id="286" r:id="rId36"/>
    <p:sldId id="288" r:id="rId37"/>
    <p:sldId id="290" r:id="rId38"/>
    <p:sldId id="291" r:id="rId39"/>
    <p:sldId id="322" r:id="rId40"/>
    <p:sldId id="294" r:id="rId41"/>
    <p:sldId id="292" r:id="rId42"/>
    <p:sldId id="329" r:id="rId43"/>
    <p:sldId id="295" r:id="rId44"/>
    <p:sldId id="289" r:id="rId45"/>
    <p:sldId id="310" r:id="rId46"/>
    <p:sldId id="265" r:id="rId4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CE4FC"/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2" autoAdjust="0"/>
    <p:restoredTop sz="94660"/>
  </p:normalViewPr>
  <p:slideViewPr>
    <p:cSldViewPr snapToGrid="0">
      <p:cViewPr>
        <p:scale>
          <a:sx n="64" d="100"/>
          <a:sy n="64" d="100"/>
        </p:scale>
        <p:origin x="9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fld id="{331088B3-0096-40AD-86FC-DD91A3D1DB2A}" type="datetimeFigureOut">
              <a:rPr lang="he-IL" smtClean="0"/>
              <a:t>כ"ה/אייר/תשפ"ד</a:t>
            </a:fld>
            <a:endParaRPr lang="he-I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e-I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fld id="{D063D3F5-726C-49F9-B706-3E57FAF919E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117498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63D3F5-726C-49F9-B706-3E57FAF919E2}" type="slidenum">
              <a:rPr lang="he-IL" smtClean="0"/>
              <a:t>14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949548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63D3F5-726C-49F9-B706-3E57FAF919E2}" type="slidenum">
              <a:rPr lang="he-IL" smtClean="0"/>
              <a:t>15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181017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63D3F5-726C-49F9-B706-3E57FAF919E2}" type="slidenum">
              <a:rPr lang="he-IL" smtClean="0"/>
              <a:t>17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682161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63D3F5-726C-49F9-B706-3E57FAF919E2}" type="slidenum">
              <a:rPr lang="he-IL" smtClean="0"/>
              <a:t>35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664834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63D3F5-726C-49F9-B706-3E57FAF919E2}" type="slidenum">
              <a:rPr lang="he-IL" smtClean="0"/>
              <a:t>37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432975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FB79E-24BB-4786-9E75-845E400006CD}" type="datetimeFigureOut">
              <a:rPr lang="he-IL" smtClean="0"/>
              <a:t>כ"ה/אייר/תשפ"ד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344D58D6-041F-457F-B5C4-07118D3D8B9A}" type="slidenum">
              <a:rPr lang="he-IL" smtClean="0"/>
              <a:t>‹#›</a:t>
            </a:fld>
            <a:endParaRPr lang="he-IL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9996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FB79E-24BB-4786-9E75-845E400006CD}" type="datetimeFigureOut">
              <a:rPr lang="he-IL" smtClean="0"/>
              <a:t>כ"ה/אייר/תשפ"ד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D58D6-041F-457F-B5C4-07118D3D8B9A}" type="slidenum">
              <a:rPr lang="he-IL" smtClean="0"/>
              <a:t>‹#›</a:t>
            </a:fld>
            <a:endParaRPr lang="he-IL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70626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FB79E-24BB-4786-9E75-845E400006CD}" type="datetimeFigureOut">
              <a:rPr lang="he-IL" smtClean="0"/>
              <a:t>כ"ה/אייר/תשפ"ד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D58D6-041F-457F-B5C4-07118D3D8B9A}" type="slidenum">
              <a:rPr lang="he-IL" smtClean="0"/>
              <a:t>‹#›</a:t>
            </a:fld>
            <a:endParaRPr lang="he-IL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72529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FB79E-24BB-4786-9E75-845E400006CD}" type="datetimeFigureOut">
              <a:rPr lang="he-IL" smtClean="0"/>
              <a:t>כ"ה/אייר/תשפ"ד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D58D6-041F-457F-B5C4-07118D3D8B9A}" type="slidenum">
              <a:rPr lang="he-IL" smtClean="0"/>
              <a:t>‹#›</a:t>
            </a:fld>
            <a:endParaRPr lang="he-IL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51354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FB79E-24BB-4786-9E75-845E400006CD}" type="datetimeFigureOut">
              <a:rPr lang="he-IL" smtClean="0"/>
              <a:t>כ"ה/אייר/תשפ"ד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D58D6-041F-457F-B5C4-07118D3D8B9A}" type="slidenum">
              <a:rPr lang="he-IL" smtClean="0"/>
              <a:t>‹#›</a:t>
            </a:fld>
            <a:endParaRPr lang="he-IL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59863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FB79E-24BB-4786-9E75-845E400006CD}" type="datetimeFigureOut">
              <a:rPr lang="he-IL" smtClean="0"/>
              <a:t>כ"ה/אייר/תשפ"ד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D58D6-041F-457F-B5C4-07118D3D8B9A}" type="slidenum">
              <a:rPr lang="he-IL" smtClean="0"/>
              <a:t>‹#›</a:t>
            </a:fld>
            <a:endParaRPr lang="he-IL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4379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FB79E-24BB-4786-9E75-845E400006CD}" type="datetimeFigureOut">
              <a:rPr lang="he-IL" smtClean="0"/>
              <a:t>כ"ה/אייר/תשפ"ד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D58D6-041F-457F-B5C4-07118D3D8B9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683796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FB79E-24BB-4786-9E75-845E400006CD}" type="datetimeFigureOut">
              <a:rPr lang="he-IL" smtClean="0"/>
              <a:t>כ"ה/אייר/תשפ"ד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D58D6-041F-457F-B5C4-07118D3D8B9A}" type="slidenum">
              <a:rPr lang="he-IL" smtClean="0"/>
              <a:t>‹#›</a:t>
            </a:fld>
            <a:endParaRPr lang="he-IL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51603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3DFFB79E-24BB-4786-9E75-845E400006CD}" type="datetimeFigureOut">
              <a:rPr lang="he-IL" smtClean="0"/>
              <a:t>כ"ה/אייר/תשפ"ד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D58D6-041F-457F-B5C4-07118D3D8B9A}" type="slidenum">
              <a:rPr lang="he-IL" smtClean="0"/>
              <a:t>‹#›</a:t>
            </a:fld>
            <a:endParaRPr lang="he-IL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94692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FB79E-24BB-4786-9E75-845E400006CD}" type="datetimeFigureOut">
              <a:rPr lang="he-IL" smtClean="0"/>
              <a:t>כ"ה/אייר/תשפ"ד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D58D6-041F-457F-B5C4-07118D3D8B9A}" type="slidenum">
              <a:rPr lang="he-IL" smtClean="0"/>
              <a:t>‹#›</a:t>
            </a:fld>
            <a:endParaRPr lang="he-IL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34772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FB79E-24BB-4786-9E75-845E400006CD}" type="datetimeFigureOut">
              <a:rPr lang="he-IL" smtClean="0"/>
              <a:t>כ"ה/אייר/תשפ"ד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D58D6-041F-457F-B5C4-07118D3D8B9A}" type="slidenum">
              <a:rPr lang="he-IL" smtClean="0"/>
              <a:t>‹#›</a:t>
            </a:fld>
            <a:endParaRPr lang="he-IL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00814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FFB79E-24BB-4786-9E75-845E400006CD}" type="datetimeFigureOut">
              <a:rPr lang="he-IL" smtClean="0"/>
              <a:t>כ"ה/אייר/תשפ"ד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344D58D6-041F-457F-B5C4-07118D3D8B9A}" type="slidenum">
              <a:rPr lang="he-IL" smtClean="0"/>
              <a:t>‹#›</a:t>
            </a:fld>
            <a:endParaRPr lang="he-IL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7188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1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5ADAFB-D8BD-5F30-9958-A48C2E021A1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Move</a:t>
            </a:r>
            <a:endParaRPr lang="he-IL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A43773-F3CF-7ED1-FE30-F2D5A49EDC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17779" y="3514272"/>
            <a:ext cx="9402515" cy="977621"/>
          </a:xfrm>
        </p:spPr>
        <p:txBody>
          <a:bodyPr/>
          <a:lstStyle/>
          <a:p>
            <a:pPr algn="l"/>
            <a:r>
              <a:rPr lang="en-US" sz="1800" b="1" i="0" u="none" strike="noStrike" baseline="0" dirty="0">
                <a:latin typeface="NBInternationalPro-Bold-Identity-H"/>
              </a:rPr>
              <a:t>A Language With Programmable Resources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3895345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49B2EE-4287-2933-7B05-FE78CDDD4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will we see today?</a:t>
            </a:r>
            <a:endParaRPr lang="he-I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53D218-4FF6-144E-80AF-5272D38CB6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/>
            <a:r>
              <a:rPr lang="en-US" dirty="0"/>
              <a:t>The </a:t>
            </a:r>
            <a:r>
              <a:rPr lang="en-US" sz="2100" dirty="0"/>
              <a:t>Libra Blockchain</a:t>
            </a:r>
          </a:p>
          <a:p>
            <a:pPr marR="0" lvl="0" algn="l" rtl="0" fontAlgn="base">
              <a:spcAft>
                <a:spcPct val="0"/>
              </a:spcAft>
              <a:tabLst/>
            </a:pPr>
            <a:r>
              <a:rPr lang="he-IL" altLang="he-IL" sz="2100" dirty="0" err="1"/>
              <a:t>Issues</a:t>
            </a:r>
            <a:r>
              <a:rPr lang="he-IL" altLang="he-IL" sz="2100" dirty="0"/>
              <a:t> </a:t>
            </a:r>
            <a:r>
              <a:rPr lang="he-IL" altLang="he-IL" sz="2100" dirty="0" err="1"/>
              <a:t>with</a:t>
            </a:r>
            <a:r>
              <a:rPr lang="he-IL" altLang="he-IL" sz="2100" dirty="0"/>
              <a:t> </a:t>
            </a:r>
            <a:r>
              <a:rPr lang="he-IL" altLang="he-IL" sz="2100" dirty="0" err="1"/>
              <a:t>digital</a:t>
            </a:r>
            <a:r>
              <a:rPr lang="he-IL" altLang="he-IL" sz="2100" dirty="0"/>
              <a:t> </a:t>
            </a:r>
            <a:r>
              <a:rPr lang="he-IL" altLang="he-IL" sz="2100" dirty="0" err="1"/>
              <a:t>asset</a:t>
            </a:r>
            <a:r>
              <a:rPr lang="he-IL" altLang="he-IL" sz="2100" dirty="0"/>
              <a:t> </a:t>
            </a:r>
            <a:r>
              <a:rPr lang="he-IL" altLang="he-IL" sz="2100" dirty="0" err="1"/>
              <a:t>representation</a:t>
            </a:r>
            <a:r>
              <a:rPr lang="he-IL" altLang="he-IL" sz="2100" dirty="0"/>
              <a:t> </a:t>
            </a:r>
            <a:r>
              <a:rPr lang="he-IL" altLang="he-IL" sz="2100" dirty="0" err="1"/>
              <a:t>on</a:t>
            </a:r>
            <a:r>
              <a:rPr lang="he-IL" altLang="he-IL" sz="2100" dirty="0"/>
              <a:t> </a:t>
            </a:r>
            <a:r>
              <a:rPr lang="en-US" altLang="he-IL" sz="2100" dirty="0"/>
              <a:t>the </a:t>
            </a:r>
            <a:r>
              <a:rPr lang="he-IL" altLang="he-IL" sz="2100" dirty="0" err="1"/>
              <a:t>blockchain</a:t>
            </a:r>
            <a:r>
              <a:rPr lang="he-IL" altLang="he-IL" sz="2100" dirty="0"/>
              <a:t>.</a:t>
            </a:r>
          </a:p>
          <a:p>
            <a:pPr algn="l" rtl="0"/>
            <a:r>
              <a:rPr lang="he-IL" altLang="he-IL" sz="2100" dirty="0" err="1"/>
              <a:t>Move's</a:t>
            </a:r>
            <a:r>
              <a:rPr lang="he-IL" altLang="he-IL" sz="2100" dirty="0"/>
              <a:t> </a:t>
            </a:r>
            <a:r>
              <a:rPr lang="he-IL" altLang="he-IL" sz="2100" dirty="0" err="1"/>
              <a:t>design</a:t>
            </a:r>
            <a:r>
              <a:rPr lang="he-IL" altLang="he-IL" sz="2100" dirty="0"/>
              <a:t> </a:t>
            </a:r>
            <a:r>
              <a:rPr lang="he-IL" altLang="he-IL" sz="2100" dirty="0" err="1"/>
              <a:t>solutions</a:t>
            </a:r>
            <a:r>
              <a:rPr lang="he-IL" altLang="he-IL" sz="2100" dirty="0"/>
              <a:t> </a:t>
            </a:r>
            <a:r>
              <a:rPr lang="he-IL" altLang="he-IL" sz="2100" dirty="0" err="1"/>
              <a:t>to</a:t>
            </a:r>
            <a:r>
              <a:rPr lang="he-IL" altLang="he-IL" sz="2100" dirty="0"/>
              <a:t> </a:t>
            </a:r>
            <a:r>
              <a:rPr lang="he-IL" altLang="he-IL" sz="2100" dirty="0" err="1"/>
              <a:t>these</a:t>
            </a:r>
            <a:r>
              <a:rPr lang="he-IL" altLang="he-IL" sz="2100" dirty="0"/>
              <a:t> </a:t>
            </a:r>
            <a:r>
              <a:rPr lang="he-IL" altLang="he-IL" sz="2100" dirty="0" err="1"/>
              <a:t>issues</a:t>
            </a:r>
            <a:r>
              <a:rPr lang="he-IL" altLang="he-IL" sz="2100" dirty="0"/>
              <a:t>.</a:t>
            </a:r>
            <a:endParaRPr lang="en-US" sz="2100" dirty="0"/>
          </a:p>
          <a:p>
            <a:pPr algn="l" rtl="0"/>
            <a:r>
              <a:rPr lang="en-US" sz="2100" dirty="0"/>
              <a:t>The programming model and key features of Move</a:t>
            </a:r>
          </a:p>
          <a:p>
            <a:pPr algn="l" rtl="0"/>
            <a:r>
              <a:rPr lang="en-US" dirty="0"/>
              <a:t>Move’s technical </a:t>
            </a:r>
            <a:r>
              <a:rPr lang="en-US" sz="2100" dirty="0"/>
              <a:t>details and it’s virtual machine design</a:t>
            </a:r>
          </a:p>
          <a:p>
            <a:pPr algn="l" rtl="0"/>
            <a:r>
              <a:rPr lang="en-US" sz="2100" dirty="0"/>
              <a:t>Putting It All Together</a:t>
            </a:r>
          </a:p>
          <a:p>
            <a:pPr marL="0" indent="0" algn="l" rtl="0">
              <a:buNone/>
            </a:pPr>
            <a:endParaRPr lang="en-US" sz="2100" dirty="0"/>
          </a:p>
        </p:txBody>
      </p:sp>
    </p:spTree>
    <p:extLst>
      <p:ext uri="{BB962C8B-B14F-4D97-AF65-F5344CB8AC3E}">
        <p14:creationId xmlns:p14="http://schemas.microsoft.com/office/powerpoint/2010/main" val="38974247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ACEEBD-6026-B8AD-BE1B-D98E27AC24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the Move language?</a:t>
            </a:r>
            <a:endParaRPr lang="he-I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08A91A-84C5-7207-3AD0-93F5CEB71B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 fontAlgn="base">
              <a:lnSpc>
                <a:spcPct val="130000"/>
              </a:lnSpc>
              <a:spcAft>
                <a:spcPct val="0"/>
              </a:spcAft>
            </a:pPr>
            <a:r>
              <a:rPr lang="en-US" sz="2100" dirty="0"/>
              <a:t>Programming language designed for the Libra Blockchain</a:t>
            </a:r>
          </a:p>
          <a:p>
            <a:pPr algn="l" rtl="0" fontAlgn="base">
              <a:lnSpc>
                <a:spcPct val="130000"/>
              </a:lnSpc>
              <a:spcAft>
                <a:spcPct val="0"/>
              </a:spcAft>
            </a:pPr>
            <a:r>
              <a:rPr lang="en-US" sz="2100" dirty="0"/>
              <a:t>A language with programmable resources</a:t>
            </a:r>
            <a:endParaRPr lang="en-US" dirty="0">
              <a:solidFill>
                <a:srgbClr val="FF0000"/>
              </a:solidFill>
            </a:endParaRPr>
          </a:p>
          <a:p>
            <a:pPr algn="l" rtl="0"/>
            <a:r>
              <a:rPr lang="en-US" dirty="0"/>
              <a:t>A </a:t>
            </a:r>
            <a:r>
              <a:rPr lang="en-US" sz="2100" dirty="0"/>
              <a:t>resource can never be copied or discarded, only moved between program storage locations</a:t>
            </a:r>
          </a:p>
          <a:p>
            <a:pPr algn="l" rtl="0"/>
            <a:r>
              <a:rPr lang="en-US" sz="2100" dirty="0"/>
              <a:t>The safety and expressivity of Move have enabled us to implement significant parts of the Libra protocol in Move</a:t>
            </a:r>
            <a:endParaRPr lang="en-US" b="0" i="0" dirty="0">
              <a:solidFill>
                <a:srgbClr val="FF0000"/>
              </a:solidFill>
              <a:effectLst/>
              <a:highlight>
                <a:srgbClr val="FFFFFF"/>
              </a:highlight>
              <a:latin typeface="Söhne"/>
            </a:endParaRPr>
          </a:p>
        </p:txBody>
      </p:sp>
    </p:spTree>
    <p:extLst>
      <p:ext uri="{BB962C8B-B14F-4D97-AF65-F5344CB8AC3E}">
        <p14:creationId xmlns:p14="http://schemas.microsoft.com/office/powerpoint/2010/main" val="2707390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39A6D9-AC38-4821-CD6C-2452CBCB8E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Libra?</a:t>
            </a:r>
            <a:endParaRPr lang="he-I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2236C0-E06E-9EB5-BA3E-BE539F4120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sz="2100" dirty="0"/>
              <a:t>Facebook’s trial to create their own blockchain</a:t>
            </a:r>
          </a:p>
          <a:p>
            <a:pPr algn="l" rtl="0"/>
            <a:r>
              <a:rPr lang="en-US" sz="2100" dirty="0"/>
              <a:t>Renamed to Diem</a:t>
            </a:r>
          </a:p>
          <a:p>
            <a:pPr algn="l" rtl="0"/>
            <a:r>
              <a:rPr lang="en-US" sz="2100" dirty="0"/>
              <a:t> Aiming to create a stable and globally accessible digital currency</a:t>
            </a:r>
          </a:p>
          <a:p>
            <a:pPr algn="l" rtl="0"/>
            <a:r>
              <a:rPr lang="en-US" sz="2100" dirty="0"/>
              <a:t>It aims to provide a secure and low-cost way for people to transfer money across borders</a:t>
            </a:r>
          </a:p>
          <a:p>
            <a:pPr marL="0" indent="0" algn="l" rtl="0"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5950117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F1086-37E9-548A-1953-F3489D585F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 Abstract View of a Blockchain</a:t>
            </a:r>
            <a:endParaRPr lang="he-I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831286-7B16-171A-22EB-26F4325AC1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l" rtl="0">
              <a:lnSpc>
                <a:spcPct val="140000"/>
              </a:lnSpc>
            </a:pPr>
            <a:r>
              <a:rPr lang="en-US" sz="2500" dirty="0"/>
              <a:t>A blockchain is a replicated state machine</a:t>
            </a:r>
          </a:p>
          <a:p>
            <a:pPr algn="l" rtl="0">
              <a:lnSpc>
                <a:spcPct val="140000"/>
              </a:lnSpc>
            </a:pPr>
            <a:r>
              <a:rPr lang="en-US" sz="2500" dirty="0"/>
              <a:t>Replicators in the system are known as validators</a:t>
            </a:r>
          </a:p>
          <a:p>
            <a:pPr algn="l" rtl="0">
              <a:lnSpc>
                <a:spcPct val="140000"/>
              </a:lnSpc>
            </a:pPr>
            <a:r>
              <a:rPr lang="en-US" sz="2500" dirty="0"/>
              <a:t>Users of the system send transactions to validators </a:t>
            </a:r>
          </a:p>
          <a:p>
            <a:pPr algn="l" rtl="0">
              <a:lnSpc>
                <a:spcPct val="140000"/>
              </a:lnSpc>
            </a:pPr>
            <a:r>
              <a:rPr lang="en-US" sz="2500" dirty="0"/>
              <a:t>Each validator that execute a transaction, transition its internal state machine from the current state to a new state</a:t>
            </a:r>
          </a:p>
          <a:p>
            <a:pPr algn="l" rtl="0">
              <a:lnSpc>
                <a:spcPct val="140000"/>
              </a:lnSpc>
            </a:pPr>
            <a:r>
              <a:rPr lang="en-US" sz="2500" dirty="0"/>
              <a:t>Validators follow a consensus protocol for collectively defining and maintaining the replicated state</a:t>
            </a:r>
            <a:endParaRPr lang="en-US" dirty="0"/>
          </a:p>
          <a:p>
            <a:pPr algn="l" rtl="0"/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59797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68EAE8-824E-4ADF-4CCC-4734031D54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Encoding Digital Assets in an Open System</a:t>
            </a:r>
            <a:endParaRPr lang="he-I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3DB8D8-9374-B97C-8B4F-536489BAA9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/>
            <a:r>
              <a:rPr lang="en-US" dirty="0"/>
              <a:t>The Libra Blockchain is an open system</a:t>
            </a:r>
          </a:p>
          <a:p>
            <a:pPr algn="l" rtl="0"/>
            <a:r>
              <a:rPr lang="en-US" dirty="0"/>
              <a:t>The role of the language is to decide how transitions and states are represented</a:t>
            </a:r>
          </a:p>
          <a:p>
            <a:pPr algn="l" rtl="0"/>
            <a:r>
              <a:rPr lang="en-US" dirty="0"/>
              <a:t>The state of the Blockchain must be able to encode the owners of digital assets and allow the transfer of assets</a:t>
            </a:r>
          </a:p>
          <a:p>
            <a:pPr algn="l" rtl="0"/>
            <a:r>
              <a:rPr lang="en-US" dirty="0"/>
              <a:t>The state transition function must be able to recognize if state transition is invalid and reject it</a:t>
            </a:r>
            <a:endParaRPr lang="en-US" dirty="0">
              <a:solidFill>
                <a:srgbClr val="FF0000"/>
              </a:solidFill>
            </a:endParaRPr>
          </a:p>
          <a:p>
            <a:pPr algn="l"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94633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17A14A-36F8-DB29-8AB3-FD785378ED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/>
            <a:r>
              <a:rPr lang="en-US" dirty="0"/>
              <a:t>There are two properties of physical assets that are difficult to encode in digital assets: </a:t>
            </a:r>
          </a:p>
          <a:p>
            <a:pPr algn="l" rtl="0"/>
            <a:r>
              <a:rPr lang="en-US" dirty="0"/>
              <a:t> Scarcity </a:t>
            </a:r>
          </a:p>
          <a:p>
            <a:pPr algn="l" rtl="0"/>
            <a:r>
              <a:rPr lang="en-US" dirty="0"/>
              <a:t> Access control</a:t>
            </a:r>
            <a:r>
              <a:rPr lang="en-US" dirty="0">
                <a:solidFill>
                  <a:srgbClr val="FF0000"/>
                </a:solidFill>
              </a:rPr>
              <a:t> </a:t>
            </a:r>
          </a:p>
          <a:p>
            <a:pPr algn="l" rtl="0"/>
            <a:endParaRPr lang="en-US" dirty="0">
              <a:solidFill>
                <a:srgbClr val="FF0000"/>
              </a:solidFill>
            </a:endParaRPr>
          </a:p>
          <a:p>
            <a:pPr algn="l" rtl="0"/>
            <a:r>
              <a:rPr lang="en-US" sz="2000" dirty="0"/>
              <a:t>The goal is to design a system that is expressive enough to allow a money transfer, yet constrained enough to prevent any user from violating the scarcity or access control properties.</a:t>
            </a:r>
            <a:endParaRPr lang="en-US" sz="2400" b="0" i="0" u="none" strike="noStrike" baseline="0" dirty="0">
              <a:latin typeface="LMRoman10-Regular-Identity-H"/>
            </a:endParaRPr>
          </a:p>
          <a:p>
            <a:pPr algn="l" rtl="0"/>
            <a:endParaRPr lang="he-IL" dirty="0">
              <a:solidFill>
                <a:srgbClr val="FF0000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E9FAFF5-1079-2FDC-58EF-0D7634691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</p:spPr>
        <p:txBody>
          <a:bodyPr/>
          <a:lstStyle/>
          <a:p>
            <a:r>
              <a:rPr lang="en-US" dirty="0"/>
              <a:t>Physical assets properties 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880124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1E697-1DED-84CC-9AFC-25CC52D9F3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Simplest proposal</a:t>
            </a:r>
            <a:endParaRPr lang="he-I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106255-5DE4-96CB-ADA9-ADE74664FC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algn="l" rtl="0"/>
            <a:r>
              <a:rPr lang="en-US" sz="5000" dirty="0"/>
              <a:t>Directly encode the update to the state in the transaction script:</a:t>
            </a:r>
            <a:endParaRPr lang="en-US" sz="1800" b="0" i="0" u="none" strike="noStrike" baseline="0" dirty="0">
              <a:latin typeface="LMRoman10-Regular-Identity-H"/>
            </a:endParaRPr>
          </a:p>
          <a:p>
            <a:pPr algn="l" rtl="0"/>
            <a:endParaRPr lang="en-US" sz="3400" b="0" i="0" u="none" strike="noStrike" baseline="0" dirty="0">
              <a:latin typeface="LMRoman10-Regular-Identity-H"/>
            </a:endParaRPr>
          </a:p>
          <a:p>
            <a:pPr algn="l" rtl="0"/>
            <a:endParaRPr lang="en-US" sz="3400" dirty="0">
              <a:latin typeface="LMRoman10-Regular-Identity-H"/>
            </a:endParaRPr>
          </a:p>
          <a:p>
            <a:pPr algn="l" rtl="0"/>
            <a:endParaRPr lang="en-US" sz="3400" dirty="0">
              <a:latin typeface="LMRoman10-Regular-Identity-H"/>
            </a:endParaRPr>
          </a:p>
          <a:p>
            <a:pPr algn="l" rtl="0"/>
            <a:endParaRPr lang="en-US" sz="3400" dirty="0">
              <a:latin typeface="LMRoman10-Regular-Identity-H"/>
            </a:endParaRPr>
          </a:p>
          <a:p>
            <a:pPr algn="l" rtl="0"/>
            <a:r>
              <a:rPr lang="en-US" sz="5000" dirty="0"/>
              <a:t>The proposal does not enforce scarcity</a:t>
            </a:r>
          </a:p>
          <a:p>
            <a:pPr algn="l" rtl="0"/>
            <a:r>
              <a:rPr lang="en-US" sz="5000" dirty="0"/>
              <a:t>Scarcity is an important property of valuable physical assets</a:t>
            </a:r>
            <a:r>
              <a:rPr lang="en-US" sz="3400" b="0" i="0" u="none" strike="noStrike" baseline="0" dirty="0">
                <a:solidFill>
                  <a:srgbClr val="FF0000"/>
                </a:solidFill>
                <a:latin typeface="LMRoman10-Regular-Identity-H"/>
              </a:rPr>
              <a:t> </a:t>
            </a:r>
            <a:endParaRPr lang="he-IL" sz="3700" dirty="0">
              <a:solidFill>
                <a:srgbClr val="FF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82CFF5A-3D5F-5115-5320-65B922FFEB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3941" y="2668250"/>
            <a:ext cx="5380913" cy="1183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993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FDDD53-D621-76CF-8CDD-4A757A5D8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second proposal - scarcity:</a:t>
            </a:r>
            <a:endParaRPr lang="he-I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57D82E-15AA-D28C-2AAF-C1E159CCE5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l" rtl="0">
              <a:buNone/>
            </a:pPr>
            <a:endParaRPr lang="en-US" sz="2200" b="0" i="0" u="none" strike="noStrike" baseline="0" dirty="0">
              <a:solidFill>
                <a:srgbClr val="FF0000"/>
              </a:solidFill>
              <a:latin typeface="LMRoman10-Regular-Identity-H"/>
            </a:endParaRPr>
          </a:p>
          <a:p>
            <a:pPr marL="0" indent="0" algn="l" rtl="0">
              <a:buNone/>
            </a:pPr>
            <a:endParaRPr lang="en-US" sz="2200" dirty="0">
              <a:solidFill>
                <a:srgbClr val="FF0000"/>
              </a:solidFill>
              <a:latin typeface="LMRoman10-Regular-Identity-H"/>
            </a:endParaRPr>
          </a:p>
          <a:p>
            <a:pPr marL="0" indent="0" algn="l" rtl="0">
              <a:buNone/>
            </a:pPr>
            <a:endParaRPr lang="en-US" sz="2200" b="0" i="0" u="none" strike="noStrike" baseline="0" dirty="0">
              <a:solidFill>
                <a:srgbClr val="FF0000"/>
              </a:solidFill>
              <a:latin typeface="LMRoman10-Regular-Identity-H"/>
            </a:endParaRPr>
          </a:p>
          <a:p>
            <a:pPr marL="0" indent="0" algn="l" rtl="0">
              <a:buNone/>
            </a:pPr>
            <a:endParaRPr lang="en-US" sz="2200" b="0" i="0" u="none" strike="noStrike" baseline="0" dirty="0">
              <a:solidFill>
                <a:srgbClr val="FF0000"/>
              </a:solidFill>
              <a:latin typeface="LMRoman10-Regular-Identity-H"/>
            </a:endParaRPr>
          </a:p>
          <a:p>
            <a:pPr algn="l" rtl="0"/>
            <a:r>
              <a:rPr lang="en-US" sz="2200" dirty="0"/>
              <a:t>Under this scheme, executing a valid transaction script enforces scarcity by conserving the number of coins in the system</a:t>
            </a:r>
          </a:p>
          <a:p>
            <a:pPr algn="l" rtl="0"/>
            <a:r>
              <a:rPr lang="en-US" sz="2200" dirty="0"/>
              <a:t>Alice can no longer create coins out of thin air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0FD9741-87B1-1E76-AE34-2F43D54205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7162" y="2015732"/>
            <a:ext cx="5677692" cy="1648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3357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FDDD53-D621-76CF-8CDD-4A757A5D8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second proposal - scarcity:</a:t>
            </a:r>
            <a:endParaRPr lang="he-I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57D82E-15AA-D28C-2AAF-C1E159CCE5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l" rtl="0">
              <a:buNone/>
            </a:pPr>
            <a:endParaRPr lang="en-US" sz="2200" b="0" i="0" u="none" strike="noStrike" baseline="0" dirty="0">
              <a:solidFill>
                <a:srgbClr val="FF0000"/>
              </a:solidFill>
              <a:latin typeface="LMRoman10-Regular-Identity-H"/>
            </a:endParaRPr>
          </a:p>
          <a:p>
            <a:pPr marL="0" indent="0" algn="l" rtl="0">
              <a:buNone/>
            </a:pPr>
            <a:endParaRPr lang="en-US" sz="2200" b="0" i="0" u="none" strike="noStrike" baseline="0" dirty="0">
              <a:solidFill>
                <a:srgbClr val="FF0000"/>
              </a:solidFill>
              <a:latin typeface="LMRoman10-Regular-Identity-H"/>
            </a:endParaRPr>
          </a:p>
          <a:p>
            <a:pPr marL="0" indent="0" algn="l" rtl="0">
              <a:buNone/>
            </a:pPr>
            <a:endParaRPr lang="en-US" sz="2200" b="0" i="0" u="none" strike="noStrike" baseline="0" dirty="0">
              <a:solidFill>
                <a:srgbClr val="FF0000"/>
              </a:solidFill>
              <a:latin typeface="LMRoman10-Regular-Identity-H"/>
            </a:endParaRPr>
          </a:p>
          <a:p>
            <a:pPr marL="0" indent="0" algn="l" rtl="0">
              <a:buNone/>
            </a:pPr>
            <a:endParaRPr lang="en-US" sz="2200" b="0" i="0" u="none" strike="noStrike" baseline="0" dirty="0">
              <a:solidFill>
                <a:srgbClr val="FF0000"/>
              </a:solidFill>
              <a:latin typeface="LMRoman10-Regular-Identity-H"/>
            </a:endParaRPr>
          </a:p>
          <a:p>
            <a:pPr algn="l" rtl="0"/>
            <a:r>
              <a:rPr lang="en-US" sz="2200" dirty="0"/>
              <a:t>We still have a problem:  </a:t>
            </a:r>
          </a:p>
          <a:p>
            <a:pPr algn="l" rtl="0"/>
            <a:r>
              <a:rPr lang="en-US" sz="2200" dirty="0"/>
              <a:t>The proposal does not enforce Access Control</a:t>
            </a:r>
          </a:p>
          <a:p>
            <a:pPr algn="l" rtl="0"/>
            <a:r>
              <a:rPr lang="en-US" sz="2200" dirty="0"/>
              <a:t>nothing in the evaluation rule will stop Bob from sending the transaction:</a:t>
            </a:r>
          </a:p>
          <a:p>
            <a:pPr marL="0" indent="0" algn="l" rtl="0">
              <a:buNone/>
            </a:pPr>
            <a:r>
              <a:rPr lang="en-US" sz="2200" dirty="0"/>
              <a:t>  ⟨Alice, 100, Bob⟩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0FD9741-87B1-1E76-AE34-2F43D54205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7162" y="2092983"/>
            <a:ext cx="5677692" cy="1648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528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C8FA75-0D5B-89D3-C313-E588BE2A5F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dirty="0"/>
              <a:t>second proposal – scarcity and </a:t>
            </a:r>
            <a:br>
              <a:rPr lang="en-US" dirty="0"/>
            </a:br>
            <a:r>
              <a:rPr lang="en-US" dirty="0"/>
              <a:t>Access Control:</a:t>
            </a:r>
            <a:endParaRPr lang="he-I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ADEA78-8ADE-1840-64F0-DC02DB33FB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8" y="1868793"/>
            <a:ext cx="9603275" cy="3450613"/>
          </a:xfrm>
        </p:spPr>
        <p:txBody>
          <a:bodyPr>
            <a:normAutofit/>
          </a:bodyPr>
          <a:lstStyle/>
          <a:p>
            <a:pPr algn="l" rtl="0"/>
            <a:r>
              <a:rPr lang="en-US" sz="2200" dirty="0"/>
              <a:t>We can address this by adding an access control mechanism based on digital signatures:</a:t>
            </a:r>
          </a:p>
          <a:p>
            <a:pPr algn="l" rtl="0"/>
            <a:endParaRPr lang="en-US" sz="1600" dirty="0"/>
          </a:p>
          <a:p>
            <a:pPr algn="l" rtl="0"/>
            <a:endParaRPr lang="en-US" sz="1600" dirty="0"/>
          </a:p>
          <a:p>
            <a:pPr algn="l" rtl="0"/>
            <a:endParaRPr lang="en-US" sz="1600" dirty="0"/>
          </a:p>
          <a:p>
            <a:pPr marL="0" indent="0" algn="l" rtl="0">
              <a:buNone/>
            </a:pPr>
            <a:endParaRPr lang="en-US" sz="1600" dirty="0"/>
          </a:p>
          <a:p>
            <a:pPr algn="l" rtl="0"/>
            <a:r>
              <a:rPr lang="en-US" sz="2200" dirty="0"/>
              <a:t>This new rule solves the problem by using the unforgeability of digital signatures.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765E2B7-7B0F-E7BA-8062-ECCCE740B0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6367" y="2722440"/>
            <a:ext cx="8678486" cy="1743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790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33D143-FBC4-0405-84AF-EA5E023DA5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dirty="0"/>
              <a:t>Why we need Blockchain Languages</a:t>
            </a:r>
            <a:endParaRPr lang="he-I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12FF1-668F-8FC7-8649-8FB6353CB8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/>
            <a:r>
              <a:rPr lang="en-US" sz="2200" dirty="0"/>
              <a:t>1. Indirect representation of assets</a:t>
            </a:r>
          </a:p>
          <a:p>
            <a:pPr algn="l" rtl="0"/>
            <a:endParaRPr lang="en-US" sz="2200" dirty="0"/>
          </a:p>
          <a:p>
            <a:pPr algn="l" rtl="0"/>
            <a:r>
              <a:rPr lang="en-US" sz="2200" dirty="0"/>
              <a:t>2. Scarcity is not extensible </a:t>
            </a:r>
          </a:p>
          <a:p>
            <a:pPr algn="l" rtl="0"/>
            <a:endParaRPr lang="en-US" sz="2200" dirty="0"/>
          </a:p>
          <a:p>
            <a:pPr algn="l" rtl="0"/>
            <a:r>
              <a:rPr lang="en-US" sz="2200" dirty="0"/>
              <a:t>3. Access control is not flexible</a:t>
            </a:r>
            <a:endParaRPr lang="he-IL" sz="2200" dirty="0"/>
          </a:p>
        </p:txBody>
      </p:sp>
    </p:spTree>
    <p:extLst>
      <p:ext uri="{BB962C8B-B14F-4D97-AF65-F5344CB8AC3E}">
        <p14:creationId xmlns:p14="http://schemas.microsoft.com/office/powerpoint/2010/main" val="14231013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A11724-DF4D-8D3E-F595-BF3F55A190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3. Move goal</a:t>
            </a:r>
            <a:endParaRPr lang="he-I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6518F4-40B2-3A87-C9FE-2DCD4D09F3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839453"/>
            <a:ext cx="9603275" cy="3080900"/>
          </a:xfrm>
        </p:spPr>
        <p:txBody>
          <a:bodyPr>
            <a:normAutofit/>
          </a:bodyPr>
          <a:lstStyle/>
          <a:p>
            <a:pPr algn="l" rtl="0"/>
            <a:endParaRPr lang="en-US" dirty="0">
              <a:latin typeface="LMRoman10-Italic-Identity-H"/>
            </a:endParaRPr>
          </a:p>
          <a:p>
            <a:pPr algn="l" rtl="0"/>
            <a:r>
              <a:rPr lang="en-US" sz="2200" dirty="0"/>
              <a:t>Move’s requitements</a:t>
            </a:r>
          </a:p>
          <a:p>
            <a:pPr algn="l" rtl="0"/>
            <a:r>
              <a:rPr lang="en-US" sz="2200" dirty="0"/>
              <a:t>Move is designed with four key goals: </a:t>
            </a:r>
          </a:p>
          <a:p>
            <a:pPr algn="l" rtl="0"/>
            <a:r>
              <a:rPr lang="en-US" sz="2200" dirty="0"/>
              <a:t>First class assets, </a:t>
            </a:r>
            <a:r>
              <a:rPr lang="en-US" sz="2200" dirty="0" err="1"/>
              <a:t>flexability</a:t>
            </a:r>
            <a:r>
              <a:rPr lang="en-US" sz="2200" dirty="0"/>
              <a:t>, safety, verifiable</a:t>
            </a:r>
            <a:endParaRPr lang="he-IL" sz="2200" dirty="0"/>
          </a:p>
          <a:p>
            <a:pPr algn="l" rtl="0"/>
            <a:endParaRPr lang="en-US" dirty="0">
              <a:latin typeface="LMRoman10-Italic-Identity-H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09A2701-D0FC-64FD-BB1C-D24F6B85799F}"/>
              </a:ext>
            </a:extLst>
          </p:cNvPr>
          <p:cNvSpPr txBox="1"/>
          <p:nvPr/>
        </p:nvSpPr>
        <p:spPr>
          <a:xfrm>
            <a:off x="1451579" y="1853754"/>
            <a:ext cx="960327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0" i="1" u="none" strike="noStrike" baseline="0" dirty="0">
                <a:latin typeface="LMRoman10-Regular-Identity-H"/>
              </a:rPr>
              <a:t>“The Libra mission is to enable a </a:t>
            </a:r>
            <a:r>
              <a:rPr lang="en-US" sz="2800" b="0" i="1" u="none" strike="noStrike" baseline="0" dirty="0">
                <a:latin typeface="LMRoman10-Italic-Identity-H"/>
              </a:rPr>
              <a:t>simple global currency and financial infrastructure that empowers billions of people”</a:t>
            </a:r>
            <a:endParaRPr lang="he-IL" sz="2800" i="1" dirty="0"/>
          </a:p>
        </p:txBody>
      </p:sp>
    </p:spTree>
    <p:extLst>
      <p:ext uri="{BB962C8B-B14F-4D97-AF65-F5344CB8AC3E}">
        <p14:creationId xmlns:p14="http://schemas.microsoft.com/office/powerpoint/2010/main" val="4392811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E5E0BD-FEB7-E973-5D3C-5354FFE067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First class resources</a:t>
            </a:r>
            <a:endParaRPr lang="he-I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C6AB26-D56A-A0B0-79E9-F25A35F066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/>
            <a:r>
              <a:rPr lang="en-US" sz="2200" dirty="0"/>
              <a:t>Ability to define custom resource types</a:t>
            </a:r>
          </a:p>
          <a:p>
            <a:pPr algn="l" rtl="0"/>
            <a:r>
              <a:rPr lang="en-US" sz="2200" dirty="0"/>
              <a:t>Resources are ordinary program values.</a:t>
            </a:r>
          </a:p>
          <a:p>
            <a:pPr algn="l" rtl="0"/>
            <a:endParaRPr lang="en-US" dirty="0">
              <a:latin typeface="LMRoman10-Italic-Identity-H"/>
            </a:endParaRPr>
          </a:p>
        </p:txBody>
      </p:sp>
    </p:spTree>
    <p:extLst>
      <p:ext uri="{BB962C8B-B14F-4D97-AF65-F5344CB8AC3E}">
        <p14:creationId xmlns:p14="http://schemas.microsoft.com/office/powerpoint/2010/main" val="2500331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E5E0BD-FEB7-E973-5D3C-5354FFE067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First class resources</a:t>
            </a:r>
            <a:endParaRPr lang="he-I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C6AB26-D56A-A0B0-79E9-F25A35F066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4037749"/>
          </a:xfrm>
        </p:spPr>
        <p:txBody>
          <a:bodyPr>
            <a:noAutofit/>
          </a:bodyPr>
          <a:lstStyle/>
          <a:p>
            <a:pPr algn="l" rtl="0"/>
            <a:r>
              <a:rPr lang="en-US" sz="2200" dirty="0"/>
              <a:t>The Libra coin is implemented as a regular Move resource.</a:t>
            </a:r>
          </a:p>
          <a:p>
            <a:pPr algn="l" rtl="0"/>
            <a:r>
              <a:rPr lang="en-US" sz="2200" dirty="0"/>
              <a:t>Move must support operations on these resources:</a:t>
            </a:r>
          </a:p>
          <a:p>
            <a:pPr algn="l" rtl="0"/>
            <a:r>
              <a:rPr lang="en-US" sz="2200" dirty="0"/>
              <a:t>Creating resources.</a:t>
            </a:r>
          </a:p>
          <a:p>
            <a:pPr algn="l" rtl="0"/>
            <a:r>
              <a:rPr lang="en-US" sz="2200" dirty="0"/>
              <a:t>Modifying resources.</a:t>
            </a:r>
          </a:p>
          <a:p>
            <a:pPr algn="l" rtl="0"/>
            <a:r>
              <a:rPr lang="en-US" sz="2200" dirty="0"/>
              <a:t>Destroying resources.</a:t>
            </a:r>
          </a:p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753675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596D8-559C-9DCA-29B1-B52B4E1A0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First class resources</a:t>
            </a:r>
            <a:endParaRPr lang="he-I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428F8E-0150-1709-FEC8-9122420BA6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8" y="2029380"/>
            <a:ext cx="9603275" cy="3450613"/>
          </a:xfrm>
        </p:spPr>
        <p:txBody>
          <a:bodyPr>
            <a:normAutofit/>
          </a:bodyPr>
          <a:lstStyle/>
          <a:p>
            <a:pPr algn="l" rtl="0"/>
            <a:r>
              <a:rPr lang="en-US" sz="2200" dirty="0"/>
              <a:t>Move programmers can protect access to these critical operations with modules. </a:t>
            </a:r>
          </a:p>
          <a:p>
            <a:pPr algn="l" rtl="0"/>
            <a:r>
              <a:rPr lang="en-US" sz="2200" dirty="0"/>
              <a:t>declares resource types and procedures.</a:t>
            </a:r>
          </a:p>
          <a:p>
            <a:pPr algn="l" rtl="0"/>
            <a:r>
              <a:rPr lang="en-US" sz="2200" dirty="0"/>
              <a:t>A model can use other model resources and procedures.</a:t>
            </a:r>
            <a:endParaRPr lang="he-IL" sz="2200" dirty="0"/>
          </a:p>
        </p:txBody>
      </p:sp>
    </p:spTree>
    <p:extLst>
      <p:ext uri="{BB962C8B-B14F-4D97-AF65-F5344CB8AC3E}">
        <p14:creationId xmlns:p14="http://schemas.microsoft.com/office/powerpoint/2010/main" val="30952573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A9740-DE44-F106-C27A-951E57519D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Flexibility</a:t>
            </a:r>
            <a:endParaRPr lang="he-I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98F791-EE5F-BF0F-7089-9E5FA707FC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8" y="2132723"/>
            <a:ext cx="9603275" cy="2268795"/>
          </a:xfrm>
        </p:spPr>
        <p:txBody>
          <a:bodyPr>
            <a:noAutofit/>
          </a:bodyPr>
          <a:lstStyle/>
          <a:p>
            <a:pPr algn="l" rtl="0"/>
            <a:r>
              <a:rPr lang="en-US" sz="2200" dirty="0"/>
              <a:t>Flexibility here refers to the ability to write and organize code in a manner that allows for easy changes, reuse, and extension</a:t>
            </a:r>
          </a:p>
          <a:p>
            <a:pPr algn="l" rtl="0"/>
            <a:r>
              <a:rPr lang="en-US" sz="2200" dirty="0"/>
              <a:t>Move adds flexibility to Libra by transaction scripts.</a:t>
            </a:r>
          </a:p>
          <a:p>
            <a:pPr algn="l" rtl="0"/>
            <a:r>
              <a:rPr lang="en-US" sz="2200" dirty="0"/>
              <a:t>can perform expressive one-off behaviors or reusable behaviors </a:t>
            </a:r>
          </a:p>
        </p:txBody>
      </p:sp>
    </p:spTree>
    <p:extLst>
      <p:ext uri="{BB962C8B-B14F-4D97-AF65-F5344CB8AC3E}">
        <p14:creationId xmlns:p14="http://schemas.microsoft.com/office/powerpoint/2010/main" val="18980844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A9740-DE44-F106-C27A-951E57519D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Flexibility</a:t>
            </a:r>
            <a:endParaRPr lang="he-I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98F791-EE5F-BF0F-7089-9E5FA707FC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/>
            <a:r>
              <a:rPr lang="en-US" sz="2200" dirty="0"/>
              <a:t>Move modules enable a different kind of flexibility</a:t>
            </a:r>
          </a:p>
          <a:p>
            <a:pPr algn="l" rtl="0"/>
            <a:r>
              <a:rPr lang="en-US" sz="2200" dirty="0"/>
              <a:t>modules/resources/procedures is similar to classes/objects/methods.</a:t>
            </a:r>
          </a:p>
          <a:p>
            <a:pPr algn="l" rtl="0"/>
            <a:r>
              <a:rPr lang="en-US" sz="2200" dirty="0"/>
              <a:t>Key Differences:</a:t>
            </a:r>
          </a:p>
          <a:p>
            <a:pPr algn="l" rtl="0"/>
            <a:r>
              <a:rPr lang="en-US" sz="2200" dirty="0"/>
              <a:t>Resource Declaration.</a:t>
            </a:r>
          </a:p>
          <a:p>
            <a:pPr algn="l" rtl="0"/>
            <a:r>
              <a:rPr lang="en-US" sz="2200" dirty="0"/>
              <a:t>Procedures and Methods.</a:t>
            </a:r>
          </a:p>
          <a:p>
            <a:pPr algn="l" rtl="0"/>
            <a:endParaRPr lang="en-US" dirty="0">
              <a:solidFill>
                <a:srgbClr val="000000"/>
              </a:solidFill>
              <a:latin typeface="LMRoman10-Regular-Identity-H"/>
            </a:endParaRPr>
          </a:p>
        </p:txBody>
      </p:sp>
    </p:spTree>
    <p:extLst>
      <p:ext uri="{BB962C8B-B14F-4D97-AF65-F5344CB8AC3E}">
        <p14:creationId xmlns:p14="http://schemas.microsoft.com/office/powerpoint/2010/main" val="23738148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CADC8-5298-F9F8-F3E9-0B68D4A2C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safty</a:t>
            </a:r>
            <a:endParaRPr lang="he-I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5707EF-319D-1320-CDFC-07C41E0565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l" rtl="0">
              <a:buNone/>
            </a:pPr>
            <a:r>
              <a:rPr lang="en-US" sz="2200" dirty="0"/>
              <a:t>Must satisfy key properties : resource safety, type safety, and memory safety</a:t>
            </a:r>
          </a:p>
          <a:p>
            <a:pPr algn="l" rtl="0"/>
            <a:r>
              <a:rPr lang="en-US" sz="2200" dirty="0"/>
              <a:t>High-Level Language with Compiler</a:t>
            </a:r>
          </a:p>
          <a:p>
            <a:pPr algn="l" rtl="0"/>
            <a:r>
              <a:rPr lang="en-US" sz="2200" dirty="0"/>
              <a:t>Low-Level Assembly with Runtime Checks</a:t>
            </a:r>
          </a:p>
        </p:txBody>
      </p:sp>
    </p:spTree>
    <p:extLst>
      <p:ext uri="{BB962C8B-B14F-4D97-AF65-F5344CB8AC3E}">
        <p14:creationId xmlns:p14="http://schemas.microsoft.com/office/powerpoint/2010/main" val="8290572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CADC8-5298-F9F8-F3E9-0B68D4A2C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safty</a:t>
            </a:r>
            <a:endParaRPr lang="he-I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5707EF-319D-1320-CDFC-07C41E0565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2075821"/>
          </a:xfrm>
        </p:spPr>
        <p:txBody>
          <a:bodyPr>
            <a:normAutofit fontScale="92500"/>
          </a:bodyPr>
          <a:lstStyle/>
          <a:p>
            <a:pPr algn="l" rtl="0"/>
            <a:r>
              <a:rPr lang="en-US" sz="2200" dirty="0"/>
              <a:t>Move’s Approach: Typed Bytecode</a:t>
            </a:r>
          </a:p>
          <a:p>
            <a:pPr algn="l" rtl="0">
              <a:buFont typeface="Arial" panose="020B0604020202020204" pitchFamily="34" charset="0"/>
              <a:buChar char="•"/>
            </a:pPr>
            <a:r>
              <a:rPr lang="en-US" sz="2200" dirty="0"/>
              <a:t>Typed Bytecode: Higher-level than assembly but lower-level than high level languages.</a:t>
            </a:r>
          </a:p>
          <a:p>
            <a:pPr algn="l" rtl="0">
              <a:buFont typeface="Arial" panose="020B0604020202020204" pitchFamily="34" charset="0"/>
              <a:buChar char="•"/>
            </a:pPr>
            <a:r>
              <a:rPr lang="en-US" sz="2200" dirty="0"/>
              <a:t>Bytecode Verifier: Checks for safety properties on-chain before execution.</a:t>
            </a:r>
          </a:p>
          <a:p>
            <a:pPr algn="l" rtl="0">
              <a:buFont typeface="Arial" panose="020B0604020202020204" pitchFamily="34" charset="0"/>
              <a:buChar char="•"/>
            </a:pPr>
            <a:r>
              <a:rPr lang="en-US" sz="2200" dirty="0"/>
              <a:t>Bytecode Interpreter: Executes verified bytecode directly.</a:t>
            </a:r>
          </a:p>
        </p:txBody>
      </p:sp>
    </p:spTree>
    <p:extLst>
      <p:ext uri="{BB962C8B-B14F-4D97-AF65-F5344CB8AC3E}">
        <p14:creationId xmlns:p14="http://schemas.microsoft.com/office/powerpoint/2010/main" val="6290173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70FAE2-16AE-58DF-7D7E-633C4E4997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Verifiability</a:t>
            </a:r>
            <a:endParaRPr lang="he-I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E29698-0335-B5BC-17A2-7861BED003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2988515"/>
          </a:xfrm>
        </p:spPr>
        <p:txBody>
          <a:bodyPr>
            <a:normAutofit/>
          </a:bodyPr>
          <a:lstStyle/>
          <a:p>
            <a:pPr algn="l" rtl="0"/>
            <a:r>
              <a:rPr lang="en-US" dirty="0"/>
              <a:t>Ideally: check every safety property of Move programs </a:t>
            </a:r>
          </a:p>
          <a:p>
            <a:pPr algn="l" rtl="0"/>
            <a:r>
              <a:rPr lang="en-US" dirty="0"/>
              <a:t>Approach to Verifiability:</a:t>
            </a:r>
          </a:p>
          <a:p>
            <a:pPr algn="l" rtl="0"/>
            <a:r>
              <a:rPr lang="en-US" dirty="0"/>
              <a:t>On-Chain Verification:</a:t>
            </a:r>
          </a:p>
          <a:p>
            <a:pPr marL="457200" lvl="1" indent="0" algn="l" rtl="0">
              <a:buNone/>
            </a:pPr>
            <a:r>
              <a:rPr lang="en-US" sz="2000" dirty="0"/>
              <a:t>Perform lightweight checks on-chain to ensure key safety properties.</a:t>
            </a:r>
          </a:p>
          <a:p>
            <a:pPr algn="l" rtl="0"/>
            <a:r>
              <a:rPr lang="en-US" dirty="0"/>
              <a:t>Off-Chain - Static Verification:</a:t>
            </a:r>
          </a:p>
          <a:p>
            <a:pPr marL="457200" lvl="1" indent="0" algn="l" rtl="0">
              <a:buNone/>
            </a:pPr>
            <a:r>
              <a:rPr lang="en-US" sz="2000" dirty="0"/>
              <a:t>Support advanced off-chain verification tools to analyze programs before execution.</a:t>
            </a:r>
          </a:p>
        </p:txBody>
      </p:sp>
    </p:spTree>
    <p:extLst>
      <p:ext uri="{BB962C8B-B14F-4D97-AF65-F5344CB8AC3E}">
        <p14:creationId xmlns:p14="http://schemas.microsoft.com/office/powerpoint/2010/main" val="41063157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9B93FC-6340-3356-7F12-AB5DE4E445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 Decisions for Static Verification</a:t>
            </a:r>
            <a:endParaRPr lang="he-IL" dirty="0"/>
          </a:p>
        </p:txBody>
      </p:sp>
      <p:sp>
        <p:nvSpPr>
          <p:cNvPr id="13" name="Rectangle 10">
            <a:extLst>
              <a:ext uri="{FF2B5EF4-FFF2-40B4-BE49-F238E27FC236}">
                <a16:creationId xmlns:a16="http://schemas.microsoft.com/office/drawing/2014/main" id="{847948E8-335B-6346-3E32-CB2F485849D8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451579" y="2328130"/>
            <a:ext cx="8916787" cy="2427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l" rtl="0"/>
            <a:r>
              <a:rPr lang="en-US" dirty="0"/>
              <a:t>No dynamic dispatch:</a:t>
            </a:r>
          </a:p>
          <a:p>
            <a:pPr algn="l" rtl="0"/>
            <a:r>
              <a:rPr lang="en-US" dirty="0"/>
              <a:t> Every function call target is determined at compile time. </a:t>
            </a:r>
          </a:p>
          <a:p>
            <a:pPr algn="l" rtl="0"/>
            <a:r>
              <a:rPr lang="en-US" dirty="0"/>
              <a:t>Limited mutability:</a:t>
            </a:r>
          </a:p>
          <a:p>
            <a:pPr algn="l" rtl="0"/>
            <a:r>
              <a:rPr lang="en-US" dirty="0"/>
              <a:t>Every mutation to a Move value occurs through a reference.</a:t>
            </a:r>
          </a:p>
          <a:p>
            <a:pPr algn="l" rtl="0"/>
            <a:r>
              <a:rPr lang="en-US" dirty="0"/>
              <a:t>Move’s bytecode verifier uses a “borrow checking” scheme.</a:t>
            </a:r>
          </a:p>
        </p:txBody>
      </p:sp>
    </p:spTree>
    <p:extLst>
      <p:ext uri="{BB962C8B-B14F-4D97-AF65-F5344CB8AC3E}">
        <p14:creationId xmlns:p14="http://schemas.microsoft.com/office/powerpoint/2010/main" val="20904876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9B93FC-6340-3356-7F12-AB5DE4E445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 Decisions for Static Verification</a:t>
            </a:r>
            <a:endParaRPr lang="he-IL" dirty="0"/>
          </a:p>
        </p:txBody>
      </p:sp>
      <p:sp>
        <p:nvSpPr>
          <p:cNvPr id="13" name="Rectangle 10">
            <a:extLst>
              <a:ext uri="{FF2B5EF4-FFF2-40B4-BE49-F238E27FC236}">
                <a16:creationId xmlns:a16="http://schemas.microsoft.com/office/drawing/2014/main" id="{847948E8-335B-6346-3E32-CB2F485849D8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451579" y="2291281"/>
            <a:ext cx="8389845" cy="29249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l" rtl="0">
              <a:buFont typeface="Arial" panose="020B0604020202020204" pitchFamily="34" charset="0"/>
              <a:buChar char="•"/>
            </a:pPr>
            <a:r>
              <a:rPr lang="en-US" dirty="0"/>
              <a:t>Modularity :</a:t>
            </a:r>
          </a:p>
          <a:p>
            <a:pPr algn="l" rtl="0">
              <a:buFont typeface="Arial" panose="020B0604020202020204" pitchFamily="34" charset="0"/>
              <a:buChar char="•"/>
            </a:pPr>
            <a:r>
              <a:rPr lang="en-US" dirty="0"/>
              <a:t>Code is organized into modules enforcing data abstraction and encapsulation.</a:t>
            </a:r>
          </a:p>
          <a:p>
            <a:pPr algn="l" rtl="0">
              <a:buFont typeface="Arial" panose="020B0604020202020204" pitchFamily="34" charset="0"/>
              <a:buChar char="•"/>
            </a:pPr>
            <a:endParaRPr lang="en-US" dirty="0"/>
          </a:p>
          <a:p>
            <a:pPr algn="l" rtl="0">
              <a:buFont typeface="Arial" panose="020B0604020202020204" pitchFamily="34" charset="0"/>
              <a:buChar char="•"/>
            </a:pPr>
            <a:endParaRPr lang="en-US" dirty="0"/>
          </a:p>
          <a:p>
            <a:pPr algn="l" rtl="0"/>
            <a:r>
              <a:rPr lang="en-US" dirty="0"/>
              <a:t>Efficiently check for runtime failures and program-specific properties.</a:t>
            </a:r>
          </a:p>
          <a:p>
            <a:pPr algn="l" rtl="0"/>
            <a:r>
              <a:rPr lang="en-US" dirty="0"/>
              <a:t>Simplified language design facilitates accurate and efficient analysis.</a:t>
            </a:r>
          </a:p>
        </p:txBody>
      </p:sp>
    </p:spTree>
    <p:extLst>
      <p:ext uri="{BB962C8B-B14F-4D97-AF65-F5344CB8AC3E}">
        <p14:creationId xmlns:p14="http://schemas.microsoft.com/office/powerpoint/2010/main" val="37365724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E4FD03-4399-C934-201C-0DF9CEF4DE0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resource safety</a:t>
            </a:r>
            <a:endParaRPr lang="en-IL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06C591-A5F5-EFAE-EF2A-ED3773A830D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the guarantees that Move resources can never be copied, reused, or lost.</a:t>
            </a:r>
            <a:endParaRPr lang="en-IL" dirty="0"/>
          </a:p>
        </p:txBody>
      </p:sp>
    </p:spTree>
    <p:extLst>
      <p:ext uri="{BB962C8B-B14F-4D97-AF65-F5344CB8AC3E}">
        <p14:creationId xmlns:p14="http://schemas.microsoft.com/office/powerpoint/2010/main" val="7276323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2F03AF-A30D-3B8F-CEE6-8FABA13671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Peer-to-Peer Payment Transaction Script</a:t>
            </a:r>
            <a:endParaRPr lang="en-I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BE7E17-7F15-19B8-8ABA-F641574EB6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l" rtl="0">
              <a:buNone/>
            </a:pPr>
            <a:r>
              <a:rPr lang="en-US" sz="2100" dirty="0">
                <a:solidFill>
                  <a:schemeClr val="accent3"/>
                </a:solidFill>
              </a:rPr>
              <a:t>public</a:t>
            </a:r>
            <a:r>
              <a:rPr lang="en-US" sz="2100" dirty="0"/>
              <a:t> main(payee: </a:t>
            </a:r>
            <a:r>
              <a:rPr lang="en-US" sz="2100" dirty="0">
                <a:solidFill>
                  <a:schemeClr val="accent2">
                    <a:lumMod val="75000"/>
                  </a:schemeClr>
                </a:solidFill>
              </a:rPr>
              <a:t>address</a:t>
            </a:r>
            <a:r>
              <a:rPr lang="en-US" sz="2100" dirty="0"/>
              <a:t>, amount: </a:t>
            </a:r>
            <a:r>
              <a:rPr lang="en-US" sz="2100" dirty="0">
                <a:solidFill>
                  <a:schemeClr val="accent2">
                    <a:lumMod val="75000"/>
                  </a:schemeClr>
                </a:solidFill>
              </a:rPr>
              <a:t>u64</a:t>
            </a:r>
            <a:r>
              <a:rPr lang="en-US" sz="2100" dirty="0"/>
              <a:t>) {</a:t>
            </a:r>
          </a:p>
          <a:p>
            <a:pPr marL="0" indent="0" algn="l" rtl="0">
              <a:buNone/>
            </a:pPr>
            <a:r>
              <a:rPr lang="en-US" sz="2100" dirty="0"/>
              <a:t>      </a:t>
            </a:r>
            <a:r>
              <a:rPr lang="en-US" sz="2100" dirty="0">
                <a:solidFill>
                  <a:schemeClr val="accent3"/>
                </a:solidFill>
              </a:rPr>
              <a:t>let</a:t>
            </a:r>
            <a:r>
              <a:rPr lang="en-US" sz="2100" dirty="0"/>
              <a:t> coin: </a:t>
            </a:r>
            <a:r>
              <a:rPr lang="en-US" sz="2100" dirty="0">
                <a:solidFill>
                  <a:srgbClr val="92D050"/>
                </a:solidFill>
              </a:rPr>
              <a:t>0x0</a:t>
            </a:r>
            <a:r>
              <a:rPr lang="en-US" sz="2100" dirty="0"/>
              <a:t>.Currency.Coin=</a:t>
            </a:r>
            <a:r>
              <a:rPr lang="en-US" sz="2100" dirty="0">
                <a:solidFill>
                  <a:srgbClr val="92D050"/>
                </a:solidFill>
              </a:rPr>
              <a:t>0x0</a:t>
            </a:r>
            <a:r>
              <a:rPr lang="en-US" sz="2100" dirty="0"/>
              <a:t>.Currency.withdraw_from_sender(</a:t>
            </a:r>
            <a:r>
              <a:rPr lang="en-US" sz="2100" dirty="0">
                <a:solidFill>
                  <a:schemeClr val="accent3"/>
                </a:solidFill>
              </a:rPr>
              <a:t>copy</a:t>
            </a:r>
            <a:r>
              <a:rPr lang="en-US" sz="2100" dirty="0"/>
              <a:t>(amount));</a:t>
            </a:r>
          </a:p>
          <a:p>
            <a:pPr marL="0" indent="0" algn="l" rtl="0">
              <a:buNone/>
            </a:pPr>
            <a:r>
              <a:rPr lang="en-US" sz="2100" dirty="0"/>
              <a:t>      </a:t>
            </a:r>
            <a:r>
              <a:rPr lang="en-US" sz="2100" dirty="0">
                <a:solidFill>
                  <a:srgbClr val="92D050"/>
                </a:solidFill>
              </a:rPr>
              <a:t>0x0</a:t>
            </a:r>
            <a:r>
              <a:rPr lang="en-US" sz="2100" dirty="0"/>
              <a:t>.Currency.deposit(</a:t>
            </a:r>
            <a:r>
              <a:rPr lang="en-US" sz="2100" dirty="0">
                <a:solidFill>
                  <a:schemeClr val="accent3"/>
                </a:solidFill>
              </a:rPr>
              <a:t>copy</a:t>
            </a:r>
            <a:r>
              <a:rPr lang="en-US" sz="2100" dirty="0"/>
              <a:t>(payee), </a:t>
            </a:r>
            <a:r>
              <a:rPr lang="en-US" sz="2100" dirty="0">
                <a:solidFill>
                  <a:schemeClr val="accent3"/>
                </a:solidFill>
              </a:rPr>
              <a:t>move</a:t>
            </a:r>
            <a:r>
              <a:rPr lang="en-US" sz="2100" dirty="0"/>
              <a:t>(coin));</a:t>
            </a:r>
          </a:p>
          <a:p>
            <a:pPr marL="0" indent="0" algn="l" rtl="0">
              <a:buNone/>
            </a:pPr>
            <a:r>
              <a:rPr lang="en-US" sz="2100" dirty="0"/>
              <a:t> }</a:t>
            </a:r>
          </a:p>
        </p:txBody>
      </p:sp>
    </p:spTree>
    <p:extLst>
      <p:ext uri="{BB962C8B-B14F-4D97-AF65-F5344CB8AC3E}">
        <p14:creationId xmlns:p14="http://schemas.microsoft.com/office/powerpoint/2010/main" val="127149324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3B95A3-71BD-3C2F-24F2-4A89246E9B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 a coin</a:t>
            </a:r>
            <a:endParaRPr lang="en-I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85B6FC-1D7C-B3D1-18B6-B2402B6D9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10094658" cy="3450613"/>
          </a:xfrm>
        </p:spPr>
        <p:txBody>
          <a:bodyPr>
            <a:normAutofit/>
          </a:bodyPr>
          <a:lstStyle/>
          <a:p>
            <a:pPr marL="0" indent="0" algn="l" rtl="0">
              <a:buNone/>
            </a:pPr>
            <a:r>
              <a:rPr lang="en-US" sz="2200" dirty="0">
                <a:solidFill>
                  <a:schemeClr val="accent3"/>
                </a:solidFill>
              </a:rPr>
              <a:t>public</a:t>
            </a:r>
            <a:r>
              <a:rPr lang="en-US" sz="2200" dirty="0"/>
              <a:t> main(payee: </a:t>
            </a:r>
            <a:r>
              <a:rPr lang="en-US" sz="2200" dirty="0">
                <a:solidFill>
                  <a:schemeClr val="accent2">
                    <a:lumMod val="75000"/>
                  </a:schemeClr>
                </a:solidFill>
              </a:rPr>
              <a:t>address</a:t>
            </a:r>
            <a:r>
              <a:rPr lang="en-US" sz="2200" dirty="0"/>
              <a:t>, amount: </a:t>
            </a:r>
            <a:r>
              <a:rPr lang="en-US" sz="2200" dirty="0">
                <a:solidFill>
                  <a:schemeClr val="accent2">
                    <a:lumMod val="75000"/>
                  </a:schemeClr>
                </a:solidFill>
              </a:rPr>
              <a:t>u64</a:t>
            </a:r>
            <a:r>
              <a:rPr lang="en-US" sz="2200" dirty="0"/>
              <a:t>) {</a:t>
            </a:r>
          </a:p>
          <a:p>
            <a:pPr marL="0" indent="0" algn="l" rtl="0">
              <a:buNone/>
            </a:pPr>
            <a:r>
              <a:rPr lang="en-US" sz="2200" dirty="0"/>
              <a:t>      </a:t>
            </a:r>
            <a:r>
              <a:rPr lang="en-US" sz="2200" dirty="0">
                <a:solidFill>
                  <a:schemeClr val="accent3"/>
                </a:solidFill>
              </a:rPr>
              <a:t>let </a:t>
            </a:r>
            <a:r>
              <a:rPr lang="en-US" sz="2200" dirty="0"/>
              <a:t>coin:</a:t>
            </a:r>
            <a:r>
              <a:rPr lang="en-US" sz="2200" dirty="0">
                <a:solidFill>
                  <a:srgbClr val="92D050"/>
                </a:solidFill>
              </a:rPr>
              <a:t>0x0</a:t>
            </a:r>
            <a:r>
              <a:rPr lang="en-US" sz="2200" dirty="0"/>
              <a:t>.Currency.Coin=</a:t>
            </a:r>
            <a:r>
              <a:rPr lang="en-US" sz="2200" dirty="0">
                <a:solidFill>
                  <a:srgbClr val="92D050"/>
                </a:solidFill>
              </a:rPr>
              <a:t>0x0</a:t>
            </a:r>
            <a:r>
              <a:rPr lang="en-US" sz="2200" dirty="0"/>
              <a:t>.Currency.withdraw_from_sender(</a:t>
            </a:r>
            <a:r>
              <a:rPr lang="en-US" sz="2200" dirty="0">
                <a:solidFill>
                  <a:schemeClr val="accent3"/>
                </a:solidFill>
              </a:rPr>
              <a:t>copy</a:t>
            </a:r>
            <a:r>
              <a:rPr lang="en-US" sz="2200" dirty="0"/>
              <a:t>(amount));</a:t>
            </a:r>
          </a:p>
          <a:p>
            <a:pPr marL="0" indent="0" algn="l" rtl="0">
              <a:buNone/>
            </a:pPr>
            <a:r>
              <a:rPr lang="en-US" sz="2200" dirty="0"/>
              <a:t>      </a:t>
            </a:r>
            <a:r>
              <a:rPr lang="en-US" sz="2200" dirty="0">
                <a:solidFill>
                  <a:srgbClr val="92D050"/>
                </a:solidFill>
              </a:rPr>
              <a:t>0x0</a:t>
            </a:r>
            <a:r>
              <a:rPr lang="en-US" sz="2200" dirty="0"/>
              <a:t>.Currency.deposit(</a:t>
            </a:r>
            <a:r>
              <a:rPr lang="en-US" sz="2200" dirty="0">
                <a:solidFill>
                  <a:schemeClr val="accent3"/>
                </a:solidFill>
              </a:rPr>
              <a:t>copy</a:t>
            </a:r>
            <a:r>
              <a:rPr lang="en-US" sz="2200" dirty="0"/>
              <a:t>(payee), </a:t>
            </a:r>
            <a:r>
              <a:rPr lang="en-US" sz="2200" dirty="0">
                <a:solidFill>
                  <a:schemeClr val="accent3"/>
                </a:solidFill>
                <a:highlight>
                  <a:srgbClr val="FFFF00"/>
                </a:highlight>
              </a:rPr>
              <a:t>copy</a:t>
            </a:r>
            <a:r>
              <a:rPr lang="en-US" sz="2200" dirty="0"/>
              <a:t>(coin));</a:t>
            </a:r>
          </a:p>
          <a:p>
            <a:pPr marL="0" indent="0" algn="l" rtl="0">
              <a:buNone/>
            </a:pPr>
            <a:r>
              <a:rPr lang="en-US" sz="2200" dirty="0"/>
              <a:t> }</a:t>
            </a:r>
            <a:endParaRPr lang="en-IL" sz="2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85432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8EBF53-A7CD-6B5C-1964-455B2627BC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Duplicate a coin</a:t>
            </a:r>
            <a:endParaRPr lang="en-I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FF4596-9A3F-20EA-F2AD-1DEA2E5C62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l" rtl="0">
              <a:buNone/>
            </a:pPr>
            <a:r>
              <a:rPr lang="en-US" dirty="0">
                <a:solidFill>
                  <a:schemeClr val="accent3"/>
                </a:solidFill>
              </a:rPr>
              <a:t>public</a:t>
            </a:r>
            <a:r>
              <a:rPr lang="en-US" dirty="0"/>
              <a:t> main(payee: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address</a:t>
            </a:r>
            <a:r>
              <a:rPr lang="en-US" dirty="0"/>
              <a:t>, amount: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u64</a:t>
            </a:r>
            <a:r>
              <a:rPr lang="en-US" dirty="0"/>
              <a:t>) {</a:t>
            </a:r>
          </a:p>
          <a:p>
            <a:pPr marL="0" indent="0" algn="l" rtl="0">
              <a:buNone/>
            </a:pPr>
            <a:r>
              <a:rPr lang="en-US" dirty="0"/>
              <a:t>      </a:t>
            </a:r>
            <a:r>
              <a:rPr lang="en-US" dirty="0">
                <a:solidFill>
                  <a:schemeClr val="accent3"/>
                </a:solidFill>
              </a:rPr>
              <a:t>let</a:t>
            </a:r>
            <a:r>
              <a:rPr lang="en-US" dirty="0"/>
              <a:t> coin: </a:t>
            </a:r>
            <a:r>
              <a:rPr lang="en-US" dirty="0">
                <a:solidFill>
                  <a:srgbClr val="92D050"/>
                </a:solidFill>
              </a:rPr>
              <a:t>0x0</a:t>
            </a:r>
            <a:r>
              <a:rPr lang="en-US" dirty="0"/>
              <a:t>.Currency.Coin =</a:t>
            </a:r>
            <a:r>
              <a:rPr lang="en-US" dirty="0">
                <a:solidFill>
                  <a:srgbClr val="92D050"/>
                </a:solidFill>
              </a:rPr>
              <a:t>0x0</a:t>
            </a:r>
            <a:r>
              <a:rPr lang="en-US" dirty="0"/>
              <a:t>.Currency.withdraw_from_sender(</a:t>
            </a:r>
            <a:r>
              <a:rPr lang="en-US" dirty="0">
                <a:solidFill>
                  <a:schemeClr val="accent3"/>
                </a:solidFill>
              </a:rPr>
              <a:t>copy</a:t>
            </a:r>
            <a:r>
              <a:rPr lang="en-US" dirty="0"/>
              <a:t>(amount));</a:t>
            </a:r>
          </a:p>
          <a:p>
            <a:pPr marL="0" indent="0" algn="l" rtl="0">
              <a:buNone/>
            </a:pPr>
            <a:r>
              <a:rPr lang="en-US" dirty="0"/>
              <a:t>      </a:t>
            </a:r>
            <a:r>
              <a:rPr lang="en-US" dirty="0">
                <a:solidFill>
                  <a:srgbClr val="92D050"/>
                </a:solidFill>
              </a:rPr>
              <a:t>0x0</a:t>
            </a:r>
            <a:r>
              <a:rPr lang="en-US" dirty="0"/>
              <a:t>.Currency.deposit(</a:t>
            </a:r>
            <a:r>
              <a:rPr lang="en-US" dirty="0">
                <a:solidFill>
                  <a:schemeClr val="accent3"/>
                </a:solidFill>
              </a:rPr>
              <a:t>copy</a:t>
            </a:r>
            <a:r>
              <a:rPr lang="en-US" dirty="0"/>
              <a:t>(payee), </a:t>
            </a:r>
            <a:r>
              <a:rPr lang="en-US" dirty="0">
                <a:solidFill>
                  <a:schemeClr val="accent3"/>
                </a:solidFill>
              </a:rPr>
              <a:t>move</a:t>
            </a:r>
            <a:r>
              <a:rPr lang="en-US" dirty="0"/>
              <a:t>(coin));</a:t>
            </a:r>
          </a:p>
          <a:p>
            <a:pPr marL="0" indent="0" algn="l" rtl="0">
              <a:buNone/>
            </a:pPr>
            <a:r>
              <a:rPr lang="en-US" dirty="0"/>
              <a:t>      </a:t>
            </a:r>
            <a:r>
              <a:rPr lang="en-US" dirty="0">
                <a:solidFill>
                  <a:srgbClr val="92D050"/>
                </a:solidFill>
              </a:rPr>
              <a:t>0x0</a:t>
            </a:r>
            <a:r>
              <a:rPr lang="en-US" dirty="0"/>
              <a:t>.Currency.deposit(</a:t>
            </a:r>
            <a:r>
              <a:rPr lang="en-US" dirty="0">
                <a:solidFill>
                  <a:schemeClr val="accent3"/>
                </a:solidFill>
              </a:rPr>
              <a:t>copy</a:t>
            </a:r>
            <a:r>
              <a:rPr lang="en-US" dirty="0"/>
              <a:t>(</a:t>
            </a:r>
            <a:r>
              <a:rPr lang="en-US" dirty="0" err="1"/>
              <a:t>some_other_payee</a:t>
            </a:r>
            <a:r>
              <a:rPr lang="en-US" dirty="0"/>
              <a:t>), </a:t>
            </a:r>
            <a:r>
              <a:rPr lang="en-US" dirty="0">
                <a:solidFill>
                  <a:schemeClr val="accent3"/>
                </a:solidFill>
              </a:rPr>
              <a:t>move</a:t>
            </a:r>
            <a:r>
              <a:rPr lang="en-US" dirty="0"/>
              <a:t>(coin));</a:t>
            </a:r>
          </a:p>
          <a:p>
            <a:pPr marL="0" indent="0" algn="l" rtl="0">
              <a:buNone/>
            </a:pPr>
            <a:r>
              <a:rPr lang="en-US" dirty="0"/>
              <a:t> }</a:t>
            </a:r>
          </a:p>
        </p:txBody>
      </p:sp>
    </p:spTree>
    <p:extLst>
      <p:ext uri="{BB962C8B-B14F-4D97-AF65-F5344CB8AC3E}">
        <p14:creationId xmlns:p14="http://schemas.microsoft.com/office/powerpoint/2010/main" val="231427056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7F549B-B750-5AA0-F709-FF825033C1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Lose truck of a coin</a:t>
            </a:r>
            <a:endParaRPr lang="en-I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D1B9A5-87D8-79F0-6ED1-A2F7E17A52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10234143" cy="3450613"/>
          </a:xfrm>
        </p:spPr>
        <p:txBody>
          <a:bodyPr>
            <a:normAutofit/>
          </a:bodyPr>
          <a:lstStyle/>
          <a:p>
            <a:pPr marL="0" indent="0" algn="l" rtl="0">
              <a:buNone/>
            </a:pPr>
            <a:r>
              <a:rPr lang="en-US" sz="2200" dirty="0">
                <a:solidFill>
                  <a:schemeClr val="accent3"/>
                </a:solidFill>
              </a:rPr>
              <a:t>public</a:t>
            </a:r>
            <a:r>
              <a:rPr lang="en-US" sz="2200" dirty="0"/>
              <a:t> main(payee: </a:t>
            </a:r>
            <a:r>
              <a:rPr lang="en-US" sz="2200" dirty="0">
                <a:solidFill>
                  <a:schemeClr val="accent2">
                    <a:lumMod val="75000"/>
                  </a:schemeClr>
                </a:solidFill>
              </a:rPr>
              <a:t>address</a:t>
            </a:r>
            <a:r>
              <a:rPr lang="en-US" sz="2200" dirty="0"/>
              <a:t>, amount: </a:t>
            </a:r>
            <a:r>
              <a:rPr lang="en-US" sz="2200" dirty="0">
                <a:solidFill>
                  <a:schemeClr val="accent2">
                    <a:lumMod val="75000"/>
                  </a:schemeClr>
                </a:solidFill>
              </a:rPr>
              <a:t>u64</a:t>
            </a:r>
            <a:r>
              <a:rPr lang="en-US" sz="2200" dirty="0"/>
              <a:t>) {</a:t>
            </a:r>
          </a:p>
          <a:p>
            <a:pPr marL="0" indent="0" algn="l" rtl="0">
              <a:buNone/>
            </a:pPr>
            <a:r>
              <a:rPr lang="en-US" sz="2200" dirty="0"/>
              <a:t>      </a:t>
            </a:r>
            <a:r>
              <a:rPr lang="en-US" sz="2200" dirty="0">
                <a:solidFill>
                  <a:schemeClr val="accent3"/>
                </a:solidFill>
              </a:rPr>
              <a:t>let</a:t>
            </a:r>
            <a:r>
              <a:rPr lang="en-US" sz="2200" dirty="0"/>
              <a:t> coin: </a:t>
            </a:r>
            <a:r>
              <a:rPr lang="en-US" sz="2200" dirty="0">
                <a:solidFill>
                  <a:srgbClr val="92D050"/>
                </a:solidFill>
              </a:rPr>
              <a:t>0x0</a:t>
            </a:r>
            <a:r>
              <a:rPr lang="en-US" sz="2200" dirty="0"/>
              <a:t>.Currency.Coin=</a:t>
            </a:r>
            <a:r>
              <a:rPr lang="en-US" sz="2200" dirty="0">
                <a:solidFill>
                  <a:srgbClr val="92D050"/>
                </a:solidFill>
              </a:rPr>
              <a:t>0x0</a:t>
            </a:r>
            <a:r>
              <a:rPr lang="en-US" sz="2200" dirty="0"/>
              <a:t>.Currency.withdraw_from_sender(</a:t>
            </a:r>
            <a:r>
              <a:rPr lang="en-US" sz="2200" dirty="0">
                <a:solidFill>
                  <a:schemeClr val="accent3"/>
                </a:solidFill>
              </a:rPr>
              <a:t>copy</a:t>
            </a:r>
            <a:r>
              <a:rPr lang="en-US" sz="2200" dirty="0"/>
              <a:t>(amount));</a:t>
            </a:r>
          </a:p>
          <a:p>
            <a:pPr marL="0" indent="0" algn="l" rtl="0">
              <a:buNone/>
            </a:pPr>
            <a:r>
              <a:rPr lang="en-US" sz="2200" dirty="0"/>
              <a:t>}</a:t>
            </a:r>
          </a:p>
          <a:p>
            <a:pPr marL="0" indent="0" algn="l" rtl="0">
              <a:buNone/>
            </a:pPr>
            <a:endParaRPr lang="en-US" sz="1600" dirty="0">
              <a:solidFill>
                <a:srgbClr val="FF0000"/>
              </a:solidFill>
            </a:endParaRPr>
          </a:p>
          <a:p>
            <a:pPr marL="0" indent="0" algn="l" rtl="0">
              <a:buNone/>
            </a:pPr>
            <a:r>
              <a:rPr lang="en-US" dirty="0"/>
              <a:t>These guarantees go beyond what is possible for physical assets like paper currency. </a:t>
            </a:r>
            <a:endParaRPr lang="en-IL" dirty="0"/>
          </a:p>
        </p:txBody>
      </p:sp>
    </p:spTree>
    <p:extLst>
      <p:ext uri="{BB962C8B-B14F-4D97-AF65-F5344CB8AC3E}">
        <p14:creationId xmlns:p14="http://schemas.microsoft.com/office/powerpoint/2010/main" val="8298091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C115E-B747-2868-C038-6225F0C99C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Currency Module</a:t>
            </a:r>
            <a:endParaRPr lang="en-I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69296B-50A7-17A5-6A39-E2650E90E2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/>
              <a:t>Move has two different kinds of programs: transaction scripts</a:t>
            </a:r>
            <a:r>
              <a:rPr lang="he-IL" dirty="0"/>
              <a:t> </a:t>
            </a:r>
            <a:r>
              <a:rPr lang="en-US" dirty="0"/>
              <a:t>and modules</a:t>
            </a:r>
            <a:r>
              <a:rPr lang="he-IL" dirty="0"/>
              <a:t>.</a:t>
            </a:r>
          </a:p>
          <a:p>
            <a:pPr algn="l" rtl="0"/>
            <a:r>
              <a:rPr lang="en-US" dirty="0"/>
              <a:t>Transaction scripts are included in each user-submitted transaction and invoke procedures of a module to update the global state.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403747678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925869-C278-CE2F-C6A8-802C76A107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The global state</a:t>
            </a:r>
            <a:endParaRPr lang="en-I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57F6BB-4ECE-D992-F594-D4EAD79940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/>
            <a:r>
              <a:rPr lang="en-US" dirty="0"/>
              <a:t>The global state is structured as a map from account addresses to accounts.</a:t>
            </a:r>
            <a:endParaRPr lang="en-IL" dirty="0">
              <a:solidFill>
                <a:srgbClr val="FF0000"/>
              </a:solidFill>
            </a:endParaRPr>
          </a:p>
          <a:p>
            <a:pPr algn="l" rtl="0"/>
            <a:r>
              <a:rPr lang="en-US" dirty="0"/>
              <a:t>Each account can contain zero or more modules and one or more resource values.</a:t>
            </a:r>
            <a:endParaRPr lang="he-IL" dirty="0"/>
          </a:p>
          <a:p>
            <a:pPr algn="l" rtl="0"/>
            <a:r>
              <a:rPr lang="en-US" dirty="0"/>
              <a:t>Accounts can contain at most one resource value of a given type and at most one module with a given name. </a:t>
            </a:r>
          </a:p>
          <a:p>
            <a:pPr algn="l" rtl="0"/>
            <a:r>
              <a:rPr lang="en-US" dirty="0"/>
              <a:t>Modules can contain a resource type named Coin that is managed by the module.</a:t>
            </a:r>
          </a:p>
        </p:txBody>
      </p:sp>
    </p:spTree>
    <p:extLst>
      <p:ext uri="{BB962C8B-B14F-4D97-AF65-F5344CB8AC3E}">
        <p14:creationId xmlns:p14="http://schemas.microsoft.com/office/powerpoint/2010/main" val="395050878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D3103F-CA07-7E9F-5C21-D9F098745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Procedures and transaction scripts</a:t>
            </a:r>
            <a:endParaRPr lang="he-IL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9B0EE1E-9F2A-316E-D478-87EA0929BF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5140" y="1985130"/>
            <a:ext cx="3649713" cy="1154397"/>
          </a:xfrm>
          <a:prstGeom prst="rect">
            <a:avLst/>
          </a:prstGeom>
        </p:spPr>
      </p:pic>
      <p:sp>
        <p:nvSpPr>
          <p:cNvPr id="9" name="Rectangle 2">
            <a:extLst>
              <a:ext uri="{FF2B5EF4-FFF2-40B4-BE49-F238E27FC236}">
                <a16:creationId xmlns:a16="http://schemas.microsoft.com/office/drawing/2014/main" id="{873115A6-25F0-7BD0-0D2F-E129C80F86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51579" y="2499052"/>
            <a:ext cx="9376570" cy="372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28600" marR="0" lvl="0" indent="-228600" defTabSz="914400" fontAlgn="base">
              <a:lnSpc>
                <a:spcPct val="12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/>
            </a:pPr>
            <a:r>
              <a:rPr lang="he-IL" altLang="he-IL" sz="2000" dirty="0"/>
              <a:t>Signature:</a:t>
            </a:r>
          </a:p>
          <a:p>
            <a:pPr marR="0" lvl="0" defTabSz="914400" fontAlgn="base">
              <a:lnSpc>
                <a:spcPct val="12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100000"/>
              <a:tabLst/>
            </a:pPr>
            <a:r>
              <a:rPr lang="en-US" altLang="he-IL" sz="2000" dirty="0"/>
              <a:t>	</a:t>
            </a:r>
            <a:r>
              <a:rPr lang="he-IL" altLang="he-IL" sz="2000" dirty="0"/>
              <a:t> visibility, typed formal parameters, return types.</a:t>
            </a:r>
          </a:p>
          <a:p>
            <a:pPr marL="228600" marR="0" lvl="0" indent="-228600" defTabSz="914400" fontAlgn="base">
              <a:lnSpc>
                <a:spcPct val="12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/>
            </a:pPr>
            <a:r>
              <a:rPr lang="he-IL" altLang="he-IL" sz="2000" dirty="0"/>
              <a:t>Declaration: </a:t>
            </a:r>
          </a:p>
          <a:p>
            <a:pPr marR="0" lvl="0" defTabSz="914400" fontAlgn="base">
              <a:lnSpc>
                <a:spcPct val="12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100000"/>
              <a:tabLst/>
            </a:pPr>
            <a:r>
              <a:rPr lang="en-US" altLang="he-IL" sz="2000" dirty="0"/>
              <a:t>	</a:t>
            </a:r>
            <a:r>
              <a:rPr lang="he-IL" altLang="he-IL" sz="2000" dirty="0"/>
              <a:t>  signature, typed local variables, array of bytecode instructions.</a:t>
            </a:r>
          </a:p>
          <a:p>
            <a:pPr marL="228600" marR="0" lvl="0" indent="-228600" defTabSz="914400" fontAlgn="base">
              <a:lnSpc>
                <a:spcPct val="12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/>
            </a:pPr>
            <a:r>
              <a:rPr lang="he-IL" altLang="he-IL" sz="2000" dirty="0"/>
              <a:t>Visibility: </a:t>
            </a:r>
          </a:p>
          <a:p>
            <a:pPr marR="0" lvl="0" defTabSz="914400" fontAlgn="base">
              <a:lnSpc>
                <a:spcPct val="12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100000"/>
              <a:tabLst/>
            </a:pPr>
            <a:r>
              <a:rPr lang="en-US" altLang="he-IL" sz="2000" dirty="0"/>
              <a:t>	</a:t>
            </a:r>
            <a:r>
              <a:rPr lang="he-IL" altLang="he-IL" sz="2000" dirty="0"/>
              <a:t>Internal Procedures: Invoked only by other procedures within the same module.</a:t>
            </a:r>
          </a:p>
          <a:p>
            <a:pPr marR="0" lvl="0" defTabSz="914400" fontAlgn="base">
              <a:lnSpc>
                <a:spcPct val="12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100000"/>
              <a:tabLst/>
            </a:pPr>
            <a:r>
              <a:rPr lang="en-US" altLang="he-IL" sz="2000" dirty="0"/>
              <a:t>	</a:t>
            </a:r>
            <a:r>
              <a:rPr lang="he-IL" altLang="he-IL" sz="2000" dirty="0"/>
              <a:t>Public Procedures: invoked by any module or transaction script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04708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4F427F-4405-556E-CDF8-E824DCD2E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Bytecode Interpreter</a:t>
            </a:r>
            <a:endParaRPr lang="he-I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78B4A3-94BD-3436-9B99-56B65F82D4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355742"/>
            <a:ext cx="9603275" cy="3697739"/>
          </a:xfrm>
        </p:spPr>
        <p:txBody>
          <a:bodyPr>
            <a:normAutofit/>
          </a:bodyPr>
          <a:lstStyle/>
          <a:p>
            <a:pPr algn="l" rtl="0"/>
            <a:r>
              <a:rPr lang="en-US" dirty="0"/>
              <a:t>The blockchain state is updated by a transaction script that can invoke public procedures of any module that is currently published under an account.</a:t>
            </a:r>
          </a:p>
          <a:p>
            <a:pPr algn="l" rtl="0"/>
            <a:r>
              <a:rPr lang="en-US" dirty="0"/>
              <a:t>In Move, a procedure is uniquely identified by the module it belongs to and its signature (the name and types of its parameters and return values). </a:t>
            </a:r>
          </a:p>
        </p:txBody>
      </p:sp>
    </p:spTree>
    <p:extLst>
      <p:ext uri="{BB962C8B-B14F-4D97-AF65-F5344CB8AC3E}">
        <p14:creationId xmlns:p14="http://schemas.microsoft.com/office/powerpoint/2010/main" val="13918993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4F427F-4405-556E-CDF8-E824DCD2E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Bytecode Interpreter</a:t>
            </a:r>
            <a:endParaRPr lang="he-IL" dirty="0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678AAA6F-B3A4-A54A-9BA2-0E413475A3F5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451579" y="2451711"/>
            <a:ext cx="8730807" cy="1427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l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Tx/>
            </a:pPr>
            <a:r>
              <a:rPr lang="he-IL" altLang="he-IL" dirty="0"/>
              <a:t> The Call bytecode instruction in Move requires a unique procedure ID as input.</a:t>
            </a:r>
          </a:p>
          <a:p>
            <a:pPr algn="l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Tx/>
            </a:pPr>
            <a:r>
              <a:rPr lang="en-US" dirty="0"/>
              <a:t>Move enforces that  modules that were published earlier in the linear transaction history. </a:t>
            </a:r>
            <a:endParaRPr lang="he-IL" altLang="he-IL" dirty="0"/>
          </a:p>
        </p:txBody>
      </p:sp>
    </p:spTree>
    <p:extLst>
      <p:ext uri="{BB962C8B-B14F-4D97-AF65-F5344CB8AC3E}">
        <p14:creationId xmlns:p14="http://schemas.microsoft.com/office/powerpoint/2010/main" val="38470486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4F427F-4405-556E-CDF8-E824DCD2E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Bytecode Interpreter</a:t>
            </a:r>
            <a:endParaRPr lang="he-I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78B4A3-94BD-3436-9B99-56B65F82D4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4029558"/>
            <a:ext cx="9603275" cy="2023923"/>
          </a:xfrm>
        </p:spPr>
        <p:txBody>
          <a:bodyPr>
            <a:normAutofit/>
          </a:bodyPr>
          <a:lstStyle/>
          <a:p>
            <a:pPr algn="l" rtl="0"/>
            <a:r>
              <a:rPr lang="en-US" dirty="0"/>
              <a:t>Move bytecode instructions are executed by a stack-based interpreter</a:t>
            </a:r>
          </a:p>
          <a:p>
            <a:pPr algn="l" rtl="0"/>
            <a:r>
              <a:rPr lang="en-US" dirty="0"/>
              <a:t>An instruction consumes operands from the stack and pushes results onto the stack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0968C6F-8D21-4C39-6166-8F17CC0283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5002" y="2041418"/>
            <a:ext cx="6639852" cy="1800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20919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4F427F-4405-556E-CDF8-E824DCD2E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914400"/>
            <a:ext cx="9603275" cy="730807"/>
          </a:xfrm>
        </p:spPr>
        <p:txBody>
          <a:bodyPr/>
          <a:lstStyle/>
          <a:p>
            <a:r>
              <a:rPr lang="en-US" dirty="0"/>
              <a:t>Bytecode</a:t>
            </a:r>
            <a:r>
              <a:rPr lang="en-US" sz="1800" b="1" i="0" u="none" strike="noStrike" baseline="0" dirty="0">
                <a:latin typeface="NBInternationalPro-Bold-Identity-H"/>
              </a:rPr>
              <a:t> </a:t>
            </a:r>
            <a:r>
              <a:rPr lang="en-US" dirty="0"/>
              <a:t>Interpreter</a:t>
            </a:r>
            <a:endParaRPr lang="he-I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78B4A3-94BD-3436-9B99-56B65F82D4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l" rtl="0"/>
            <a:r>
              <a:rPr lang="en-US" dirty="0"/>
              <a:t>The bytecode interpreter supports procedure calls</a:t>
            </a:r>
          </a:p>
          <a:p>
            <a:pPr algn="l" rtl="0"/>
            <a:r>
              <a:rPr lang="en-US" dirty="0"/>
              <a:t>Input values passed to the callee and output values returned to the caller are also communicated by the stack</a:t>
            </a:r>
          </a:p>
        </p:txBody>
      </p:sp>
    </p:spTree>
    <p:extLst>
      <p:ext uri="{BB962C8B-B14F-4D97-AF65-F5344CB8AC3E}">
        <p14:creationId xmlns:p14="http://schemas.microsoft.com/office/powerpoint/2010/main" val="378919895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4F427F-4405-556E-CDF8-E824DCD2E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18147"/>
            <a:ext cx="9603275" cy="1035607"/>
          </a:xfrm>
        </p:spPr>
        <p:txBody>
          <a:bodyPr/>
          <a:lstStyle/>
          <a:p>
            <a:r>
              <a:rPr lang="en-US" dirty="0"/>
              <a:t>Bytecode Interpreter</a:t>
            </a:r>
            <a:endParaRPr lang="he-I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78B4A3-94BD-3436-9B99-56B65F82D4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8" y="2293749"/>
            <a:ext cx="9902221" cy="3518115"/>
          </a:xfrm>
        </p:spPr>
        <p:txBody>
          <a:bodyPr>
            <a:normAutofit/>
          </a:bodyPr>
          <a:lstStyle/>
          <a:p>
            <a:pPr algn="l" rtl="0"/>
            <a:r>
              <a:rPr lang="en-US" dirty="0"/>
              <a:t>The bytecode interpreter executing operations in sequence</a:t>
            </a:r>
          </a:p>
          <a:p>
            <a:pPr algn="l" rtl="0"/>
            <a:r>
              <a:rPr lang="en-US" dirty="0"/>
              <a:t>unless there is a branch operation that causes a jump</a:t>
            </a:r>
          </a:p>
          <a:p>
            <a:pPr algn="l" rtl="0"/>
            <a:r>
              <a:rPr lang="en-US" dirty="0"/>
              <a:t>When the callee wishes to return, it pushes the return values onto the stack and invokes the Return instruction. </a:t>
            </a:r>
          </a:p>
        </p:txBody>
      </p:sp>
    </p:spTree>
    <p:extLst>
      <p:ext uri="{BB962C8B-B14F-4D97-AF65-F5344CB8AC3E}">
        <p14:creationId xmlns:p14="http://schemas.microsoft.com/office/powerpoint/2010/main" val="189128172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4F427F-4405-556E-CDF8-E824DCD2E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Bytecode Interpreter</a:t>
            </a:r>
            <a:endParaRPr lang="he-I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78B4A3-94BD-3436-9B99-56B65F82D4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0298" y="2149385"/>
            <a:ext cx="9791404" cy="2236636"/>
          </a:xfrm>
        </p:spPr>
        <p:txBody>
          <a:bodyPr>
            <a:noAutofit/>
          </a:bodyPr>
          <a:lstStyle/>
          <a:p>
            <a:pPr algn="l" rtl="0"/>
            <a:r>
              <a:rPr lang="en-US" dirty="0">
                <a:latin typeface="LMRoman10-Regular-Identity-H"/>
              </a:rPr>
              <a:t>Execution of Move programs similar to the EVM</a:t>
            </a:r>
          </a:p>
          <a:p>
            <a:pPr algn="l" rtl="0"/>
            <a:r>
              <a:rPr lang="en-US" dirty="0">
                <a:latin typeface="LMRoman10-Regular-Identity-H"/>
              </a:rPr>
              <a:t>a stack machine with typed locals is a very natural fit for the resource semantics of Move.</a:t>
            </a:r>
            <a:endParaRPr lang="he-IL" dirty="0">
              <a:latin typeface="LMRoman10-Regular-Identity-H"/>
            </a:endParaRPr>
          </a:p>
          <a:p>
            <a:pPr algn="l" rtl="0"/>
            <a:r>
              <a:rPr lang="he-IL" altLang="he-IL" dirty="0" err="1">
                <a:latin typeface="LMRoman10-Regular-Identity-H"/>
              </a:rPr>
              <a:t>it</a:t>
            </a:r>
            <a:r>
              <a:rPr lang="he-IL" altLang="he-IL" dirty="0">
                <a:latin typeface="LMRoman10-Regular-Identity-H"/>
              </a:rPr>
              <a:t> </a:t>
            </a:r>
            <a:r>
              <a:rPr lang="he-IL" altLang="he-IL" dirty="0" err="1">
                <a:latin typeface="LMRoman10-Regular-Identity-H"/>
              </a:rPr>
              <a:t>aligns</a:t>
            </a:r>
            <a:r>
              <a:rPr lang="he-IL" altLang="he-IL" dirty="0">
                <a:latin typeface="LMRoman10-Regular-Identity-H"/>
              </a:rPr>
              <a:t> </a:t>
            </a:r>
            <a:r>
              <a:rPr lang="he-IL" altLang="he-IL" dirty="0" err="1">
                <a:latin typeface="LMRoman10-Regular-Identity-H"/>
              </a:rPr>
              <a:t>perfectly</a:t>
            </a:r>
            <a:r>
              <a:rPr lang="he-IL" altLang="he-IL" dirty="0">
                <a:latin typeface="LMRoman10-Regular-Identity-H"/>
              </a:rPr>
              <a:t> </a:t>
            </a:r>
            <a:r>
              <a:rPr lang="he-IL" altLang="he-IL" dirty="0" err="1">
                <a:latin typeface="LMRoman10-Regular-Identity-H"/>
              </a:rPr>
              <a:t>with</a:t>
            </a:r>
            <a:r>
              <a:rPr lang="he-IL" altLang="he-IL" dirty="0">
                <a:latin typeface="LMRoman10-Regular-Identity-H"/>
              </a:rPr>
              <a:t> </a:t>
            </a:r>
            <a:r>
              <a:rPr lang="he-IL" altLang="he-IL" dirty="0" err="1">
                <a:latin typeface="LMRoman10-Regular-Identity-H"/>
              </a:rPr>
              <a:t>Move's</a:t>
            </a:r>
            <a:r>
              <a:rPr lang="he-IL" altLang="he-IL" dirty="0">
                <a:latin typeface="LMRoman10-Regular-Identity-H"/>
              </a:rPr>
              <a:t> </a:t>
            </a:r>
            <a:r>
              <a:rPr lang="he-IL" altLang="he-IL" dirty="0" err="1">
                <a:latin typeface="LMRoman10-Regular-Identity-H"/>
              </a:rPr>
              <a:t>resource</a:t>
            </a:r>
            <a:r>
              <a:rPr lang="he-IL" altLang="he-IL" dirty="0">
                <a:latin typeface="LMRoman10-Regular-Identity-H"/>
              </a:rPr>
              <a:t> </a:t>
            </a:r>
            <a:r>
              <a:rPr lang="he-IL" altLang="he-IL" dirty="0" err="1">
                <a:latin typeface="LMRoman10-Regular-Identity-H"/>
              </a:rPr>
              <a:t>management</a:t>
            </a:r>
            <a:r>
              <a:rPr lang="he-IL" altLang="he-IL" dirty="0">
                <a:latin typeface="LMRoman10-Regular-Identity-H"/>
              </a:rPr>
              <a:t> </a:t>
            </a:r>
            <a:r>
              <a:rPr lang="he-IL" altLang="he-IL" dirty="0" err="1">
                <a:latin typeface="LMRoman10-Regular-Identity-H"/>
              </a:rPr>
              <a:t>principles</a:t>
            </a:r>
            <a:r>
              <a:rPr lang="he-IL" altLang="he-IL" dirty="0">
                <a:latin typeface="LMRoman10-Regular-Identity-H"/>
              </a:rPr>
              <a:t>. </a:t>
            </a:r>
            <a:r>
              <a:rPr lang="he-IL" altLang="he-IL" dirty="0" err="1">
                <a:latin typeface="LMRoman10-Regular-Identity-H"/>
              </a:rPr>
              <a:t>The</a:t>
            </a:r>
            <a:r>
              <a:rPr lang="he-IL" altLang="he-IL" dirty="0">
                <a:latin typeface="LMRoman10-Regular-Identity-H"/>
              </a:rPr>
              <a:t> </a:t>
            </a:r>
            <a:r>
              <a:rPr lang="he-IL" altLang="he-IL" dirty="0" err="1">
                <a:latin typeface="LMRoman10-Regular-Identity-H"/>
              </a:rPr>
              <a:t>process</a:t>
            </a:r>
            <a:r>
              <a:rPr lang="he-IL" altLang="he-IL" dirty="0">
                <a:latin typeface="LMRoman10-Regular-Identity-H"/>
              </a:rPr>
              <a:t> </a:t>
            </a:r>
            <a:r>
              <a:rPr lang="he-IL" altLang="he-IL" dirty="0" err="1">
                <a:latin typeface="LMRoman10-Regular-Identity-H"/>
              </a:rPr>
              <a:t>of</a:t>
            </a:r>
            <a:r>
              <a:rPr lang="he-IL" altLang="he-IL" dirty="0">
                <a:latin typeface="LMRoman10-Regular-Identity-H"/>
              </a:rPr>
              <a:t> </a:t>
            </a:r>
            <a:r>
              <a:rPr lang="he-IL" altLang="he-IL" dirty="0" err="1">
                <a:latin typeface="LMRoman10-Regular-Identity-H"/>
              </a:rPr>
              <a:t>moving</a:t>
            </a:r>
            <a:r>
              <a:rPr lang="he-IL" altLang="he-IL" dirty="0">
                <a:latin typeface="LMRoman10-Regular-Identity-H"/>
              </a:rPr>
              <a:t> </a:t>
            </a:r>
            <a:r>
              <a:rPr lang="he-IL" altLang="he-IL" dirty="0" err="1">
                <a:latin typeface="LMRoman10-Regular-Identity-H"/>
              </a:rPr>
              <a:t>values</a:t>
            </a:r>
            <a:r>
              <a:rPr lang="he-IL" altLang="he-IL" dirty="0">
                <a:latin typeface="LMRoman10-Regular-Identity-H"/>
              </a:rPr>
              <a:t> </a:t>
            </a:r>
            <a:r>
              <a:rPr lang="en-US" altLang="he-IL" dirty="0">
                <a:latin typeface="LMRoman10-Regular-Identity-H"/>
              </a:rPr>
              <a:t>shows</a:t>
            </a:r>
            <a:r>
              <a:rPr lang="he-IL" altLang="he-IL" dirty="0">
                <a:latin typeface="LMRoman10-Regular-Identity-H"/>
              </a:rPr>
              <a:t> </a:t>
            </a:r>
            <a:r>
              <a:rPr lang="he-IL" altLang="he-IL" dirty="0" err="1">
                <a:latin typeface="LMRoman10-Regular-Identity-H"/>
              </a:rPr>
              <a:t>how</a:t>
            </a:r>
            <a:r>
              <a:rPr lang="he-IL" altLang="he-IL" dirty="0">
                <a:latin typeface="LMRoman10-Regular-Identity-H"/>
              </a:rPr>
              <a:t> </a:t>
            </a:r>
            <a:r>
              <a:rPr lang="he-IL" altLang="he-IL" dirty="0" err="1">
                <a:latin typeface="LMRoman10-Regular-Identity-H"/>
              </a:rPr>
              <a:t>resources</a:t>
            </a:r>
            <a:r>
              <a:rPr lang="he-IL" altLang="he-IL" dirty="0">
                <a:latin typeface="LMRoman10-Regular-Identity-H"/>
              </a:rPr>
              <a:t> </a:t>
            </a:r>
            <a:r>
              <a:rPr lang="he-IL" altLang="he-IL" dirty="0" err="1">
                <a:latin typeface="LMRoman10-Regular-Identity-H"/>
              </a:rPr>
              <a:t>are</a:t>
            </a:r>
            <a:r>
              <a:rPr lang="he-IL" altLang="he-IL" dirty="0">
                <a:latin typeface="LMRoman10-Regular-Identity-H"/>
              </a:rPr>
              <a:t> </a:t>
            </a:r>
            <a:r>
              <a:rPr lang="he-IL" altLang="he-IL" dirty="0" err="1">
                <a:latin typeface="LMRoman10-Regular-Identity-H"/>
              </a:rPr>
              <a:t>intended</a:t>
            </a:r>
            <a:r>
              <a:rPr lang="he-IL" altLang="he-IL" dirty="0">
                <a:latin typeface="LMRoman10-Regular-Identity-H"/>
              </a:rPr>
              <a:t> </a:t>
            </a:r>
            <a:r>
              <a:rPr lang="he-IL" altLang="he-IL" dirty="0" err="1">
                <a:latin typeface="LMRoman10-Regular-Identity-H"/>
              </a:rPr>
              <a:t>to</a:t>
            </a:r>
            <a:r>
              <a:rPr lang="he-IL" altLang="he-IL" dirty="0">
                <a:latin typeface="LMRoman10-Regular-Identity-H"/>
              </a:rPr>
              <a:t> </a:t>
            </a:r>
            <a:r>
              <a:rPr lang="he-IL" altLang="he-IL" dirty="0" err="1">
                <a:latin typeface="LMRoman10-Regular-Identity-H"/>
              </a:rPr>
              <a:t>be</a:t>
            </a:r>
            <a:r>
              <a:rPr lang="he-IL" altLang="he-IL" dirty="0">
                <a:latin typeface="LMRoman10-Regular-Identity-H"/>
              </a:rPr>
              <a:t> </a:t>
            </a:r>
            <a:r>
              <a:rPr lang="he-IL" altLang="he-IL" dirty="0" err="1">
                <a:latin typeface="LMRoman10-Regular-Identity-H"/>
              </a:rPr>
              <a:t>managed</a:t>
            </a:r>
            <a:r>
              <a:rPr lang="he-IL" altLang="he-IL" dirty="0">
                <a:latin typeface="LMRoman10-Regular-Identity-H"/>
              </a:rPr>
              <a:t> </a:t>
            </a:r>
            <a:r>
              <a:rPr lang="he-IL" altLang="he-IL" dirty="0" err="1">
                <a:latin typeface="LMRoman10-Regular-Identity-H"/>
              </a:rPr>
              <a:t>in</a:t>
            </a:r>
            <a:r>
              <a:rPr lang="he-IL" altLang="he-IL" dirty="0">
                <a:latin typeface="LMRoman10-Regular-Identity-H"/>
              </a:rPr>
              <a:t> </a:t>
            </a:r>
            <a:r>
              <a:rPr lang="he-IL" altLang="he-IL" dirty="0" err="1">
                <a:latin typeface="LMRoman10-Regular-Identity-H"/>
              </a:rPr>
              <a:t>Move</a:t>
            </a:r>
            <a:r>
              <a:rPr lang="en-US" altLang="he-IL" dirty="0">
                <a:latin typeface="LMRoman10-Regular-Identity-H"/>
              </a:rPr>
              <a:t>.</a:t>
            </a:r>
            <a:endParaRPr lang="he-IL" altLang="he-IL" dirty="0">
              <a:latin typeface="LMRoman10-Regular-Identity-H"/>
            </a:endParaRPr>
          </a:p>
        </p:txBody>
      </p:sp>
    </p:spTree>
    <p:extLst>
      <p:ext uri="{BB962C8B-B14F-4D97-AF65-F5344CB8AC3E}">
        <p14:creationId xmlns:p14="http://schemas.microsoft.com/office/powerpoint/2010/main" val="291566062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1FCDB3-9FF9-3C1A-7590-F3DE4FE7A9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Instructions 1</a:t>
            </a:r>
            <a:endParaRPr lang="he-I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D84205-A6EB-75C6-D8A3-C3060573A6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/>
            <a:r>
              <a:rPr lang="en-US" dirty="0"/>
              <a:t>Move supports six broad categories of bytecode instructions:</a:t>
            </a:r>
          </a:p>
          <a:p>
            <a:pPr algn="l" rtl="0"/>
            <a:r>
              <a:rPr lang="en-US" dirty="0" err="1"/>
              <a:t>CopyLoc</a:t>
            </a:r>
            <a:r>
              <a:rPr lang="en-US" dirty="0"/>
              <a:t>/</a:t>
            </a:r>
            <a:r>
              <a:rPr lang="en-US" dirty="0" err="1"/>
              <a:t>MoveLoc</a:t>
            </a:r>
            <a:r>
              <a:rPr lang="en-US" dirty="0"/>
              <a:t>:</a:t>
            </a:r>
          </a:p>
          <a:p>
            <a:pPr algn="l" rtl="0"/>
            <a:r>
              <a:rPr lang="en-US" dirty="0"/>
              <a:t>for copying/moving data from local variables to the stack</a:t>
            </a:r>
          </a:p>
          <a:p>
            <a:pPr algn="l" rtl="0"/>
            <a:r>
              <a:rPr lang="en-US" dirty="0" err="1"/>
              <a:t>StoreLoc</a:t>
            </a:r>
            <a:r>
              <a:rPr lang="en-US" dirty="0"/>
              <a:t>:</a:t>
            </a:r>
          </a:p>
          <a:p>
            <a:pPr algn="l" rtl="0"/>
            <a:r>
              <a:rPr lang="en-US" dirty="0"/>
              <a:t>moving data from the stack to local variables</a:t>
            </a:r>
          </a:p>
        </p:txBody>
      </p:sp>
    </p:spTree>
    <p:extLst>
      <p:ext uri="{BB962C8B-B14F-4D97-AF65-F5344CB8AC3E}">
        <p14:creationId xmlns:p14="http://schemas.microsoft.com/office/powerpoint/2010/main" val="148961238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1FCDB3-9FF9-3C1A-7590-F3DE4FE7A9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Instructions 2</a:t>
            </a:r>
            <a:endParaRPr lang="he-I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D84205-A6EB-75C6-D8A3-C3060573A6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8" y="1934743"/>
            <a:ext cx="9603275" cy="1413267"/>
          </a:xfrm>
        </p:spPr>
        <p:txBody>
          <a:bodyPr>
            <a:normAutofit/>
          </a:bodyPr>
          <a:lstStyle/>
          <a:p>
            <a:pPr algn="l" rtl="0"/>
            <a:r>
              <a:rPr lang="en-US" dirty="0"/>
              <a:t>Operations on typed stack values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0BB824C-2080-A5D0-5301-2C5B65CF2D92}"/>
              </a:ext>
            </a:extLst>
          </p:cNvPr>
          <p:cNvSpPr/>
          <p:nvPr/>
        </p:nvSpPr>
        <p:spPr>
          <a:xfrm>
            <a:off x="2061274" y="3812583"/>
            <a:ext cx="1394847" cy="202177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8C88260-358F-0959-CDB7-69223512B460}"/>
              </a:ext>
            </a:extLst>
          </p:cNvPr>
          <p:cNvSpPr/>
          <p:nvPr/>
        </p:nvSpPr>
        <p:spPr>
          <a:xfrm>
            <a:off x="2061274" y="3812583"/>
            <a:ext cx="1394847" cy="48044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/>
              <a:t>5</a:t>
            </a:r>
            <a:endParaRPr lang="he-IL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5D24687-2A1F-FF64-497F-B15C609AB5B5}"/>
              </a:ext>
            </a:extLst>
          </p:cNvPr>
          <p:cNvSpPr txBox="1"/>
          <p:nvPr/>
        </p:nvSpPr>
        <p:spPr>
          <a:xfrm>
            <a:off x="1999282" y="3429000"/>
            <a:ext cx="172996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/>
              <a:t>Push constants</a:t>
            </a:r>
            <a:endParaRPr lang="he-IL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F2E3703-C74F-EE72-07BF-0103CB743E91}"/>
              </a:ext>
            </a:extLst>
          </p:cNvPr>
          <p:cNvSpPr/>
          <p:nvPr/>
        </p:nvSpPr>
        <p:spPr>
          <a:xfrm>
            <a:off x="6255795" y="3796001"/>
            <a:ext cx="1394847" cy="202177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D368B28-7268-0AE9-07B5-7DFE6C2DE9AB}"/>
              </a:ext>
            </a:extLst>
          </p:cNvPr>
          <p:cNvSpPr/>
          <p:nvPr/>
        </p:nvSpPr>
        <p:spPr>
          <a:xfrm>
            <a:off x="6255795" y="3796001"/>
            <a:ext cx="1394847" cy="48044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/>
              <a:t>5</a:t>
            </a:r>
            <a:endParaRPr lang="he-IL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B4CC688-7CBE-4B8C-C4B7-85A179F1BF6C}"/>
              </a:ext>
            </a:extLst>
          </p:cNvPr>
          <p:cNvSpPr txBox="1"/>
          <p:nvPr/>
        </p:nvSpPr>
        <p:spPr>
          <a:xfrm>
            <a:off x="7298696" y="3281394"/>
            <a:ext cx="3003386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dirty="0"/>
              <a:t>operations on stack operands</a:t>
            </a:r>
            <a:endParaRPr lang="he-IL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2BDFD65-E586-AB49-4559-99E696388F41}"/>
              </a:ext>
            </a:extLst>
          </p:cNvPr>
          <p:cNvSpPr/>
          <p:nvPr/>
        </p:nvSpPr>
        <p:spPr>
          <a:xfrm>
            <a:off x="6253215" y="4289362"/>
            <a:ext cx="1394847" cy="48044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/>
              <a:t>6</a:t>
            </a:r>
            <a:endParaRPr lang="he-IL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1285CCD-3B4F-DD6A-85D0-E54FC8353B10}"/>
              </a:ext>
            </a:extLst>
          </p:cNvPr>
          <p:cNvSpPr/>
          <p:nvPr/>
        </p:nvSpPr>
        <p:spPr>
          <a:xfrm>
            <a:off x="9435882" y="3796001"/>
            <a:ext cx="1394847" cy="202177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83090C4-F8A8-C5F1-74F8-69200EAD7776}"/>
              </a:ext>
            </a:extLst>
          </p:cNvPr>
          <p:cNvSpPr/>
          <p:nvPr/>
        </p:nvSpPr>
        <p:spPr>
          <a:xfrm>
            <a:off x="9435882" y="3796001"/>
            <a:ext cx="1394847" cy="48044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/>
              <a:t>11</a:t>
            </a:r>
            <a:endParaRPr lang="he-IL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19DFA54-60FF-61D8-4465-2FC823AC3708}"/>
              </a:ext>
            </a:extLst>
          </p:cNvPr>
          <p:cNvSpPr/>
          <p:nvPr/>
        </p:nvSpPr>
        <p:spPr>
          <a:xfrm>
            <a:off x="8105439" y="3923697"/>
            <a:ext cx="852581" cy="36933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/>
              <a:t>5</a:t>
            </a:r>
            <a:endParaRPr lang="he-IL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D46EDCE-E122-6545-3F61-8169DF7463E6}"/>
              </a:ext>
            </a:extLst>
          </p:cNvPr>
          <p:cNvSpPr/>
          <p:nvPr/>
        </p:nvSpPr>
        <p:spPr>
          <a:xfrm>
            <a:off x="8105434" y="4369481"/>
            <a:ext cx="852581" cy="36933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/>
              <a:t>6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424697000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1FCDB3-9FF9-3C1A-7590-F3DE4FE7A9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Instructions 3 : Module </a:t>
            </a:r>
            <a:r>
              <a:rPr lang="en-US" dirty="0" err="1"/>
              <a:t>builtins</a:t>
            </a:r>
            <a:endParaRPr lang="he-I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D84205-A6EB-75C6-D8A3-C3060573A6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8" y="2340243"/>
            <a:ext cx="9902221" cy="3084163"/>
          </a:xfrm>
        </p:spPr>
        <p:txBody>
          <a:bodyPr>
            <a:normAutofit/>
          </a:bodyPr>
          <a:lstStyle/>
          <a:p>
            <a:pPr algn="l" rtl="0"/>
            <a:r>
              <a:rPr lang="en-US" dirty="0"/>
              <a:t>Pack and Unpack:</a:t>
            </a:r>
          </a:p>
          <a:p>
            <a:pPr algn="l" rtl="0"/>
            <a:r>
              <a:rPr lang="en-US" dirty="0"/>
              <a:t>Creating/destroying the module’s declared types,</a:t>
            </a:r>
          </a:p>
          <a:p>
            <a:pPr algn="l" rtl="0"/>
            <a:r>
              <a:rPr lang="en-US" dirty="0" err="1"/>
              <a:t>MoveToSender</a:t>
            </a:r>
            <a:r>
              <a:rPr lang="en-US" dirty="0"/>
              <a:t>/</a:t>
            </a:r>
            <a:r>
              <a:rPr lang="en-US" dirty="0" err="1"/>
              <a:t>MoveFrom</a:t>
            </a:r>
            <a:r>
              <a:rPr lang="en-US" dirty="0"/>
              <a:t>:</a:t>
            </a:r>
          </a:p>
          <a:p>
            <a:pPr marL="0" indent="0" algn="l" rtl="0">
              <a:buNone/>
            </a:pPr>
            <a:r>
              <a:rPr lang="en-US" dirty="0"/>
              <a:t>	For publishing/unpublishing the module’s types</a:t>
            </a:r>
          </a:p>
          <a:p>
            <a:pPr algn="l" rtl="0"/>
            <a:r>
              <a:rPr lang="en-US" dirty="0" err="1"/>
              <a:t>BorrowField</a:t>
            </a:r>
            <a:r>
              <a:rPr lang="en-US" dirty="0"/>
              <a:t>:</a:t>
            </a:r>
          </a:p>
          <a:p>
            <a:pPr marL="0" indent="0" algn="l" rtl="0">
              <a:buNone/>
            </a:pPr>
            <a:r>
              <a:rPr lang="en-US" dirty="0"/>
              <a:t>	Acquiring a reference to a field </a:t>
            </a:r>
          </a:p>
          <a:p>
            <a:pPr algn="l" rtl="0"/>
            <a:endParaRPr lang="en-US" b="0" i="0" u="none" strike="noStrike" baseline="0" dirty="0">
              <a:latin typeface="LMRoman10-Regular-Identity-H"/>
            </a:endParaRPr>
          </a:p>
        </p:txBody>
      </p:sp>
    </p:spTree>
    <p:extLst>
      <p:ext uri="{BB962C8B-B14F-4D97-AF65-F5344CB8AC3E}">
        <p14:creationId xmlns:p14="http://schemas.microsoft.com/office/powerpoint/2010/main" val="25652724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1FCDB3-9FF9-3C1A-7590-F3DE4FE7A9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Instructions 4 - Reference-related</a:t>
            </a:r>
            <a:endParaRPr lang="he-I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D84205-A6EB-75C6-D8A3-C3060573A6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8" y="2324746"/>
            <a:ext cx="9902221" cy="3161654"/>
          </a:xfrm>
        </p:spPr>
        <p:txBody>
          <a:bodyPr>
            <a:normAutofit/>
          </a:bodyPr>
          <a:lstStyle/>
          <a:p>
            <a:pPr algn="l" rtl="0"/>
            <a:r>
              <a:rPr lang="en-US" dirty="0" err="1"/>
              <a:t>ReleaseRef</a:t>
            </a:r>
            <a:r>
              <a:rPr lang="en-US" dirty="0"/>
              <a:t>:</a:t>
            </a:r>
          </a:p>
          <a:p>
            <a:pPr algn="l" rtl="0"/>
            <a:r>
              <a:rPr lang="en-US" dirty="0"/>
              <a:t> destroying a reference</a:t>
            </a:r>
          </a:p>
          <a:p>
            <a:pPr algn="l" rtl="0"/>
            <a:r>
              <a:rPr lang="en-US" dirty="0" err="1"/>
              <a:t>FreezeRef</a:t>
            </a:r>
            <a:r>
              <a:rPr lang="en-US" dirty="0"/>
              <a:t> :</a:t>
            </a:r>
          </a:p>
          <a:p>
            <a:pPr algn="l" rtl="0"/>
            <a:r>
              <a:rPr lang="en-US" dirty="0"/>
              <a:t>converting a mutable to immutable</a:t>
            </a:r>
          </a:p>
          <a:p>
            <a:pPr algn="l" rtl="0"/>
            <a:r>
              <a:rPr lang="en-US" dirty="0" err="1"/>
              <a:t>ReadRef</a:t>
            </a:r>
            <a:r>
              <a:rPr lang="en-US" dirty="0"/>
              <a:t>, </a:t>
            </a:r>
            <a:r>
              <a:rPr lang="en-US" dirty="0" err="1"/>
              <a:t>WriteRef</a:t>
            </a:r>
            <a:endParaRPr lang="en-US" dirty="0"/>
          </a:p>
          <a:p>
            <a:pPr algn="l" rtl="0"/>
            <a:r>
              <a:rPr lang="en-US" dirty="0"/>
              <a:t>Reading, Writing references</a:t>
            </a:r>
          </a:p>
        </p:txBody>
      </p:sp>
    </p:spTree>
    <p:extLst>
      <p:ext uri="{BB962C8B-B14F-4D97-AF65-F5344CB8AC3E}">
        <p14:creationId xmlns:p14="http://schemas.microsoft.com/office/powerpoint/2010/main" val="379063030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1FCDB3-9FF9-3C1A-7590-F3DE4FE7A9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Instructions 5&amp;6</a:t>
            </a:r>
            <a:endParaRPr lang="he-I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D84205-A6EB-75C6-D8A3-C3060573A6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8" y="2324746"/>
            <a:ext cx="9902221" cy="3161654"/>
          </a:xfrm>
        </p:spPr>
        <p:txBody>
          <a:bodyPr>
            <a:normAutofit/>
          </a:bodyPr>
          <a:lstStyle/>
          <a:p>
            <a:pPr algn="l" rtl="0"/>
            <a:r>
              <a:rPr lang="en-US" dirty="0"/>
              <a:t>Control-flow operations </a:t>
            </a:r>
          </a:p>
          <a:p>
            <a:pPr algn="l" rtl="0"/>
            <a:r>
              <a:rPr lang="en-US" dirty="0"/>
              <a:t>Blockchain-specific </a:t>
            </a:r>
            <a:r>
              <a:rPr lang="en-US" dirty="0" err="1"/>
              <a:t>builtin</a:t>
            </a:r>
            <a:r>
              <a:rPr lang="en-US" dirty="0"/>
              <a:t> operations</a:t>
            </a:r>
          </a:p>
        </p:txBody>
      </p:sp>
    </p:spTree>
    <p:extLst>
      <p:ext uri="{BB962C8B-B14F-4D97-AF65-F5344CB8AC3E}">
        <p14:creationId xmlns:p14="http://schemas.microsoft.com/office/powerpoint/2010/main" val="320885329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1FCDB3-9FF9-3C1A-7590-F3DE4FE7A9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Native</a:t>
            </a:r>
            <a:r>
              <a:rPr lang="en-US" sz="1800" b="1" dirty="0">
                <a:latin typeface="LMRoman10-Bold-Identity-H"/>
              </a:rPr>
              <a:t> </a:t>
            </a:r>
            <a:endParaRPr lang="he-I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D84205-A6EB-75C6-D8A3-C3060573A6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6909" y="2309246"/>
            <a:ext cx="9410008" cy="2695001"/>
          </a:xfrm>
        </p:spPr>
        <p:txBody>
          <a:bodyPr>
            <a:normAutofit/>
          </a:bodyPr>
          <a:lstStyle/>
          <a:p>
            <a:pPr algn="l" rtl="0"/>
            <a:r>
              <a:rPr lang="he-IL" altLang="he-IL" dirty="0"/>
              <a:t>Move provides cryptographic functions as native procedures within standard library modules instead of as direct bytecode instructions</a:t>
            </a:r>
            <a:r>
              <a:rPr lang="he-IL" altLang="he-IL" dirty="0">
                <a:latin typeface="LMRoman10-Regular-Identity-H"/>
              </a:rPr>
              <a:t>.</a:t>
            </a:r>
          </a:p>
          <a:p>
            <a:pPr marL="0" indent="0" algn="l" rtl="0">
              <a:buNone/>
            </a:pPr>
            <a:endParaRPr lang="he-IL" altLang="he-IL" dirty="0">
              <a:latin typeface="LMRoman10-Regular-Identity-H"/>
            </a:endParaRPr>
          </a:p>
        </p:txBody>
      </p:sp>
    </p:spTree>
    <p:extLst>
      <p:ext uri="{BB962C8B-B14F-4D97-AF65-F5344CB8AC3E}">
        <p14:creationId xmlns:p14="http://schemas.microsoft.com/office/powerpoint/2010/main" val="369171371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F87776-64BD-53A3-AFE2-910520B9EA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Bytecode  Verifier</a:t>
            </a:r>
            <a:endParaRPr lang="he-I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F056DA-7BAE-0A66-D254-C03D207848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3235273"/>
            <a:ext cx="9603275" cy="2971800"/>
          </a:xfrm>
        </p:spPr>
        <p:txBody>
          <a:bodyPr>
            <a:noAutofit/>
          </a:bodyPr>
          <a:lstStyle/>
          <a:p>
            <a:pPr algn="l" rtl="0"/>
            <a:r>
              <a:rPr lang="en-US" dirty="0"/>
              <a:t>Goal: enforce safety properties for any module and any transaction script submitted for publication.</a:t>
            </a:r>
          </a:p>
          <a:p>
            <a:pPr algn="l" rtl="0"/>
            <a:r>
              <a:rPr lang="en-US" dirty="0"/>
              <a:t>The bytecode verifier enforces general safety properties that must hold for any well formed Move program. </a:t>
            </a:r>
          </a:p>
          <a:p>
            <a:pPr algn="l" rtl="0"/>
            <a:r>
              <a:rPr lang="en-US" dirty="0"/>
              <a:t>The binary format of a Move module or transaction script encodes a collection of tables of entities</a:t>
            </a:r>
            <a:endParaRPr lang="he-IL" dirty="0"/>
          </a:p>
          <a:p>
            <a:pPr algn="l" rtl="0"/>
            <a:endParaRPr lang="he-IL" dirty="0">
              <a:solidFill>
                <a:srgbClr val="FF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002F4CF-0949-841E-01A6-F90C00F6F2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0213" y="1977798"/>
            <a:ext cx="6744641" cy="1257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93190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2727C7-5BF7-98E5-441E-2150070AE4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Bytecode  Verifier</a:t>
            </a:r>
            <a:endParaRPr lang="he-I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8409C6-E37E-F5DE-CC89-07D46169F9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l" rtl="0"/>
            <a:r>
              <a:rPr lang="en-US" dirty="0"/>
              <a:t>The checks performed by the verifier fall into three categories:</a:t>
            </a:r>
          </a:p>
          <a:p>
            <a:pPr algn="l" rtl="0"/>
            <a:r>
              <a:rPr lang="en-US" dirty="0"/>
              <a:t>Structural checks:</a:t>
            </a:r>
          </a:p>
          <a:p>
            <a:pPr algn="l" rtl="0"/>
            <a:r>
              <a:rPr lang="en-US" dirty="0"/>
              <a:t>to ensure that the bytecode tables are well-formed</a:t>
            </a:r>
          </a:p>
          <a:p>
            <a:pPr algn="l" rtl="0"/>
            <a:r>
              <a:rPr lang="en-US" dirty="0"/>
              <a:t>Semantic checks on procedure bodies. </a:t>
            </a:r>
          </a:p>
          <a:p>
            <a:pPr algn="l" rtl="0"/>
            <a:r>
              <a:rPr lang="en-US" dirty="0"/>
              <a:t>Linking uses of struct types and procedure signatures against their declaring modules. </a:t>
            </a:r>
          </a:p>
        </p:txBody>
      </p:sp>
    </p:spTree>
    <p:extLst>
      <p:ext uri="{BB962C8B-B14F-4D97-AF65-F5344CB8AC3E}">
        <p14:creationId xmlns:p14="http://schemas.microsoft.com/office/powerpoint/2010/main" val="348779904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8590A2-7F2C-486C-9B49-4B42F4BB93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Move</a:t>
            </a:r>
            <a:r>
              <a:rPr lang="he-IL" dirty="0"/>
              <a:t> </a:t>
            </a:r>
            <a:r>
              <a:rPr lang="en-US" dirty="0"/>
              <a:t>Virtual Machine: Putting It All Together</a:t>
            </a:r>
            <a:endParaRPr lang="en-I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14B006-9F59-79C0-9C93-E6CB1CC4E4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endParaRPr lang="en-US" dirty="0"/>
          </a:p>
          <a:p>
            <a:pPr algn="l" rtl="0"/>
            <a:endParaRPr lang="en-US" dirty="0"/>
          </a:p>
          <a:p>
            <a:pPr algn="l" rtl="0"/>
            <a:r>
              <a:rPr lang="en-US" sz="2200" dirty="0"/>
              <a:t>The role of the Move virtual machine is to execute a block 𝐵 of transactions from a global state Σ and produce a transaction effect 𝐸 representing modifications to the global state</a:t>
            </a:r>
          </a:p>
          <a:p>
            <a:pPr algn="l" rtl="0"/>
            <a:r>
              <a:rPr lang="en-US" sz="2200" dirty="0"/>
              <a:t>Transactions in a block are executed sequentially by the VM</a:t>
            </a:r>
            <a:endParaRPr lang="en-IL" sz="22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B849F8D-3550-F921-7F6E-76EEC36B61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5223" y="2014926"/>
            <a:ext cx="7111696" cy="861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873011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2766</TotalTime>
  <Words>1823</Words>
  <Application>Microsoft Office PowerPoint</Application>
  <PresentationFormat>Widescreen</PresentationFormat>
  <Paragraphs>246</Paragraphs>
  <Slides>46</Slides>
  <Notes>5</Notes>
  <HiddenSlides>1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5" baseType="lpstr">
      <vt:lpstr>Arial</vt:lpstr>
      <vt:lpstr>Calibri</vt:lpstr>
      <vt:lpstr>Gill Sans MT</vt:lpstr>
      <vt:lpstr>LMRoman10-Bold-Identity-H</vt:lpstr>
      <vt:lpstr>LMRoman10-Italic-Identity-H</vt:lpstr>
      <vt:lpstr>LMRoman10-Regular-Identity-H</vt:lpstr>
      <vt:lpstr>NBInternationalPro-Bold-Identity-H</vt:lpstr>
      <vt:lpstr>Söhne</vt:lpstr>
      <vt:lpstr>Gallery</vt:lpstr>
      <vt:lpstr>Move</vt:lpstr>
      <vt:lpstr>What will we see today?</vt:lpstr>
      <vt:lpstr>What is the Move language?</vt:lpstr>
      <vt:lpstr>What is Libra?</vt:lpstr>
      <vt:lpstr>An Abstract View of a Blockchain</vt:lpstr>
      <vt:lpstr>Encoding Digital Assets in an Open System</vt:lpstr>
      <vt:lpstr>Physical assets properties </vt:lpstr>
      <vt:lpstr>Simplest proposal</vt:lpstr>
      <vt:lpstr>second proposal - scarcity:</vt:lpstr>
      <vt:lpstr>second proposal - scarcity:</vt:lpstr>
      <vt:lpstr>second proposal – scarcity and  Access Control:</vt:lpstr>
      <vt:lpstr>Why we need Blockchain Languages</vt:lpstr>
      <vt:lpstr>3. Move goal</vt:lpstr>
      <vt:lpstr>First class resources</vt:lpstr>
      <vt:lpstr>First class resources</vt:lpstr>
      <vt:lpstr>First class resources</vt:lpstr>
      <vt:lpstr>Flexibility</vt:lpstr>
      <vt:lpstr>Flexibility</vt:lpstr>
      <vt:lpstr>safty</vt:lpstr>
      <vt:lpstr>safty</vt:lpstr>
      <vt:lpstr>Verifiability</vt:lpstr>
      <vt:lpstr>Design Decisions for Static Verification</vt:lpstr>
      <vt:lpstr>Design Decisions for Static Verification</vt:lpstr>
      <vt:lpstr>resource safety</vt:lpstr>
      <vt:lpstr>Peer-to-Peer Payment Transaction Script</vt:lpstr>
      <vt:lpstr>Copy a coin</vt:lpstr>
      <vt:lpstr>Duplicate a coin</vt:lpstr>
      <vt:lpstr>Lose truck of a coin</vt:lpstr>
      <vt:lpstr>Currency Module</vt:lpstr>
      <vt:lpstr>The global state</vt:lpstr>
      <vt:lpstr>Procedures and transaction scripts</vt:lpstr>
      <vt:lpstr>Bytecode Interpreter</vt:lpstr>
      <vt:lpstr>Bytecode Interpreter</vt:lpstr>
      <vt:lpstr>Bytecode Interpreter</vt:lpstr>
      <vt:lpstr>Bytecode Interpreter</vt:lpstr>
      <vt:lpstr>Bytecode Interpreter</vt:lpstr>
      <vt:lpstr>Bytecode Interpreter</vt:lpstr>
      <vt:lpstr>Instructions 1</vt:lpstr>
      <vt:lpstr>Instructions 2</vt:lpstr>
      <vt:lpstr>Instructions 3 : Module builtins</vt:lpstr>
      <vt:lpstr>Instructions 4 - Reference-related</vt:lpstr>
      <vt:lpstr>Instructions 5&amp;6</vt:lpstr>
      <vt:lpstr>Native </vt:lpstr>
      <vt:lpstr>Bytecode  Verifier</vt:lpstr>
      <vt:lpstr>Bytecode  Verifier</vt:lpstr>
      <vt:lpstr>Move Virtual Machine: Putting It All Together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Move</dc:title>
  <dc:creator>yali goldin</dc:creator>
  <cp:lastModifiedBy>Schiff Adi</cp:lastModifiedBy>
  <cp:revision>22</cp:revision>
  <dcterms:created xsi:type="dcterms:W3CDTF">2024-05-16T15:05:40Z</dcterms:created>
  <dcterms:modified xsi:type="dcterms:W3CDTF">2024-06-02T07:18:04Z</dcterms:modified>
</cp:coreProperties>
</file>