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256" r:id="rId2"/>
    <p:sldId id="286" r:id="rId3"/>
    <p:sldId id="287" r:id="rId4"/>
    <p:sldId id="257" r:id="rId5"/>
    <p:sldId id="270" r:id="rId6"/>
    <p:sldId id="263" r:id="rId7"/>
    <p:sldId id="283" r:id="rId8"/>
    <p:sldId id="261" r:id="rId9"/>
    <p:sldId id="278" r:id="rId10"/>
    <p:sldId id="288" r:id="rId11"/>
    <p:sldId id="258" r:id="rId12"/>
    <p:sldId id="262" r:id="rId13"/>
    <p:sldId id="265" r:id="rId14"/>
    <p:sldId id="280" r:id="rId15"/>
    <p:sldId id="284" r:id="rId16"/>
    <p:sldId id="259" r:id="rId17"/>
    <p:sldId id="290" r:id="rId18"/>
    <p:sldId id="267" r:id="rId19"/>
    <p:sldId id="266" r:id="rId20"/>
    <p:sldId id="289" r:id="rId21"/>
    <p:sldId id="274" r:id="rId22"/>
    <p:sldId id="294" r:id="rId23"/>
    <p:sldId id="293" r:id="rId24"/>
    <p:sldId id="292" r:id="rId25"/>
    <p:sldId id="273" r:id="rId26"/>
    <p:sldId id="277" r:id="rId27"/>
    <p:sldId id="291" r:id="rId28"/>
    <p:sldId id="275" r:id="rId29"/>
    <p:sldId id="281" r:id="rId30"/>
  </p:sldIdLst>
  <p:sldSz cx="12192000" cy="6858000"/>
  <p:notesSz cx="9296400" cy="7010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28" autoAdjust="0"/>
    <p:restoredTop sz="75831" autoAdjust="0"/>
  </p:normalViewPr>
  <p:slideViewPr>
    <p:cSldViewPr snapToGrid="0">
      <p:cViewPr>
        <p:scale>
          <a:sx n="36" d="100"/>
          <a:sy n="36" d="100"/>
        </p:scale>
        <p:origin x="426" y="7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6-06T16:03:21.424"/>
    </inkml:context>
    <inkml:brush xml:id="br0">
      <inkml:brushProperty name="width" value="0.3" units="cm"/>
      <inkml:brushProperty name="height" value="0.6" units="cm"/>
      <inkml:brushProperty name="color" value="#FFACD5"/>
      <inkml:brushProperty name="tip" value="rectangle"/>
      <inkml:brushProperty name="rasterOp" value="maskPen"/>
      <inkml:brushProperty name="ignorePressure" value="1"/>
    </inkml:brush>
  </inkml:definitions>
  <inkml:trace contextRef="#ctx0" brushRef="#br0">5546 1,'-5543'0,"5541"0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6-06T16:03:29.140"/>
    </inkml:context>
    <inkml:brush xml:id="br0">
      <inkml:brushProperty name="width" value="0.3" units="cm"/>
      <inkml:brushProperty name="height" value="0.6" units="cm"/>
      <inkml:brushProperty name="color" value="#FFACD5"/>
      <inkml:brushProperty name="tip" value="rectangle"/>
      <inkml:brushProperty name="rasterOp" value="maskPen"/>
      <inkml:brushProperty name="ignorePressure" value="1"/>
    </inkml:brush>
  </inkml:definitions>
  <inkml:trace contextRef="#ctx0" brushRef="#br0">7655 1,'-7648'0,"7641"0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6-06T16:03:49.582"/>
    </inkml:context>
    <inkml:brush xml:id="br0">
      <inkml:brushProperty name="width" value="0.3" units="cm"/>
      <inkml:brushProperty name="height" value="0.6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8711 0,'-8710'0,"8709"0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6-06T16:05:51.268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5266 0,'-5263'0,"5261"0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6-06T16:06:35.89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15911 0,'0'0,"0"0,-5 0,-15900 0,15905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6-06T16:06:40.94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12862 1,'0'0,"0"0,0 0,0 0,-14 0,-12824 0,12829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E95A23D-927E-4BF4-8C09-7C9A6E9A0AF0}" type="datetimeFigureOut">
              <a:rPr lang="LID4096" smtClean="0"/>
              <a:t>06/08/2024</a:t>
            </a:fld>
            <a:endParaRPr lang="LID4096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LID4096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609436B-580C-4F87-A9FF-A9FBBBBCBC8F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547062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09436B-580C-4F87-A9FF-A9FBBBBCBC8F}" type="slidenum">
              <a:rPr lang="LID4096" smtClean="0"/>
              <a:t>1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216350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09436B-580C-4F87-A9FF-A9FBBBBCBC8F}" type="slidenum">
              <a:rPr lang="LID4096" smtClean="0"/>
              <a:t>2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3558006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Importance of Detecting Program Errors</a:t>
            </a:r>
            <a:r>
              <a:rPr lang="en-US" dirty="0"/>
              <a:t>:</a:t>
            </a:r>
          </a:p>
          <a:p>
            <a:pPr marL="757066" lvl="1" indent="-291179">
              <a:buFont typeface="Arial" panose="020B0604020202020204" pitchFamily="34" charset="0"/>
              <a:buChar char="•"/>
            </a:pPr>
            <a:r>
              <a:rPr lang="en-US" dirty="0"/>
              <a:t>Crucial for ensuring software reliability and correctness.</a:t>
            </a:r>
          </a:p>
          <a:p>
            <a:pPr marL="757066" lvl="1" indent="-291179">
              <a:buFont typeface="Arial" panose="020B0604020202020204" pitchFamily="34" charset="0"/>
              <a:buChar char="•"/>
            </a:pPr>
            <a:r>
              <a:rPr lang="en-US" dirty="0"/>
              <a:t>Errors can lead to significant failures, especially in critical systems.</a:t>
            </a:r>
          </a:p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09436B-580C-4F87-A9FF-A9FBBBBCBC8F}" type="slidenum">
              <a:rPr lang="LID4096" smtClean="0"/>
              <a:t>4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4651797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r>
              <a:rPr lang="en-US" b="1" dirty="0"/>
              <a:t>The goal is to decide whether for all possible inputs a given specification is satisfied by the program</a:t>
            </a:r>
            <a:endParaRPr lang="LID4096" b="1" dirty="0"/>
          </a:p>
          <a:p>
            <a:pPr defTabSz="931774">
              <a:defRPr/>
            </a:pPr>
            <a:r>
              <a:rPr lang="en-US" dirty="0"/>
              <a:t>x &lt; y </a:t>
            </a:r>
            <a:endParaRPr lang="LID4096" dirty="0"/>
          </a:p>
          <a:p>
            <a:pPr defTabSz="931774">
              <a:defRPr/>
            </a:pPr>
            <a:r>
              <a:rPr lang="en-US" dirty="0"/>
              <a:t>no division-by-0 </a:t>
            </a:r>
            <a:endParaRPr lang="he-IL" dirty="0"/>
          </a:p>
          <a:p>
            <a:pPr defTabSz="931774">
              <a:defRPr/>
            </a:pPr>
            <a:endParaRPr lang="he-IL" dirty="0"/>
          </a:p>
          <a:p>
            <a:pPr defTabSz="931774">
              <a:defRPr/>
            </a:pPr>
            <a:r>
              <a:rPr lang="en-US" dirty="0"/>
              <a:t>These specifications are an instance of reachability</a:t>
            </a:r>
            <a:endParaRPr lang="LID4096" dirty="0"/>
          </a:p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09436B-580C-4F87-A9FF-A9FBBBBCBC8F}" type="slidenum">
              <a:rPr lang="LID4096" smtClean="0"/>
              <a:t>5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8321728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r>
              <a:rPr lang="en-US" dirty="0"/>
              <a:t>, the problem of checking whether a given program state occurs in any execution of the program. </a:t>
            </a:r>
            <a:endParaRPr lang="LID4096" dirty="0"/>
          </a:p>
          <a:p>
            <a:pPr algn="l"/>
            <a:r>
              <a:rPr lang="en-US" b="1" dirty="0"/>
              <a:t>What makes this problem undecidable? </a:t>
            </a:r>
            <a:endParaRPr lang="en-US" dirty="0"/>
          </a:p>
          <a:p>
            <a:pPr algn="l"/>
            <a:r>
              <a:rPr lang="en-US" dirty="0"/>
              <a:t>unbounded allocation of memory</a:t>
            </a:r>
          </a:p>
          <a:p>
            <a:pPr defTabSz="931774">
              <a:defRPr/>
            </a:pPr>
            <a:r>
              <a:rPr lang="en-US" dirty="0"/>
              <a:t>because it implies that we cannot bound the number of states that the program can reach (note the aside on the topic). </a:t>
            </a:r>
          </a:p>
          <a:p>
            <a:pPr defTabSz="931774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09436B-580C-4F87-A9FF-A9FBBBBCBC8F}" type="slidenum">
              <a:rPr lang="LID4096" smtClean="0"/>
              <a:t>6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450939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r>
              <a:rPr lang="en-US" dirty="0"/>
              <a:t>Testing – not declare something is correct</a:t>
            </a:r>
            <a:endParaRPr lang="LID4096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many partial solutions have been invented through the years, and many of them are used on a daily basis. </a:t>
            </a:r>
          </a:p>
          <a:p>
            <a:r>
              <a:rPr lang="en-US" dirty="0"/>
              <a:t> “partial” we mean that the type of programs that can be handled is restricted; for other programs the solution is incomplete (see Definition 1.6), </a:t>
            </a:r>
          </a:p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09436B-580C-4F87-A9FF-A9FBBBBCBC8F}" type="slidenum">
              <a:rPr lang="LID4096" smtClean="0"/>
              <a:t>8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8569246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Programs are dynamic: they execute instructions one at a time, reuse variables, allocate memory, and so on. Decision procedures for quantifier-free first-order theories are static: they can only check whether there exists a simultaneous assignment to the variables that satisfies a given logical formula. </a:t>
            </a:r>
          </a:p>
          <a:p>
            <a:r>
              <a:rPr lang="en-US" dirty="0"/>
              <a:t>Bridging this gap is one of the topics of this chapter. </a:t>
            </a:r>
          </a:p>
          <a:p>
            <a:endParaRPr lang="en-US" dirty="0"/>
          </a:p>
          <a:p>
            <a:r>
              <a:rPr lang="en-US" dirty="0"/>
              <a:t>. A significant industrial application domain for these solvers is the analysis, verification and testing of programs</a:t>
            </a:r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09436B-580C-4F87-A9FF-A9FBBBBCBC8F}" type="slidenum">
              <a:rPr lang="LID4096" smtClean="0"/>
              <a:t>9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15188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09436B-580C-4F87-A9FF-A9FBBBBCBC8F}" type="slidenum">
              <a:rPr lang="LID4096" smtClean="0"/>
              <a:t>10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326485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09436B-580C-4F87-A9FF-A9FBBBBCBC8F}" type="slidenum">
              <a:rPr lang="LID4096" smtClean="0"/>
              <a:t>11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724120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r>
              <a:rPr lang="en-US" dirty="0"/>
              <a:t> For each path we can build a formula that represents it: the satisfying assignments to this formula correspond to traces along this path.</a:t>
            </a:r>
          </a:p>
          <a:p>
            <a:pPr defTabSz="931774">
              <a:defRPr/>
            </a:pPr>
            <a:r>
              <a:rPr lang="en-US" dirty="0"/>
              <a:t>basic building block of many program analyzers: a method to determine whether the program can execute a given path.</a:t>
            </a:r>
          </a:p>
          <a:p>
            <a:pPr defTabSz="931774">
              <a:defRPr/>
            </a:pPr>
            <a:r>
              <a:rPr lang="en-US" dirty="0">
                <a:solidFill>
                  <a:srgbClr val="FF0000"/>
                </a:solidFill>
              </a:rPr>
              <a:t>The path can be partial, meaning that it does not have to reach an exit point of the program. </a:t>
            </a:r>
            <a:endParaRPr lang="he-IL" dirty="0">
              <a:solidFill>
                <a:srgbClr val="FF0000"/>
              </a:solidFill>
            </a:endParaRPr>
          </a:p>
          <a:p>
            <a:pPr defTabSz="931774">
              <a:defRPr/>
            </a:pPr>
            <a:r>
              <a:rPr lang="en-US" dirty="0">
                <a:solidFill>
                  <a:srgbClr val="FF0000"/>
                </a:solidFill>
              </a:rPr>
              <a:t>There can be many such traces along a single path, corresponding to different inputs.</a:t>
            </a:r>
          </a:p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09436B-580C-4F87-A9FF-A9FBBBBCBC8F}" type="slidenum">
              <a:rPr lang="LID4096" smtClean="0"/>
              <a:t>12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6960469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 the assertion can be violated</a:t>
            </a:r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09436B-580C-4F87-A9FF-A9FBBBBCBC8F}" type="slidenum">
              <a:rPr lang="LID4096" smtClean="0"/>
              <a:t>19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656012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 the assertion can be violated</a:t>
            </a:r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09436B-580C-4F87-A9FF-A9FBBBBCBC8F}" type="slidenum">
              <a:rPr lang="LID4096" smtClean="0"/>
              <a:t>20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3729022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Such a formula is accordingly called the verification condition (VC) corresponding to our verification problem. The program has an additional, more subtle error. </a:t>
            </a:r>
            <a:endParaRPr lang="he-IL" dirty="0"/>
          </a:p>
          <a:p>
            <a:endParaRPr lang="he-IL" dirty="0"/>
          </a:p>
          <a:p>
            <a:r>
              <a:rPr lang="en-US" dirty="0"/>
              <a:t>The path that leads to this violation is given in Table 12.3. We now translate this path into a path constraint, and add the negation of the last assertion on the path: </a:t>
            </a:r>
            <a:endParaRPr lang="LID4096" dirty="0"/>
          </a:p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09436B-580C-4F87-A9FF-A9FBBBBCBC8F}" type="slidenum">
              <a:rPr lang="LID4096" smtClean="0"/>
              <a:t>24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4647037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09436B-580C-4F87-A9FF-A9FBBBBCBC8F}" type="slidenum">
              <a:rPr lang="LID4096" smtClean="0"/>
              <a:t>25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5484698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ID4096" dirty="0"/>
              <a:t>Instead, we can generate SSA for bounded programs that contain branches</a:t>
            </a:r>
          </a:p>
          <a:p>
            <a:r>
              <a:rPr lang="LID4096" dirty="0"/>
              <a:t>(rather than just for a path). The SSA can subsequently be converted into</a:t>
            </a:r>
          </a:p>
          <a:p>
            <a:r>
              <a:rPr lang="LID4096" dirty="0"/>
              <a:t>a single formula that encodes all possible paths.</a:t>
            </a:r>
            <a:endParaRPr lang="en-US" dirty="0"/>
          </a:p>
          <a:p>
            <a:endParaRPr lang="en-US" dirty="0"/>
          </a:p>
          <a:p>
            <a:r>
              <a:rPr lang="LID4096" dirty="0"/>
              <a:t>As a first step, loops are</a:t>
            </a:r>
          </a:p>
          <a:p>
            <a:r>
              <a:rPr lang="LID4096" dirty="0"/>
              <a:t>unfolded k times, where k is specified by the user. The second step is to</a:t>
            </a:r>
          </a:p>
          <a:p>
            <a:r>
              <a:rPr lang="LID4096" dirty="0"/>
              <a:t>assign the condition of each if statement to a new variable; we will use the</a:t>
            </a:r>
          </a:p>
          <a:p>
            <a:r>
              <a:rPr lang="LID4096" dirty="0"/>
              <a:t>variable γ for this purpose. It will serve as a convenient shorthand whenever</a:t>
            </a:r>
          </a:p>
          <a:p>
            <a:endParaRPr lang="en-US" dirty="0"/>
          </a:p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09436B-580C-4F87-A9FF-A9FBBBBCBC8F}" type="slidenum">
              <a:rPr lang="LID4096" smtClean="0"/>
              <a:t>26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578615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B9274-8C3D-497A-9613-F1B2E67EE393}" type="datetime1">
              <a:rPr lang="LID4096" smtClean="0"/>
              <a:t>06/08/2024</a:t>
            </a:fld>
            <a:endParaRPr lang="LID4096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LID4096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9148-FFF8-4816-839C-97CDBCA4F3D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6254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913FD-B4BE-4481-B259-0A99274E7254}" type="datetime1">
              <a:rPr lang="LID4096" smtClean="0"/>
              <a:t>06/08/2024</a:t>
            </a:fld>
            <a:endParaRPr lang="LID4096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BE089148-FFF8-4816-839C-97CDBCA4F3D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096765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1CE7-24F8-492D-93A0-0D2D20A95CFF}" type="datetime1">
              <a:rPr lang="LID4096" smtClean="0"/>
              <a:t>06/08/2024</a:t>
            </a:fld>
            <a:endParaRPr lang="LID4096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9148-FFF8-4816-839C-97CDBCA4F3D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44622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2B250-D611-4418-856C-F24C3F1FAD1F}" type="datetime1">
              <a:rPr lang="LID4096" smtClean="0"/>
              <a:t>06/08/2024</a:t>
            </a:fld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9148-FFF8-4816-839C-97CDBCA4F3D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030547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E4481-978B-4488-B588-D353CC171BB9}" type="datetime1">
              <a:rPr lang="LID4096" smtClean="0"/>
              <a:t>06/08/2024</a:t>
            </a:fld>
            <a:endParaRPr lang="LID4096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9148-FFF8-4816-839C-97CDBCA4F3D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19876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430B-C815-4E8E-9489-3ABC60E0B3D8}" type="datetime1">
              <a:rPr lang="LID4096" smtClean="0"/>
              <a:t>06/08/2024</a:t>
            </a:fld>
            <a:endParaRPr lang="LID4096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9148-FFF8-4816-839C-97CDBCA4F3D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08204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25DF2-97AD-437C-9BA7-D021426121BF}" type="datetime1">
              <a:rPr lang="LID4096" smtClean="0"/>
              <a:t>06/08/2024</a:t>
            </a:fld>
            <a:endParaRPr lang="LID4096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9148-FFF8-4816-839C-97CDBCA4F3D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1051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0243C-96BC-43E7-B43E-C6D8A760B267}" type="datetime1">
              <a:rPr lang="LID4096" smtClean="0"/>
              <a:t>06/08/2024</a:t>
            </a:fld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9148-FFF8-4816-839C-97CDBCA4F3D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90824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760E1-07E9-40D3-9E45-C4F9082A3A43}" type="datetime1">
              <a:rPr lang="LID4096" smtClean="0"/>
              <a:t>06/08/2024</a:t>
            </a:fld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9148-FFF8-4816-839C-97CDBCA4F3D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652514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2A511-E17C-4F0D-B1CE-0121AF419949}" type="datetime1">
              <a:rPr lang="LID4096" smtClean="0"/>
              <a:t>06/08/2024</a:t>
            </a:fld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9148-FFF8-4816-839C-97CDBCA4F3D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29871262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2A511-E17C-4F0D-B1CE-0121AF419949}" type="datetime1">
              <a:rPr lang="LID4096" smtClean="0"/>
              <a:t>06/08/2024</a:t>
            </a:fld>
            <a:endParaRPr lang="LID4096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9148-FFF8-4816-839C-97CDBCA4F3D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905895090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2A511-E17C-4F0D-B1CE-0121AF419949}" type="datetime1">
              <a:rPr lang="LID4096" smtClean="0"/>
              <a:t>06/08/2024</a:t>
            </a:fld>
            <a:endParaRPr lang="LID4096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9148-FFF8-4816-839C-97CDBCA4F3D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64496808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2A511-E17C-4F0D-B1CE-0121AF419949}" type="datetime1">
              <a:rPr lang="LID4096" smtClean="0"/>
              <a:t>06/08/2024</a:t>
            </a:fld>
            <a:endParaRPr lang="LID4096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9148-FFF8-4816-839C-97CDBCA4F3D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421958758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2A511-E17C-4F0D-B1CE-0121AF419949}" type="datetime1">
              <a:rPr lang="LID4096" smtClean="0"/>
              <a:t>06/08/2024</a:t>
            </a:fld>
            <a:endParaRPr lang="LID4096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9148-FFF8-4816-839C-97CDBCA4F3D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754957109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2A511-E17C-4F0D-B1CE-0121AF419949}" type="datetime1">
              <a:rPr lang="LID4096" smtClean="0"/>
              <a:t>06/08/2024</a:t>
            </a:fld>
            <a:endParaRPr lang="LID4096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9148-FFF8-4816-839C-97CDBCA4F3D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337270494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08A2B-A939-4FBE-83BA-29C3646B8525}" type="datetime1">
              <a:rPr lang="LID4096" smtClean="0"/>
              <a:t>06/08/2024</a:t>
            </a:fld>
            <a:endParaRPr lang="LID4096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9148-FFF8-4816-839C-97CDBCA4F3D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2494026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B2391-AF16-4CA4-98BB-5278063BE156}" type="datetime1">
              <a:rPr lang="LID4096" smtClean="0"/>
              <a:t>06/08/2024</a:t>
            </a:fld>
            <a:endParaRPr lang="LID4096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9148-FFF8-4816-839C-97CDBCA4F3D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88411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C52A511-E17C-4F0D-B1CE-0121AF419949}" type="datetime1">
              <a:rPr lang="LID4096" smtClean="0"/>
              <a:t>06/08/2024</a:t>
            </a:fld>
            <a:endParaRPr lang="LID4096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LID4096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E089148-FFF8-4816-839C-97CDBCA4F3D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233330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bugsnag.com/blog/software-bugs-waste-time-and-money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customXml" Target="../ink/ink5.xml"/><Relationship Id="rId3" Type="http://schemas.openxmlformats.org/officeDocument/2006/relationships/image" Target="../media/image13.png"/><Relationship Id="rId7" Type="http://schemas.openxmlformats.org/officeDocument/2006/relationships/customXml" Target="../ink/ink2.xml"/><Relationship Id="rId12" Type="http://schemas.openxmlformats.org/officeDocument/2006/relationships/image" Target="../media/image17.png"/><Relationship Id="rId2" Type="http://schemas.openxmlformats.org/officeDocument/2006/relationships/image" Target="../media/image1.jpe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11" Type="http://schemas.openxmlformats.org/officeDocument/2006/relationships/customXml" Target="../ink/ink4.xml"/><Relationship Id="rId5" Type="http://schemas.openxmlformats.org/officeDocument/2006/relationships/customXml" Target="../ink/ink1.xml"/><Relationship Id="rId15" Type="http://schemas.openxmlformats.org/officeDocument/2006/relationships/customXml" Target="../ink/ink6.xml"/><Relationship Id="rId10" Type="http://schemas.openxmlformats.org/officeDocument/2006/relationships/image" Target="../media/image16.png"/><Relationship Id="rId4" Type="http://schemas.openxmlformats.org/officeDocument/2006/relationships/image" Target="../media/image12.png"/><Relationship Id="rId9" Type="http://schemas.openxmlformats.org/officeDocument/2006/relationships/customXml" Target="../ink/ink3.xml"/><Relationship Id="rId1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5A92FE9-DB05-4D0D-AF5A-BE8664B9FF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3D9B26A-5143-49A7-BA98-D871D5BD7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526211" y="1"/>
            <a:ext cx="5014912" cy="6857999"/>
            <a:chOff x="2928938" y="-4763"/>
            <a:chExt cx="5014912" cy="6862763"/>
          </a:xfrm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8B85E55-A2A1-4682-B891-F201358A92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45EF6EDB-9B5D-49E9-96FA-1AE08BF95E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38338226-D6E2-4EEE-B271-DB4BD096DB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4878FB48-17B3-4A11-8025-DE0945CD4E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4150A21C-DD6D-4D3C-9E95-7A3CA263BE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7505BF04-104D-4180-A284-42FCD6B04D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F100A7A-D240-CD46-C86A-5E6DA8F903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8190" y="924232"/>
            <a:ext cx="8174971" cy="3285866"/>
          </a:xfrm>
        </p:spPr>
        <p:txBody>
          <a:bodyPr>
            <a:normAutofit/>
          </a:bodyPr>
          <a:lstStyle/>
          <a:p>
            <a:pPr algn="l"/>
            <a:r>
              <a:rPr lang="en-US" sz="6200" dirty="0"/>
              <a:t>Program Verification </a:t>
            </a:r>
            <a:br>
              <a:rPr lang="en-US" sz="6200" dirty="0"/>
            </a:br>
            <a:r>
              <a:rPr lang="en-US" sz="2000" dirty="0"/>
              <a:t>Chapters 12.1 - 12.3 in “</a:t>
            </a:r>
            <a:r>
              <a:rPr lang="en-US" sz="2000" i="1" dirty="0"/>
              <a:t>Decision Procedures: An Algorithmic Point of View</a:t>
            </a:r>
            <a:r>
              <a:rPr lang="en-US" sz="2000" dirty="0"/>
              <a:t>“</a:t>
            </a:r>
            <a:br>
              <a:rPr lang="en-US" sz="2000" dirty="0"/>
            </a:br>
            <a:r>
              <a:rPr lang="en-US" sz="2000" dirty="0"/>
              <a:t> by Daniel Kroening and Ofer Strichman.</a:t>
            </a:r>
            <a:br>
              <a:rPr lang="en-US" sz="2000" dirty="0"/>
            </a:br>
            <a:endParaRPr lang="LID4096" sz="6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B5469F-E19A-0C53-2C07-F5DB458FF2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8190" y="4210098"/>
            <a:ext cx="7178070" cy="863348"/>
          </a:xfrm>
        </p:spPr>
        <p:txBody>
          <a:bodyPr>
            <a:normAutofit/>
          </a:bodyPr>
          <a:lstStyle/>
          <a:p>
            <a:pPr algn="l"/>
            <a:r>
              <a:rPr lang="en-US" b="0" i="0" dirty="0">
                <a:effectLst/>
              </a:rPr>
              <a:t>Safwan Butto</a:t>
            </a:r>
            <a:r>
              <a:rPr lang="en-US" dirty="0"/>
              <a:t> and Bar Kirshenboim</a:t>
            </a:r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889C07-0B28-1219-CD16-F76678F4F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51856" y="5883275"/>
            <a:ext cx="55116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E089148-FFF8-4816-839C-97CDBCA4F3D9}" type="slidenum">
              <a:rPr lang="LID4096"/>
              <a:pPr>
                <a:spcAft>
                  <a:spcPts val="600"/>
                </a:spcAft>
              </a:pPr>
              <a:t>1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0163523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>
            <a:extLst>
              <a:ext uri="{FF2B5EF4-FFF2-40B4-BE49-F238E27FC236}">
                <a16:creationId xmlns:a16="http://schemas.microsoft.com/office/drawing/2014/main" id="{260ACC13-B825-49F3-93DE-C8B8F2FA3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F947B31F-CA03-4793-845D-FD86BABC1A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DCDDE94D-F78C-4A48-AEA6-E922FC99A1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3445A886-F3CA-4DE4-90D7-535F9707B7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A8999CB6-C053-418B-AE37-E470804D25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81EA3E26-BFCD-4396-AE8A-2A9828BFFB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5F9BC582-73A6-4D8A-8738-E36476489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</p:grpSp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6AD30037-67ED-4367-9BE0-45787510B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Neuron system in 3D rendering">
            <a:extLst>
              <a:ext uri="{FF2B5EF4-FFF2-40B4-BE49-F238E27FC236}">
                <a16:creationId xmlns:a16="http://schemas.microsoft.com/office/drawing/2014/main" id="{3CC1C81E-ED22-4EE7-D04A-F7EAAEFA35F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504" r="15146" b="-1"/>
          <a:stretch/>
        </p:blipFill>
        <p:spPr>
          <a:xfrm>
            <a:off x="6892924" y="10"/>
            <a:ext cx="5299077" cy="6857990"/>
          </a:xfrm>
          <a:custGeom>
            <a:avLst/>
            <a:gdLst/>
            <a:ahLst/>
            <a:cxnLst/>
            <a:rect l="l" t="t" r="r" b="b"/>
            <a:pathLst>
              <a:path w="5299077" h="6858000">
                <a:moveTo>
                  <a:pt x="836871" y="0"/>
                </a:moveTo>
                <a:lnTo>
                  <a:pt x="5299077" y="0"/>
                </a:lnTo>
                <a:lnTo>
                  <a:pt x="5299077" y="6858000"/>
                </a:lnTo>
                <a:lnTo>
                  <a:pt x="1911312" y="6858000"/>
                </a:lnTo>
                <a:lnTo>
                  <a:pt x="0" y="5333999"/>
                </a:lnTo>
                <a:close/>
              </a:path>
            </a:pathLst>
          </a:cu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50841A4E-5BC1-44B4-83CF-D524E8AEA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232760" y="0"/>
            <a:ext cx="2436813" cy="6858001"/>
            <a:chOff x="1320800" y="0"/>
            <a:chExt cx="2436813" cy="6858001"/>
          </a:xfrm>
        </p:grpSpPr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BF371BCC-8954-44E2-8C4F-29DC188727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47" name="Freeform 7">
              <a:extLst>
                <a:ext uri="{FF2B5EF4-FFF2-40B4-BE49-F238E27FC236}">
                  <a16:creationId xmlns:a16="http://schemas.microsoft.com/office/drawing/2014/main" id="{CD3505BE-B420-41C5-BE34-3E7652D37A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48" name="Freeform 8">
              <a:extLst>
                <a:ext uri="{FF2B5EF4-FFF2-40B4-BE49-F238E27FC236}">
                  <a16:creationId xmlns:a16="http://schemas.microsoft.com/office/drawing/2014/main" id="{4B68A05B-A78B-4D59-8CF9-1900731A2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49" name="Freeform 9">
              <a:extLst>
                <a:ext uri="{FF2B5EF4-FFF2-40B4-BE49-F238E27FC236}">
                  <a16:creationId xmlns:a16="http://schemas.microsoft.com/office/drawing/2014/main" id="{84D57A01-C112-4FF2-B5ED-0B762AAD9C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50" name="Freeform 10">
              <a:extLst>
                <a:ext uri="{FF2B5EF4-FFF2-40B4-BE49-F238E27FC236}">
                  <a16:creationId xmlns:a16="http://schemas.microsoft.com/office/drawing/2014/main" id="{6CCCCDF1-5D4F-4CA1-8400-DFBB96BB01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51" name="Freeform 11">
              <a:extLst>
                <a:ext uri="{FF2B5EF4-FFF2-40B4-BE49-F238E27FC236}">
                  <a16:creationId xmlns:a16="http://schemas.microsoft.com/office/drawing/2014/main" id="{20A090B2-5344-43CD-BC70-A6D44F15E8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AE2A5C2-7F82-BBE5-8161-4793C340396F}"/>
              </a:ext>
            </a:extLst>
          </p:cNvPr>
          <p:cNvSpPr txBox="1"/>
          <p:nvPr/>
        </p:nvSpPr>
        <p:spPr>
          <a:xfrm>
            <a:off x="643467" y="1202077"/>
            <a:ext cx="6249455" cy="45891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</a:pPr>
            <a:r>
              <a:rPr lang="en-US" sz="3600" b="1" dirty="0"/>
              <a:t>Agenda:</a:t>
            </a:r>
            <a:endParaRPr lang="en-US" sz="2400" b="1" dirty="0"/>
          </a:p>
          <a:p>
            <a:pPr marL="342900" indent="-228600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</a:pPr>
            <a:r>
              <a:rPr lang="en-US" sz="2400" dirty="0"/>
              <a:t>Introduction of Software Verification</a:t>
            </a:r>
          </a:p>
          <a:p>
            <a:pPr marL="342900" indent="-228600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</a:pPr>
            <a:r>
              <a:rPr lang="en-US" sz="2400" dirty="0"/>
              <a:t>Bounded Program Analysis</a:t>
            </a:r>
          </a:p>
          <a:p>
            <a:pPr marL="342900" indent="-228600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</a:pPr>
            <a:r>
              <a:rPr lang="en-US" sz="2400" dirty="0"/>
              <a:t>Unbounded Program Analysis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EF09B42-72E7-D369-F042-2E34C8BBE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BE089148-FFF8-4816-839C-97CDBCA4F3D9}" type="slidenum">
              <a:rPr lang="en-US">
                <a:solidFill>
                  <a:srgbClr val="FFFFFF"/>
                </a:solidFill>
              </a:rPr>
              <a:pPr defTabSz="914400">
                <a:spcAft>
                  <a:spcPts val="600"/>
                </a:spcAft>
                <a:defRPr/>
              </a:pPr>
              <a:t>2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834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4EF7E-DC08-AED4-42B4-8ABB39D2F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Connection to the Seminar</a:t>
            </a:r>
            <a:endParaRPr lang="LID4096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AA13B3-707B-0F9D-6B50-4BF7D86EAA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2666999"/>
            <a:ext cx="10018713" cy="888243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Verification of smart contracts</a:t>
            </a:r>
            <a:endParaRPr lang="he-IL" b="1" dirty="0"/>
          </a:p>
          <a:p>
            <a:r>
              <a:rPr lang="en-US" b="1" dirty="0"/>
              <a:t>Use logic for verification</a:t>
            </a:r>
            <a:endParaRPr lang="LID4096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4D7331-5744-1B6A-65FF-F8C651B2D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9148-FFF8-4816-839C-97CDBCA4F3D9}" type="slidenum">
              <a:rPr lang="LID4096" smtClean="0"/>
              <a:t>3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2061692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AB33640-C26E-7D98-EB96-CD5AE4B75D8B}"/>
              </a:ext>
            </a:extLst>
          </p:cNvPr>
          <p:cNvSpPr txBox="1"/>
          <p:nvPr/>
        </p:nvSpPr>
        <p:spPr>
          <a:xfrm>
            <a:off x="2156460" y="679947"/>
            <a:ext cx="78790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Elimination program errors – Why is it important?</a:t>
            </a:r>
          </a:p>
          <a:p>
            <a:pPr algn="ctr"/>
            <a:endParaRPr lang="en-US" sz="2400" b="1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1018B17-3F7F-DB45-EE5D-6C7615DB29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8081" y="2017299"/>
            <a:ext cx="6935838" cy="352908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C784AAC-EB51-C1E2-B1C1-F8FA82A6EEAF}"/>
              </a:ext>
            </a:extLst>
          </p:cNvPr>
          <p:cNvSpPr txBox="1"/>
          <p:nvPr/>
        </p:nvSpPr>
        <p:spPr>
          <a:xfrm>
            <a:off x="2802835" y="5359799"/>
            <a:ext cx="828302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hlinkClick r:id="rId4"/>
              </a:rPr>
              <a:t>The Cost of Software Bugs: Time is money. Bugs waste both | </a:t>
            </a:r>
            <a:r>
              <a:rPr lang="en-US" sz="1000" dirty="0" err="1">
                <a:hlinkClick r:id="rId4"/>
              </a:rPr>
              <a:t>BugSnag</a:t>
            </a:r>
            <a:r>
              <a:rPr lang="en-US" sz="1000" dirty="0">
                <a:hlinkClick r:id="rId4"/>
              </a:rPr>
              <a:t> Blog</a:t>
            </a:r>
            <a:endParaRPr lang="LID4096" sz="10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5361BFD-1C7E-0E43-E0DA-2FC623449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9148-FFF8-4816-839C-97CDBCA4F3D9}" type="slidenum">
              <a:rPr lang="LID4096" smtClean="0"/>
              <a:t>4</a:t>
            </a:fld>
            <a:endParaRPr lang="LID4096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6EC003-E3FD-42F8-992D-5ADC0D5F3052}"/>
              </a:ext>
            </a:extLst>
          </p:cNvPr>
          <p:cNvSpPr txBox="1"/>
          <p:nvPr/>
        </p:nvSpPr>
        <p:spPr>
          <a:xfrm>
            <a:off x="2628081" y="5883275"/>
            <a:ext cx="73110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Israel budget for 2023 was 484.7 billion NIS.</a:t>
            </a:r>
          </a:p>
          <a:p>
            <a:endParaRPr lang="LID4096" sz="2400" dirty="0"/>
          </a:p>
        </p:txBody>
      </p:sp>
    </p:spTree>
    <p:extLst>
      <p:ext uri="{BB962C8B-B14F-4D97-AF65-F5344CB8AC3E}">
        <p14:creationId xmlns:p14="http://schemas.microsoft.com/office/powerpoint/2010/main" val="2092356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15FF890B-3CE7-403A-AECE-2DE04FC7AF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99A4E160-6CFD-4514-9E20-CA6692CCDB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3DCD16F5-8D15-45FD-BA62-ADAC08183A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E7CFAF28-6FDA-4C2C-BE51-123D1115F7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1FD12703-0627-4991-B2A4-F96519F908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A5758E0B-DF61-40A8-B765-BC6841906A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3E063A1F-9566-4436-B4E3-2890FBBC2C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872AF09-DB48-3CD6-A259-49381ABB3011}"/>
              </a:ext>
            </a:extLst>
          </p:cNvPr>
          <p:cNvSpPr txBox="1"/>
          <p:nvPr/>
        </p:nvSpPr>
        <p:spPr>
          <a:xfrm>
            <a:off x="1484311" y="685800"/>
            <a:ext cx="10018713" cy="11853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US" sz="4000" b="1">
                <a:ln w="3175" cmpd="sng">
                  <a:noFill/>
                </a:ln>
                <a:latin typeface="+mj-lt"/>
                <a:ea typeface="+mj-ea"/>
                <a:cs typeface="+mj-cs"/>
              </a:rPr>
              <a:t>Checking bugs evolution </a:t>
            </a:r>
          </a:p>
          <a:p>
            <a:pPr algn="ctr">
              <a:spcBef>
                <a:spcPct val="0"/>
              </a:spcBef>
              <a:spcAft>
                <a:spcPts val="600"/>
              </a:spcAft>
            </a:pPr>
            <a:endParaRPr lang="en-US" sz="4000" b="1">
              <a:ln w="3175" cmpd="sng">
                <a:noFill/>
              </a:ln>
              <a:latin typeface="+mj-lt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B33640-C26E-7D98-EB96-CD5AE4B75D8B}"/>
              </a:ext>
            </a:extLst>
          </p:cNvPr>
          <p:cNvSpPr txBox="1"/>
          <p:nvPr/>
        </p:nvSpPr>
        <p:spPr>
          <a:xfrm>
            <a:off x="1484310" y="1998133"/>
            <a:ext cx="7568295" cy="37930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</a:pPr>
            <a:r>
              <a:rPr lang="en-US" sz="2400" dirty="0"/>
              <a:t>Testing the program – </a:t>
            </a:r>
          </a:p>
          <a:p>
            <a:pPr marL="57150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</a:pPr>
            <a:r>
              <a:rPr lang="en-US" sz="2400" dirty="0"/>
              <a:t>	Can never guarantee the absence of errors. </a:t>
            </a:r>
          </a:p>
          <a:p>
            <a:pPr marL="57150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</a:pPr>
            <a:r>
              <a:rPr lang="en-US" sz="2400" dirty="0"/>
              <a:t>	Testing can only declare a program as incorrect if a test fails.</a:t>
            </a:r>
          </a:p>
          <a:p>
            <a:pPr marL="285750" indent="-228600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</a:pPr>
            <a:r>
              <a:rPr lang="en-US" sz="2400" dirty="0"/>
              <a:t>Formal verification – ambitious</a:t>
            </a:r>
          </a:p>
          <a:p>
            <a:pPr marL="971550" lvl="2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</a:pPr>
            <a:r>
              <a:rPr lang="en-US" sz="2400" dirty="0"/>
              <a:t> check if a given specification is satisfied for all possible inputs</a:t>
            </a:r>
          </a:p>
        </p:txBody>
      </p:sp>
      <p:pic>
        <p:nvPicPr>
          <p:cNvPr id="7" name="Graphic 6" descr="Bug under Magnifying Glass">
            <a:extLst>
              <a:ext uri="{FF2B5EF4-FFF2-40B4-BE49-F238E27FC236}">
                <a16:creationId xmlns:a16="http://schemas.microsoft.com/office/drawing/2014/main" id="{270BB562-908C-7A8B-500E-3D602996BD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99808" y="2535331"/>
            <a:ext cx="2717116" cy="271711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BEDAD7-B3E4-4B26-9EB9-D55A78B94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BE089148-FFF8-4816-839C-97CDBCA4F3D9}" type="slidenum">
              <a:rPr lang="en-US" smtClean="0"/>
              <a:pPr defTabSz="914400">
                <a:spcAft>
                  <a:spcPts val="600"/>
                </a:spcAft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756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260ACC13-B825-49F3-93DE-C8B8F2FA3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F947B31F-CA03-4793-845D-FD86BABC1A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DCDDE94D-F78C-4A48-AEA6-E922FC99A1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3445A886-F3CA-4DE4-90D7-535F9707B7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A8999CB6-C053-418B-AE37-E470804D25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81EA3E26-BFCD-4396-AE8A-2A9828BFFB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5F9BC582-73A6-4D8A-8738-E36476489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</p:grp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6AD30037-67ED-4367-9BE0-45787510B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Many question marks on black background">
            <a:extLst>
              <a:ext uri="{FF2B5EF4-FFF2-40B4-BE49-F238E27FC236}">
                <a16:creationId xmlns:a16="http://schemas.microsoft.com/office/drawing/2014/main" id="{7BB70EE5-77B3-0C77-C45D-8688E4B86E9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2865" r="2" b="2"/>
          <a:stretch/>
        </p:blipFill>
        <p:spPr>
          <a:xfrm>
            <a:off x="6892924" y="10"/>
            <a:ext cx="5299077" cy="6857990"/>
          </a:xfrm>
          <a:custGeom>
            <a:avLst/>
            <a:gdLst/>
            <a:ahLst/>
            <a:cxnLst/>
            <a:rect l="l" t="t" r="r" b="b"/>
            <a:pathLst>
              <a:path w="5299077" h="6858000">
                <a:moveTo>
                  <a:pt x="836871" y="0"/>
                </a:moveTo>
                <a:lnTo>
                  <a:pt x="5299077" y="0"/>
                </a:lnTo>
                <a:lnTo>
                  <a:pt x="5299077" y="6858000"/>
                </a:lnTo>
                <a:lnTo>
                  <a:pt x="1911312" y="6858000"/>
                </a:lnTo>
                <a:lnTo>
                  <a:pt x="0" y="5333999"/>
                </a:lnTo>
                <a:close/>
              </a:path>
            </a:pathLst>
          </a:cu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50841A4E-5BC1-44B4-83CF-D524E8AEA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232760" y="0"/>
            <a:ext cx="2436813" cy="6858001"/>
            <a:chOff x="1320800" y="0"/>
            <a:chExt cx="2436813" cy="6858001"/>
          </a:xfrm>
        </p:grpSpPr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BF371BCC-8954-44E2-8C4F-29DC188727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CD3505BE-B420-41C5-BE34-3E7652D37A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4B68A05B-A78B-4D59-8CF9-1900731A2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84D57A01-C112-4FF2-B5ED-0B762AAD9C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6CCCCDF1-5D4F-4CA1-8400-DFBB96BB01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20A090B2-5344-43CD-BC70-A6D44F15E8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506ADE7E-D4A8-08F2-D820-E7AEA7BE4A65}"/>
              </a:ext>
            </a:extLst>
          </p:cNvPr>
          <p:cNvSpPr txBox="1">
            <a:spLocks/>
          </p:cNvSpPr>
          <p:nvPr/>
        </p:nvSpPr>
        <p:spPr>
          <a:xfrm>
            <a:off x="972080" y="685800"/>
            <a:ext cx="5260680" cy="1752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spcBef>
                <a:spcPct val="0"/>
              </a:spcBef>
              <a:spcAft>
                <a:spcPts val="600"/>
              </a:spcAft>
              <a:buNone/>
            </a:pPr>
            <a:r>
              <a:rPr lang="en-US" sz="4000" b="1">
                <a:ln w="3175" cmpd="sng">
                  <a:noFill/>
                </a:ln>
                <a:latin typeface="+mj-lt"/>
                <a:ea typeface="+mj-ea"/>
                <a:cs typeface="+mj-cs"/>
              </a:rPr>
              <a:t>Reachability Problem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8D8CE9-9192-453D-7DD2-464DD5F87206}"/>
              </a:ext>
            </a:extLst>
          </p:cNvPr>
          <p:cNvSpPr txBox="1"/>
          <p:nvPr/>
        </p:nvSpPr>
        <p:spPr>
          <a:xfrm>
            <a:off x="643468" y="2666999"/>
            <a:ext cx="5260680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</a:pPr>
            <a:r>
              <a:rPr lang="en-US" sz="2400" b="1" dirty="0">
                <a:solidFill>
                  <a:srgbClr val="FF0000"/>
                </a:solidFill>
              </a:rPr>
              <a:t>Undecidable</a:t>
            </a:r>
            <a:r>
              <a:rPr lang="en-US" sz="2400" b="1" dirty="0"/>
              <a:t>, Why?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</a:pPr>
            <a:endParaRPr lang="en-US" sz="2400" b="1" dirty="0"/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</a:pPr>
            <a:endParaRPr lang="en-US" sz="2400" b="1" dirty="0"/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</a:pPr>
            <a:r>
              <a:rPr lang="en-US" sz="2400" b="1" dirty="0"/>
              <a:t>* Infinite memory allocation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4C6CB2-D968-D1BA-79AB-8DB3B7B39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BE089148-FFF8-4816-839C-97CDBCA4F3D9}" type="slidenum">
              <a:rPr lang="en-US">
                <a:solidFill>
                  <a:srgbClr val="FFFFFF"/>
                </a:solidFill>
              </a:rPr>
              <a:pPr defTabSz="914400">
                <a:spcAft>
                  <a:spcPts val="600"/>
                </a:spcAft>
              </a:pPr>
              <a:t>6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F43858-E95C-09CC-4438-DED497ABAAAF}"/>
              </a:ext>
            </a:extLst>
          </p:cNvPr>
          <p:cNvSpPr txBox="1"/>
          <p:nvPr/>
        </p:nvSpPr>
        <p:spPr>
          <a:xfrm>
            <a:off x="568761" y="2050529"/>
            <a:ext cx="10161969" cy="83099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400" b="1" dirty="0"/>
              <a:t>“The problem of checking whether a given state occurs in any execution of the </a:t>
            </a:r>
            <a:r>
              <a:rPr lang="en-US" sz="2400" b="1"/>
              <a:t>program.”</a:t>
            </a:r>
            <a:endParaRPr lang="LID4096" sz="2400" b="1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AA3D8B-7DF6-27C5-6295-0E87A8E65F03}"/>
              </a:ext>
            </a:extLst>
          </p:cNvPr>
          <p:cNvSpPr txBox="1"/>
          <p:nvPr/>
        </p:nvSpPr>
        <p:spPr>
          <a:xfrm>
            <a:off x="599354" y="5681877"/>
            <a:ext cx="60977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Symbol" panose="05050102010706020507" pitchFamily="18" charset="2"/>
              <a:buChar char="Þ"/>
            </a:pPr>
            <a:r>
              <a:rPr lang="en-US" sz="2400" b="1" dirty="0"/>
              <a:t>Software verification – undecidable</a:t>
            </a:r>
          </a:p>
        </p:txBody>
      </p:sp>
    </p:spTree>
    <p:extLst>
      <p:ext uri="{BB962C8B-B14F-4D97-AF65-F5344CB8AC3E}">
        <p14:creationId xmlns:p14="http://schemas.microsoft.com/office/powerpoint/2010/main" val="4292345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D67E23C-7982-0DF8-9317-ABB85F4C4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9148-FFF8-4816-839C-97CDBCA4F3D9}" type="slidenum">
              <a:rPr lang="LID4096" smtClean="0"/>
              <a:t>7</a:t>
            </a:fld>
            <a:endParaRPr lang="LID4096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8570B0-8286-46B9-642D-065FC40535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1814" y="570885"/>
            <a:ext cx="9349405" cy="5323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495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CC2F31B-4740-D77B-FC49-54C0731831A9}"/>
              </a:ext>
            </a:extLst>
          </p:cNvPr>
          <p:cNvSpPr txBox="1"/>
          <p:nvPr/>
        </p:nvSpPr>
        <p:spPr>
          <a:xfrm>
            <a:off x="3231198" y="577509"/>
            <a:ext cx="57296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/>
              <a:t>What now? Partial solutions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EBB99B-06B1-8EFB-2654-4DF436A08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9148-FFF8-4816-839C-97CDBCA4F3D9}" type="slidenum">
              <a:rPr lang="LID4096" smtClean="0"/>
              <a:t>8</a:t>
            </a:fld>
            <a:endParaRPr lang="LID4096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322CCE5-FBEC-37D0-2193-40F8097354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5693" y="3724361"/>
            <a:ext cx="6780612" cy="112889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F792BD3-6A18-03FE-5E9B-A0D5EEF78E57}"/>
              </a:ext>
            </a:extLst>
          </p:cNvPr>
          <p:cNvSpPr txBox="1"/>
          <p:nvPr/>
        </p:nvSpPr>
        <p:spPr>
          <a:xfrm>
            <a:off x="2425913" y="2163170"/>
            <a:ext cx="82461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Many partial solutions have been invented, but for some programs the solution is incomplete.</a:t>
            </a:r>
            <a:endParaRPr lang="LID4096" sz="2400" dirty="0"/>
          </a:p>
        </p:txBody>
      </p:sp>
    </p:spTree>
    <p:extLst>
      <p:ext uri="{BB962C8B-B14F-4D97-AF65-F5344CB8AC3E}">
        <p14:creationId xmlns:p14="http://schemas.microsoft.com/office/powerpoint/2010/main" val="2716634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260ACC13-B825-49F3-93DE-C8B8F2FA3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F947B31F-CA03-4793-845D-FD86BABC1A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DCDDE94D-F78C-4A48-AEA6-E922FC99A1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3445A886-F3CA-4DE4-90D7-535F9707B7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A8999CB6-C053-418B-AE37-E470804D25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81EA3E26-BFCD-4396-AE8A-2A9828BFFB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5F9BC582-73A6-4D8A-8738-E36476489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</p:grp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85428F22-76B3-4107-AADE-3F9EC95FD3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346FBCF-5353-4172-96F5-4B7EB0777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90265" y="-12875"/>
            <a:ext cx="2604396" cy="6890194"/>
            <a:chOff x="2199787" y="-12875"/>
            <a:chExt cx="2679011" cy="6890194"/>
          </a:xfrm>
        </p:grpSpPr>
        <p:sp useBgFill="1">
          <p:nvSpPr>
            <p:cNvPr id="25" name="Rectangle 19">
              <a:extLst>
                <a:ext uri="{FF2B5EF4-FFF2-40B4-BE49-F238E27FC236}">
                  <a16:creationId xmlns:a16="http://schemas.microsoft.com/office/drawing/2014/main" id="{343F3E6D-808D-43AD-9485-AD0014BEAE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white">
            <a:xfrm>
              <a:off x="2199787" y="-12875"/>
              <a:ext cx="2679011" cy="5301468"/>
            </a:xfrm>
            <a:custGeom>
              <a:avLst/>
              <a:gdLst>
                <a:gd name="connsiteX0" fmla="*/ 0 w 2570017"/>
                <a:gd name="connsiteY0" fmla="*/ 0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0 w 2570017"/>
                <a:gd name="connsiteY4" fmla="*/ 0 h 2554287"/>
                <a:gd name="connsiteX0" fmla="*/ 904009 w 2570017"/>
                <a:gd name="connsiteY0" fmla="*/ 0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904009 w 2570017"/>
                <a:gd name="connsiteY4" fmla="*/ 0 h 2554287"/>
                <a:gd name="connsiteX0" fmla="*/ 644236 w 2570017"/>
                <a:gd name="connsiteY0" fmla="*/ 10391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644236 w 2570017"/>
                <a:gd name="connsiteY4" fmla="*/ 10391 h 2554287"/>
                <a:gd name="connsiteX0" fmla="*/ 633845 w 2570017"/>
                <a:gd name="connsiteY0" fmla="*/ 0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633845 w 2570017"/>
                <a:gd name="connsiteY4" fmla="*/ 0 h 2554287"/>
                <a:gd name="connsiteX0" fmla="*/ 675409 w 2611581"/>
                <a:gd name="connsiteY0" fmla="*/ 0 h 2554287"/>
                <a:gd name="connsiteX1" fmla="*/ 2611581 w 2611581"/>
                <a:gd name="connsiteY1" fmla="*/ 0 h 2554287"/>
                <a:gd name="connsiteX2" fmla="*/ 2611581 w 2611581"/>
                <a:gd name="connsiteY2" fmla="*/ 2554287 h 2554287"/>
                <a:gd name="connsiteX3" fmla="*/ 0 w 2611581"/>
                <a:gd name="connsiteY3" fmla="*/ 2554287 h 2554287"/>
                <a:gd name="connsiteX4" fmla="*/ 675409 w 2611581"/>
                <a:gd name="connsiteY4" fmla="*/ 0 h 2554287"/>
                <a:gd name="connsiteX0" fmla="*/ 650979 w 2587151"/>
                <a:gd name="connsiteY0" fmla="*/ 0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650979 w 2587151"/>
                <a:gd name="connsiteY4" fmla="*/ 0 h 2554287"/>
                <a:gd name="connsiteX0" fmla="*/ 730379 w 2587151"/>
                <a:gd name="connsiteY0" fmla="*/ 5692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730379 w 2587151"/>
                <a:gd name="connsiteY4" fmla="*/ 5692 h 2554287"/>
                <a:gd name="connsiteX0" fmla="*/ 864750 w 2587151"/>
                <a:gd name="connsiteY0" fmla="*/ 2847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864750 w 2587151"/>
                <a:gd name="connsiteY4" fmla="*/ 2847 h 2554287"/>
                <a:gd name="connsiteX0" fmla="*/ 883073 w 2587151"/>
                <a:gd name="connsiteY0" fmla="*/ 1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883073 w 2587151"/>
                <a:gd name="connsiteY4" fmla="*/ 1 h 2554287"/>
                <a:gd name="connsiteX0" fmla="*/ 895288 w 2599366"/>
                <a:gd name="connsiteY0" fmla="*/ 1 h 2554287"/>
                <a:gd name="connsiteX1" fmla="*/ 2599366 w 2599366"/>
                <a:gd name="connsiteY1" fmla="*/ 0 h 2554287"/>
                <a:gd name="connsiteX2" fmla="*/ 2599366 w 2599366"/>
                <a:gd name="connsiteY2" fmla="*/ 2554287 h 2554287"/>
                <a:gd name="connsiteX3" fmla="*/ 0 w 2599366"/>
                <a:gd name="connsiteY3" fmla="*/ 2542904 h 2554287"/>
                <a:gd name="connsiteX4" fmla="*/ 895288 w 2599366"/>
                <a:gd name="connsiteY4" fmla="*/ 1 h 2554287"/>
                <a:gd name="connsiteX0" fmla="*/ 895288 w 2599366"/>
                <a:gd name="connsiteY0" fmla="*/ 1 h 2554287"/>
                <a:gd name="connsiteX1" fmla="*/ 2599366 w 2599366"/>
                <a:gd name="connsiteY1" fmla="*/ 0 h 2554287"/>
                <a:gd name="connsiteX2" fmla="*/ 2599366 w 2599366"/>
                <a:gd name="connsiteY2" fmla="*/ 2554287 h 2554287"/>
                <a:gd name="connsiteX3" fmla="*/ 0 w 2599366"/>
                <a:gd name="connsiteY3" fmla="*/ 2542904 h 2554287"/>
                <a:gd name="connsiteX4" fmla="*/ 895288 w 2599366"/>
                <a:gd name="connsiteY4" fmla="*/ 1 h 2554287"/>
                <a:gd name="connsiteX0" fmla="*/ 895288 w 2611581"/>
                <a:gd name="connsiteY0" fmla="*/ 1 h 2565670"/>
                <a:gd name="connsiteX1" fmla="*/ 2599366 w 2611581"/>
                <a:gd name="connsiteY1" fmla="*/ 0 h 2565670"/>
                <a:gd name="connsiteX2" fmla="*/ 2611581 w 2611581"/>
                <a:gd name="connsiteY2" fmla="*/ 2565670 h 2565670"/>
                <a:gd name="connsiteX3" fmla="*/ 0 w 2611581"/>
                <a:gd name="connsiteY3" fmla="*/ 2542904 h 2565670"/>
                <a:gd name="connsiteX4" fmla="*/ 895288 w 2611581"/>
                <a:gd name="connsiteY4" fmla="*/ 1 h 2565670"/>
                <a:gd name="connsiteX0" fmla="*/ 895288 w 2611581"/>
                <a:gd name="connsiteY0" fmla="*/ 1 h 2565670"/>
                <a:gd name="connsiteX1" fmla="*/ 2599366 w 2611581"/>
                <a:gd name="connsiteY1" fmla="*/ 0 h 2565670"/>
                <a:gd name="connsiteX2" fmla="*/ 2611581 w 2611581"/>
                <a:gd name="connsiteY2" fmla="*/ 2565670 h 2565670"/>
                <a:gd name="connsiteX3" fmla="*/ 0 w 2611581"/>
                <a:gd name="connsiteY3" fmla="*/ 2542904 h 2565670"/>
                <a:gd name="connsiteX4" fmla="*/ 895288 w 2611581"/>
                <a:gd name="connsiteY4" fmla="*/ 1 h 2565670"/>
                <a:gd name="connsiteX0" fmla="*/ 895288 w 2611581"/>
                <a:gd name="connsiteY0" fmla="*/ 1 h 2565670"/>
                <a:gd name="connsiteX1" fmla="*/ 2599366 w 2611581"/>
                <a:gd name="connsiteY1" fmla="*/ 0 h 2565670"/>
                <a:gd name="connsiteX2" fmla="*/ 2611581 w 2611581"/>
                <a:gd name="connsiteY2" fmla="*/ 2565670 h 2565670"/>
                <a:gd name="connsiteX3" fmla="*/ 0 w 2611581"/>
                <a:gd name="connsiteY3" fmla="*/ 2545750 h 2565670"/>
                <a:gd name="connsiteX4" fmla="*/ 895288 w 2611581"/>
                <a:gd name="connsiteY4" fmla="*/ 1 h 2565670"/>
                <a:gd name="connsiteX0" fmla="*/ 1544433 w 3260726"/>
                <a:gd name="connsiteY0" fmla="*/ 1 h 2565670"/>
                <a:gd name="connsiteX1" fmla="*/ 3248511 w 3260726"/>
                <a:gd name="connsiteY1" fmla="*/ 0 h 2565670"/>
                <a:gd name="connsiteX2" fmla="*/ 3260726 w 3260726"/>
                <a:gd name="connsiteY2" fmla="*/ 2565670 h 2565670"/>
                <a:gd name="connsiteX3" fmla="*/ 0 w 3260726"/>
                <a:gd name="connsiteY3" fmla="*/ 2521058 h 2565670"/>
                <a:gd name="connsiteX4" fmla="*/ 1544433 w 3260726"/>
                <a:gd name="connsiteY4" fmla="*/ 1 h 2565670"/>
                <a:gd name="connsiteX0" fmla="*/ 921784 w 3260726"/>
                <a:gd name="connsiteY0" fmla="*/ 12347 h 2565670"/>
                <a:gd name="connsiteX1" fmla="*/ 3248511 w 3260726"/>
                <a:gd name="connsiteY1" fmla="*/ 0 h 2565670"/>
                <a:gd name="connsiteX2" fmla="*/ 3260726 w 3260726"/>
                <a:gd name="connsiteY2" fmla="*/ 2565670 h 2565670"/>
                <a:gd name="connsiteX3" fmla="*/ 0 w 3260726"/>
                <a:gd name="connsiteY3" fmla="*/ 2521058 h 2565670"/>
                <a:gd name="connsiteX4" fmla="*/ 921784 w 3260726"/>
                <a:gd name="connsiteY4" fmla="*/ 12347 h 2565670"/>
                <a:gd name="connsiteX0" fmla="*/ 921784 w 3260726"/>
                <a:gd name="connsiteY0" fmla="*/ 12347 h 2565670"/>
                <a:gd name="connsiteX1" fmla="*/ 2321160 w 3260726"/>
                <a:gd name="connsiteY1" fmla="*/ 0 h 2565670"/>
                <a:gd name="connsiteX2" fmla="*/ 3260726 w 3260726"/>
                <a:gd name="connsiteY2" fmla="*/ 2565670 h 2565670"/>
                <a:gd name="connsiteX3" fmla="*/ 0 w 3260726"/>
                <a:gd name="connsiteY3" fmla="*/ 2521058 h 2565670"/>
                <a:gd name="connsiteX4" fmla="*/ 921784 w 3260726"/>
                <a:gd name="connsiteY4" fmla="*/ 12347 h 2565670"/>
                <a:gd name="connsiteX0" fmla="*/ 921784 w 2322228"/>
                <a:gd name="connsiteY0" fmla="*/ 12347 h 2565670"/>
                <a:gd name="connsiteX1" fmla="*/ 2321160 w 2322228"/>
                <a:gd name="connsiteY1" fmla="*/ 0 h 2565670"/>
                <a:gd name="connsiteX2" fmla="*/ 2320129 w 2322228"/>
                <a:gd name="connsiteY2" fmla="*/ 2565670 h 2565670"/>
                <a:gd name="connsiteX3" fmla="*/ 0 w 2322228"/>
                <a:gd name="connsiteY3" fmla="*/ 2521058 h 2565670"/>
                <a:gd name="connsiteX4" fmla="*/ 921784 w 2322228"/>
                <a:gd name="connsiteY4" fmla="*/ 12347 h 2565670"/>
                <a:gd name="connsiteX0" fmla="*/ 921784 w 2322228"/>
                <a:gd name="connsiteY0" fmla="*/ 0 h 2571841"/>
                <a:gd name="connsiteX1" fmla="*/ 2321160 w 2322228"/>
                <a:gd name="connsiteY1" fmla="*/ 6171 h 2571841"/>
                <a:gd name="connsiteX2" fmla="*/ 2320129 w 2322228"/>
                <a:gd name="connsiteY2" fmla="*/ 2571841 h 2571841"/>
                <a:gd name="connsiteX3" fmla="*/ 0 w 2322228"/>
                <a:gd name="connsiteY3" fmla="*/ 2527229 h 2571841"/>
                <a:gd name="connsiteX4" fmla="*/ 921784 w 2322228"/>
                <a:gd name="connsiteY4" fmla="*/ 0 h 2571841"/>
                <a:gd name="connsiteX0" fmla="*/ 921784 w 2611583"/>
                <a:gd name="connsiteY0" fmla="*/ 0 h 2540977"/>
                <a:gd name="connsiteX1" fmla="*/ 2321160 w 2611583"/>
                <a:gd name="connsiteY1" fmla="*/ 6171 h 2540977"/>
                <a:gd name="connsiteX2" fmla="*/ 2611583 w 2611583"/>
                <a:gd name="connsiteY2" fmla="*/ 2540977 h 2540977"/>
                <a:gd name="connsiteX3" fmla="*/ 0 w 2611583"/>
                <a:gd name="connsiteY3" fmla="*/ 2527229 h 2540977"/>
                <a:gd name="connsiteX4" fmla="*/ 921784 w 2611583"/>
                <a:gd name="connsiteY4" fmla="*/ 0 h 2540977"/>
                <a:gd name="connsiteX0" fmla="*/ 921784 w 2611583"/>
                <a:gd name="connsiteY0" fmla="*/ 2 h 2540979"/>
                <a:gd name="connsiteX1" fmla="*/ 2572870 w 2611583"/>
                <a:gd name="connsiteY1" fmla="*/ 0 h 2540979"/>
                <a:gd name="connsiteX2" fmla="*/ 2611583 w 2611583"/>
                <a:gd name="connsiteY2" fmla="*/ 2540979 h 2540979"/>
                <a:gd name="connsiteX3" fmla="*/ 0 w 2611583"/>
                <a:gd name="connsiteY3" fmla="*/ 2527231 h 2540979"/>
                <a:gd name="connsiteX4" fmla="*/ 921784 w 2611583"/>
                <a:gd name="connsiteY4" fmla="*/ 2 h 2540979"/>
                <a:gd name="connsiteX0" fmla="*/ 921784 w 2705467"/>
                <a:gd name="connsiteY0" fmla="*/ 0 h 2540977"/>
                <a:gd name="connsiteX1" fmla="*/ 2705349 w 2705467"/>
                <a:gd name="connsiteY1" fmla="*/ 6171 h 2540977"/>
                <a:gd name="connsiteX2" fmla="*/ 2611583 w 2705467"/>
                <a:gd name="connsiteY2" fmla="*/ 2540977 h 2540977"/>
                <a:gd name="connsiteX3" fmla="*/ 0 w 2705467"/>
                <a:gd name="connsiteY3" fmla="*/ 2527229 h 2540977"/>
                <a:gd name="connsiteX4" fmla="*/ 921784 w 2705467"/>
                <a:gd name="connsiteY4" fmla="*/ 0 h 2540977"/>
                <a:gd name="connsiteX0" fmla="*/ 921784 w 2718702"/>
                <a:gd name="connsiteY0" fmla="*/ 2 h 2540979"/>
                <a:gd name="connsiteX1" fmla="*/ 2718597 w 2718702"/>
                <a:gd name="connsiteY1" fmla="*/ 0 h 2540979"/>
                <a:gd name="connsiteX2" fmla="*/ 2611583 w 2718702"/>
                <a:gd name="connsiteY2" fmla="*/ 2540979 h 2540979"/>
                <a:gd name="connsiteX3" fmla="*/ 0 w 2718702"/>
                <a:gd name="connsiteY3" fmla="*/ 2527231 h 2540979"/>
                <a:gd name="connsiteX4" fmla="*/ 921784 w 2718702"/>
                <a:gd name="connsiteY4" fmla="*/ 2 h 2540979"/>
                <a:gd name="connsiteX0" fmla="*/ 921784 w 2679012"/>
                <a:gd name="connsiteY0" fmla="*/ 0 h 2540977"/>
                <a:gd name="connsiteX1" fmla="*/ 2678853 w 2679012"/>
                <a:gd name="connsiteY1" fmla="*/ 6171 h 2540977"/>
                <a:gd name="connsiteX2" fmla="*/ 2611583 w 2679012"/>
                <a:gd name="connsiteY2" fmla="*/ 2540977 h 2540977"/>
                <a:gd name="connsiteX3" fmla="*/ 0 w 2679012"/>
                <a:gd name="connsiteY3" fmla="*/ 2527229 h 2540977"/>
                <a:gd name="connsiteX4" fmla="*/ 921784 w 2679012"/>
                <a:gd name="connsiteY4" fmla="*/ 0 h 2540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9012" h="2540977">
                  <a:moveTo>
                    <a:pt x="921784" y="0"/>
                  </a:moveTo>
                  <a:lnTo>
                    <a:pt x="2678853" y="6171"/>
                  </a:lnTo>
                  <a:cubicBezTo>
                    <a:pt x="2682925" y="861394"/>
                    <a:pt x="2607511" y="1685754"/>
                    <a:pt x="2611583" y="2540977"/>
                  </a:cubicBezTo>
                  <a:lnTo>
                    <a:pt x="0" y="2527229"/>
                  </a:lnTo>
                  <a:lnTo>
                    <a:pt x="921784" y="0"/>
                  </a:lnTo>
                  <a:close/>
                </a:path>
              </a:pathLst>
            </a:custGeom>
            <a:blipFill rotWithShape="0">
              <a:blip r:embed="rId3">
                <a:duotone>
                  <a:schemeClr val="bg2">
                    <a:shade val="76000"/>
                    <a:satMod val="180000"/>
                  </a:schemeClr>
                  <a:schemeClr val="bg2">
                    <a:tint val="80000"/>
                    <a:satMod val="120000"/>
                    <a:lumMod val="180000"/>
                  </a:schemeClr>
                </a:duotone>
              </a:blip>
              <a:stretch>
                <a:fillRect l="-114598" r="-265621" b="-2868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 useBgFill="1">
          <p:nvSpPr>
            <p:cNvPr id="26" name="Rectangle 20">
              <a:extLst>
                <a:ext uri="{FF2B5EF4-FFF2-40B4-BE49-F238E27FC236}">
                  <a16:creationId xmlns:a16="http://schemas.microsoft.com/office/drawing/2014/main" id="{03DB1AC6-5430-4CD3-BD83-86E675A11A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white">
            <a:xfrm>
              <a:off x="2211875" y="5257482"/>
              <a:ext cx="2586931" cy="1619837"/>
            </a:xfrm>
            <a:custGeom>
              <a:avLst/>
              <a:gdLst>
                <a:gd name="connsiteX0" fmla="*/ 0 w 2611581"/>
                <a:gd name="connsiteY0" fmla="*/ 0 h 4303713"/>
                <a:gd name="connsiteX1" fmla="*/ 2611581 w 2611581"/>
                <a:gd name="connsiteY1" fmla="*/ 0 h 4303713"/>
                <a:gd name="connsiteX2" fmla="*/ 2611581 w 2611581"/>
                <a:gd name="connsiteY2" fmla="*/ 4303713 h 4303713"/>
                <a:gd name="connsiteX3" fmla="*/ 0 w 2611581"/>
                <a:gd name="connsiteY3" fmla="*/ 4303713 h 4303713"/>
                <a:gd name="connsiteX4" fmla="*/ 0 w 2611581"/>
                <a:gd name="connsiteY4" fmla="*/ 0 h 4303713"/>
                <a:gd name="connsiteX0" fmla="*/ 0 w 2611581"/>
                <a:gd name="connsiteY0" fmla="*/ 0 h 4314104"/>
                <a:gd name="connsiteX1" fmla="*/ 2611581 w 2611581"/>
                <a:gd name="connsiteY1" fmla="*/ 0 h 4314104"/>
                <a:gd name="connsiteX2" fmla="*/ 2611581 w 2611581"/>
                <a:gd name="connsiteY2" fmla="*/ 4303713 h 4314104"/>
                <a:gd name="connsiteX3" fmla="*/ 1693718 w 2611581"/>
                <a:gd name="connsiteY3" fmla="*/ 4314104 h 4314104"/>
                <a:gd name="connsiteX4" fmla="*/ 0 w 2611581"/>
                <a:gd name="connsiteY4" fmla="*/ 0 h 4314104"/>
                <a:gd name="connsiteX0" fmla="*/ 0 w 2611581"/>
                <a:gd name="connsiteY0" fmla="*/ 0 h 4314104"/>
                <a:gd name="connsiteX1" fmla="*/ 2611581 w 2611581"/>
                <a:gd name="connsiteY1" fmla="*/ 0 h 4314104"/>
                <a:gd name="connsiteX2" fmla="*/ 2611581 w 2611581"/>
                <a:gd name="connsiteY2" fmla="*/ 4303713 h 4314104"/>
                <a:gd name="connsiteX3" fmla="*/ 1963882 w 2611581"/>
                <a:gd name="connsiteY3" fmla="*/ 4314104 h 4314104"/>
                <a:gd name="connsiteX4" fmla="*/ 0 w 2611581"/>
                <a:gd name="connsiteY4" fmla="*/ 0 h 4314104"/>
                <a:gd name="connsiteX0" fmla="*/ 0 w 2611581"/>
                <a:gd name="connsiteY0" fmla="*/ 0 h 4303713"/>
                <a:gd name="connsiteX1" fmla="*/ 2611581 w 2611581"/>
                <a:gd name="connsiteY1" fmla="*/ 0 h 4303713"/>
                <a:gd name="connsiteX2" fmla="*/ 2611581 w 2611581"/>
                <a:gd name="connsiteY2" fmla="*/ 4303713 h 4303713"/>
                <a:gd name="connsiteX3" fmla="*/ 2213264 w 2611581"/>
                <a:gd name="connsiteY3" fmla="*/ 4293322 h 4303713"/>
                <a:gd name="connsiteX4" fmla="*/ 0 w 2611581"/>
                <a:gd name="connsiteY4" fmla="*/ 0 h 4303713"/>
                <a:gd name="connsiteX0" fmla="*/ 0 w 2611581"/>
                <a:gd name="connsiteY0" fmla="*/ 0 h 4303713"/>
                <a:gd name="connsiteX1" fmla="*/ 2611581 w 2611581"/>
                <a:gd name="connsiteY1" fmla="*/ 0 h 4303713"/>
                <a:gd name="connsiteX2" fmla="*/ 2611581 w 2611581"/>
                <a:gd name="connsiteY2" fmla="*/ 4303713 h 4303713"/>
                <a:gd name="connsiteX3" fmla="*/ 2171701 w 2611581"/>
                <a:gd name="connsiteY3" fmla="*/ 3638695 h 4303713"/>
                <a:gd name="connsiteX4" fmla="*/ 0 w 2611581"/>
                <a:gd name="connsiteY4" fmla="*/ 0 h 4303713"/>
                <a:gd name="connsiteX0" fmla="*/ 0 w 2720934"/>
                <a:gd name="connsiteY0" fmla="*/ 268283 h 4303713"/>
                <a:gd name="connsiteX1" fmla="*/ 2720934 w 2720934"/>
                <a:gd name="connsiteY1" fmla="*/ 0 h 4303713"/>
                <a:gd name="connsiteX2" fmla="*/ 2720934 w 2720934"/>
                <a:gd name="connsiteY2" fmla="*/ 4303713 h 4303713"/>
                <a:gd name="connsiteX3" fmla="*/ 2281054 w 2720934"/>
                <a:gd name="connsiteY3" fmla="*/ 3638695 h 4303713"/>
                <a:gd name="connsiteX4" fmla="*/ 0 w 2720934"/>
                <a:gd name="connsiteY4" fmla="*/ 268283 h 4303713"/>
                <a:gd name="connsiteX0" fmla="*/ 0 w 2720934"/>
                <a:gd name="connsiteY0" fmla="*/ 268283 h 4303713"/>
                <a:gd name="connsiteX1" fmla="*/ 2720934 w 2720934"/>
                <a:gd name="connsiteY1" fmla="*/ 0 h 4303713"/>
                <a:gd name="connsiteX2" fmla="*/ 2720934 w 2720934"/>
                <a:gd name="connsiteY2" fmla="*/ 4303713 h 4303713"/>
                <a:gd name="connsiteX3" fmla="*/ 2264231 w 2720934"/>
                <a:gd name="connsiteY3" fmla="*/ 3717600 h 4303713"/>
                <a:gd name="connsiteX4" fmla="*/ 0 w 2720934"/>
                <a:gd name="connsiteY4" fmla="*/ 268283 h 4303713"/>
                <a:gd name="connsiteX0" fmla="*/ 0 w 2720934"/>
                <a:gd name="connsiteY0" fmla="*/ 268283 h 4335275"/>
                <a:gd name="connsiteX1" fmla="*/ 2720934 w 2720934"/>
                <a:gd name="connsiteY1" fmla="*/ 0 h 4335275"/>
                <a:gd name="connsiteX2" fmla="*/ 2653639 w 2720934"/>
                <a:gd name="connsiteY2" fmla="*/ 4335275 h 4335275"/>
                <a:gd name="connsiteX3" fmla="*/ 2264231 w 2720934"/>
                <a:gd name="connsiteY3" fmla="*/ 3717600 h 4335275"/>
                <a:gd name="connsiteX4" fmla="*/ 0 w 2720934"/>
                <a:gd name="connsiteY4" fmla="*/ 268283 h 4335275"/>
                <a:gd name="connsiteX0" fmla="*/ 0 w 2737757"/>
                <a:gd name="connsiteY0" fmla="*/ 236721 h 4335275"/>
                <a:gd name="connsiteX1" fmla="*/ 2737757 w 2737757"/>
                <a:gd name="connsiteY1" fmla="*/ 0 h 4335275"/>
                <a:gd name="connsiteX2" fmla="*/ 2670462 w 2737757"/>
                <a:gd name="connsiteY2" fmla="*/ 4335275 h 4335275"/>
                <a:gd name="connsiteX3" fmla="*/ 2281054 w 2737757"/>
                <a:gd name="connsiteY3" fmla="*/ 3717600 h 4335275"/>
                <a:gd name="connsiteX4" fmla="*/ 0 w 2737757"/>
                <a:gd name="connsiteY4" fmla="*/ 236721 h 4335275"/>
                <a:gd name="connsiteX0" fmla="*/ 0 w 2729346"/>
                <a:gd name="connsiteY0" fmla="*/ 0 h 4098554"/>
                <a:gd name="connsiteX1" fmla="*/ 2729346 w 2729346"/>
                <a:gd name="connsiteY1" fmla="*/ 126250 h 4098554"/>
                <a:gd name="connsiteX2" fmla="*/ 2670462 w 2729346"/>
                <a:gd name="connsiteY2" fmla="*/ 4098554 h 4098554"/>
                <a:gd name="connsiteX3" fmla="*/ 2281054 w 2729346"/>
                <a:gd name="connsiteY3" fmla="*/ 3480879 h 4098554"/>
                <a:gd name="connsiteX4" fmla="*/ 0 w 2729346"/>
                <a:gd name="connsiteY4" fmla="*/ 0 h 4098554"/>
                <a:gd name="connsiteX0" fmla="*/ 0 w 2720934"/>
                <a:gd name="connsiteY0" fmla="*/ 0 h 4098554"/>
                <a:gd name="connsiteX1" fmla="*/ 2720934 w 2720934"/>
                <a:gd name="connsiteY1" fmla="*/ 31562 h 4098554"/>
                <a:gd name="connsiteX2" fmla="*/ 2670462 w 2720934"/>
                <a:gd name="connsiteY2" fmla="*/ 4098554 h 4098554"/>
                <a:gd name="connsiteX3" fmla="*/ 2281054 w 2720934"/>
                <a:gd name="connsiteY3" fmla="*/ 3480879 h 4098554"/>
                <a:gd name="connsiteX4" fmla="*/ 0 w 2720934"/>
                <a:gd name="connsiteY4" fmla="*/ 0 h 4098554"/>
                <a:gd name="connsiteX0" fmla="*/ 0 w 2720934"/>
                <a:gd name="connsiteY0" fmla="*/ 15782 h 4114336"/>
                <a:gd name="connsiteX1" fmla="*/ 2720934 w 2720934"/>
                <a:gd name="connsiteY1" fmla="*/ 0 h 4114336"/>
                <a:gd name="connsiteX2" fmla="*/ 2670462 w 2720934"/>
                <a:gd name="connsiteY2" fmla="*/ 4114336 h 4114336"/>
                <a:gd name="connsiteX3" fmla="*/ 2281054 w 2720934"/>
                <a:gd name="connsiteY3" fmla="*/ 3496661 h 4114336"/>
                <a:gd name="connsiteX4" fmla="*/ 0 w 2720934"/>
                <a:gd name="connsiteY4" fmla="*/ 15782 h 4114336"/>
                <a:gd name="connsiteX0" fmla="*/ 0 w 2820289"/>
                <a:gd name="connsiteY0" fmla="*/ 15782 h 4114336"/>
                <a:gd name="connsiteX1" fmla="*/ 2820289 w 2820289"/>
                <a:gd name="connsiteY1" fmla="*/ 0 h 4114336"/>
                <a:gd name="connsiteX2" fmla="*/ 2769817 w 2820289"/>
                <a:gd name="connsiteY2" fmla="*/ 4114336 h 4114336"/>
                <a:gd name="connsiteX3" fmla="*/ 2380409 w 2820289"/>
                <a:gd name="connsiteY3" fmla="*/ 3496661 h 4114336"/>
                <a:gd name="connsiteX4" fmla="*/ 0 w 2820289"/>
                <a:gd name="connsiteY4" fmla="*/ 15782 h 4114336"/>
                <a:gd name="connsiteX0" fmla="*/ 0 w 2820289"/>
                <a:gd name="connsiteY0" fmla="*/ 15782 h 4114336"/>
                <a:gd name="connsiteX1" fmla="*/ 2820289 w 2820289"/>
                <a:gd name="connsiteY1" fmla="*/ 0 h 4114336"/>
                <a:gd name="connsiteX2" fmla="*/ 2769817 w 2820289"/>
                <a:gd name="connsiteY2" fmla="*/ 4114336 h 4114336"/>
                <a:gd name="connsiteX3" fmla="*/ 2362876 w 2820289"/>
                <a:gd name="connsiteY3" fmla="*/ 3517980 h 4114336"/>
                <a:gd name="connsiteX4" fmla="*/ 0 w 2820289"/>
                <a:gd name="connsiteY4" fmla="*/ 15782 h 4114336"/>
                <a:gd name="connsiteX0" fmla="*/ 0 w 2820289"/>
                <a:gd name="connsiteY0" fmla="*/ 15782 h 4114336"/>
                <a:gd name="connsiteX1" fmla="*/ 2820289 w 2820289"/>
                <a:gd name="connsiteY1" fmla="*/ 0 h 4114336"/>
                <a:gd name="connsiteX2" fmla="*/ 2763972 w 2820289"/>
                <a:gd name="connsiteY2" fmla="*/ 4114336 h 4114336"/>
                <a:gd name="connsiteX3" fmla="*/ 2362876 w 2820289"/>
                <a:gd name="connsiteY3" fmla="*/ 3517980 h 4114336"/>
                <a:gd name="connsiteX4" fmla="*/ 0 w 2820289"/>
                <a:gd name="connsiteY4" fmla="*/ 15782 h 4114336"/>
                <a:gd name="connsiteX0" fmla="*/ 0 w 3721149"/>
                <a:gd name="connsiteY0" fmla="*/ 0 h 4269703"/>
                <a:gd name="connsiteX1" fmla="*/ 3721149 w 3721149"/>
                <a:gd name="connsiteY1" fmla="*/ 155367 h 4269703"/>
                <a:gd name="connsiteX2" fmla="*/ 3664832 w 3721149"/>
                <a:gd name="connsiteY2" fmla="*/ 4269703 h 4269703"/>
                <a:gd name="connsiteX3" fmla="*/ 3263736 w 3721149"/>
                <a:gd name="connsiteY3" fmla="*/ 3673347 h 4269703"/>
                <a:gd name="connsiteX4" fmla="*/ 0 w 3721149"/>
                <a:gd name="connsiteY4" fmla="*/ 0 h 4269703"/>
                <a:gd name="connsiteX0" fmla="*/ 0 w 3721149"/>
                <a:gd name="connsiteY0" fmla="*/ 0 h 4289488"/>
                <a:gd name="connsiteX1" fmla="*/ 3721149 w 3721149"/>
                <a:gd name="connsiteY1" fmla="*/ 155367 h 4289488"/>
                <a:gd name="connsiteX2" fmla="*/ 3664832 w 3721149"/>
                <a:gd name="connsiteY2" fmla="*/ 4269703 h 4289488"/>
                <a:gd name="connsiteX3" fmla="*/ 1705997 w 3721149"/>
                <a:gd name="connsiteY3" fmla="*/ 4289488 h 4289488"/>
                <a:gd name="connsiteX4" fmla="*/ 0 w 3721149"/>
                <a:gd name="connsiteY4" fmla="*/ 0 h 4289488"/>
                <a:gd name="connsiteX0" fmla="*/ 0 w 3664846"/>
                <a:gd name="connsiteY0" fmla="*/ 15785 h 4305273"/>
                <a:gd name="connsiteX1" fmla="*/ 3664846 w 3664846"/>
                <a:gd name="connsiteY1" fmla="*/ 0 h 4305273"/>
                <a:gd name="connsiteX2" fmla="*/ 3664832 w 3664846"/>
                <a:gd name="connsiteY2" fmla="*/ 4285488 h 4305273"/>
                <a:gd name="connsiteX3" fmla="*/ 1705997 w 3664846"/>
                <a:gd name="connsiteY3" fmla="*/ 4305273 h 4305273"/>
                <a:gd name="connsiteX4" fmla="*/ 0 w 3664846"/>
                <a:gd name="connsiteY4" fmla="*/ 15785 h 4305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4846" h="4305273">
                  <a:moveTo>
                    <a:pt x="0" y="15785"/>
                  </a:moveTo>
                  <a:lnTo>
                    <a:pt x="3664846" y="0"/>
                  </a:lnTo>
                  <a:cubicBezTo>
                    <a:pt x="3664841" y="1428496"/>
                    <a:pt x="3664837" y="2856992"/>
                    <a:pt x="3664832" y="4285488"/>
                  </a:cubicBezTo>
                  <a:lnTo>
                    <a:pt x="1705997" y="4305273"/>
                  </a:lnTo>
                  <a:lnTo>
                    <a:pt x="0" y="15785"/>
                  </a:lnTo>
                  <a:close/>
                </a:path>
              </a:pathLst>
            </a:custGeom>
            <a:blipFill rotWithShape="0">
              <a:blip r:embed="rId3">
                <a:duotone>
                  <a:schemeClr val="bg2">
                    <a:shade val="76000"/>
                    <a:satMod val="180000"/>
                  </a:schemeClr>
                  <a:schemeClr val="bg2">
                    <a:tint val="80000"/>
                    <a:satMod val="120000"/>
                    <a:lumMod val="180000"/>
                  </a:schemeClr>
                </a:duotone>
              </a:blip>
              <a:stretch>
                <a:fillRect l="-163116" t="-323529" r="-398251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8326E10-C8CB-487F-A110-F861268DE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360612" y="0"/>
            <a:ext cx="2436813" cy="6858001"/>
            <a:chOff x="1320800" y="0"/>
            <a:chExt cx="2436813" cy="6858001"/>
          </a:xfrm>
        </p:grpSpPr>
        <p:sp>
          <p:nvSpPr>
            <p:cNvPr id="29" name="Freeform 6">
              <a:extLst>
                <a:ext uri="{FF2B5EF4-FFF2-40B4-BE49-F238E27FC236}">
                  <a16:creationId xmlns:a16="http://schemas.microsoft.com/office/drawing/2014/main" id="{3279962B-46D2-4E19-B632-39B80D1E8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30" name="Freeform 7">
              <a:extLst>
                <a:ext uri="{FF2B5EF4-FFF2-40B4-BE49-F238E27FC236}">
                  <a16:creationId xmlns:a16="http://schemas.microsoft.com/office/drawing/2014/main" id="{321A335A-53CB-4C17-AB51-5D9C2DCB4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31" name="Freeform 8">
              <a:extLst>
                <a:ext uri="{FF2B5EF4-FFF2-40B4-BE49-F238E27FC236}">
                  <a16:creationId xmlns:a16="http://schemas.microsoft.com/office/drawing/2014/main" id="{A0E0D557-405B-469F-AEDE-4E3404AA41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32" name="Freeform 9">
              <a:extLst>
                <a:ext uri="{FF2B5EF4-FFF2-40B4-BE49-F238E27FC236}">
                  <a16:creationId xmlns:a16="http://schemas.microsoft.com/office/drawing/2014/main" id="{D8D4E62F-9393-40A6-9E85-9F3B59C46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33" name="Freeform 10">
              <a:extLst>
                <a:ext uri="{FF2B5EF4-FFF2-40B4-BE49-F238E27FC236}">
                  <a16:creationId xmlns:a16="http://schemas.microsoft.com/office/drawing/2014/main" id="{FABD11B1-DE89-45BC-8204-968C88AAD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34" name="Freeform 11">
              <a:extLst>
                <a:ext uri="{FF2B5EF4-FFF2-40B4-BE49-F238E27FC236}">
                  <a16:creationId xmlns:a16="http://schemas.microsoft.com/office/drawing/2014/main" id="{AFA4965A-1FBC-44B8-B96A-3F5275C3AE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EE95114D-6A09-3B44-889D-2F66B1E42D9A}"/>
              </a:ext>
            </a:extLst>
          </p:cNvPr>
          <p:cNvSpPr txBox="1"/>
          <p:nvPr/>
        </p:nvSpPr>
        <p:spPr>
          <a:xfrm>
            <a:off x="3944937" y="-1"/>
            <a:ext cx="7345891" cy="14139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US" sz="4000" b="1" dirty="0">
                <a:ln w="3175" cmpd="sng">
                  <a:noFill/>
                </a:ln>
                <a:latin typeface="+mj-lt"/>
                <a:ea typeface="+mj-ea"/>
                <a:cs typeface="+mj-cs"/>
              </a:rPr>
              <a:t>Partial Solutions</a:t>
            </a:r>
          </a:p>
        </p:txBody>
      </p:sp>
      <p:pic>
        <p:nvPicPr>
          <p:cNvPr id="10" name="Picture 9" descr="Metal tic-tac-toe game pieces">
            <a:extLst>
              <a:ext uri="{FF2B5EF4-FFF2-40B4-BE49-F238E27FC236}">
                <a16:creationId xmlns:a16="http://schemas.microsoft.com/office/drawing/2014/main" id="{BDDA1F4C-7591-E010-20D0-BBAABEAB03F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317" r="37853"/>
          <a:stretch/>
        </p:blipFill>
        <p:spPr>
          <a:xfrm>
            <a:off x="20" y="10"/>
            <a:ext cx="3459143" cy="6857990"/>
          </a:xfrm>
          <a:custGeom>
            <a:avLst/>
            <a:gdLst/>
            <a:ahLst/>
            <a:cxnLst/>
            <a:rect l="l" t="t" r="r" b="b"/>
            <a:pathLst>
              <a:path w="3458633" h="6858000">
                <a:moveTo>
                  <a:pt x="0" y="0"/>
                </a:moveTo>
                <a:lnTo>
                  <a:pt x="3174999" y="0"/>
                </a:lnTo>
                <a:lnTo>
                  <a:pt x="2294466" y="5223932"/>
                </a:lnTo>
                <a:lnTo>
                  <a:pt x="3458633" y="685376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38100">
            <a:noFill/>
          </a:ln>
          <a:effectLst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20114CA-3ECA-6824-C87A-A75FF00F4C73}"/>
              </a:ext>
            </a:extLst>
          </p:cNvPr>
          <p:cNvSpPr txBox="1"/>
          <p:nvPr/>
        </p:nvSpPr>
        <p:spPr>
          <a:xfrm>
            <a:off x="4080463" y="1310185"/>
            <a:ext cx="7840138" cy="5070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</a:pPr>
            <a:r>
              <a:rPr lang="en-US" sz="2000" dirty="0"/>
              <a:t>A key of those solutions  is a reasoning engine, and at core of this is a decision procedure.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</a:pPr>
            <a:endParaRPr lang="en-US" sz="2000" dirty="0"/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</a:pPr>
            <a:r>
              <a:rPr lang="en-US" sz="2000" u="sng" dirty="0"/>
              <a:t> SMT</a:t>
            </a:r>
            <a:r>
              <a:rPr lang="en-US" sz="2000" dirty="0"/>
              <a:t> (Satisfiability modulo theories) - generalizes SAT to more complex formulas involving real numbers, integers, and various data structures.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</a:pPr>
            <a:endParaRPr lang="en-US" sz="2000" b="1" u="sng" dirty="0"/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</a:pPr>
            <a:r>
              <a:rPr lang="en-US" sz="2000" u="sng" dirty="0"/>
              <a:t>SMT-solvers</a:t>
            </a:r>
            <a:r>
              <a:rPr lang="en-US" sz="2000" dirty="0"/>
              <a:t> -  general-purpose logical solvers. Check satisfiability program’s generated logical formula using SMT-solver. 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</a:pPr>
            <a:endParaRPr lang="en-US" sz="2000" dirty="0"/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</a:pPr>
            <a:r>
              <a:rPr lang="en-US" sz="2000" b="1" dirty="0"/>
              <a:t>Program connected to Logic???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</a:pPr>
            <a:r>
              <a:rPr lang="en-US" sz="2000" dirty="0"/>
              <a:t>Program dynamic, reuse variables, memory…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</a:pPr>
            <a:r>
              <a:rPr lang="en-US" sz="2000" dirty="0"/>
              <a:t>Decision procedures are static, SAT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</a:pPr>
            <a:endParaRPr lang="en-US" sz="2000" dirty="0"/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</a:pPr>
            <a:r>
              <a:rPr lang="en-US" sz="2000" dirty="0"/>
              <a:t>Avoid undecidability: impose a bound on loops, - underapproximates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6F376D-15B2-F1C0-663F-65F9D5824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BE089148-FFF8-4816-839C-97CDBCA4F3D9}" type="slidenum">
              <a:rPr lang="en-US" smtClean="0"/>
              <a:pPr defTabSz="914400">
                <a:spcAft>
                  <a:spcPts val="600"/>
                </a:spcAft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1412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ACEA2F2-40AC-F4E8-0A50-6E3C0DED7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9148-FFF8-4816-839C-97CDBCA4F3D9}" type="slidenum">
              <a:rPr lang="LID4096" smtClean="0"/>
              <a:t>10</a:t>
            </a:fld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7F52A-9AA9-34E4-1EA9-DDC90390092C}"/>
              </a:ext>
            </a:extLst>
          </p:cNvPr>
          <p:cNvSpPr txBox="1">
            <a:spLocks/>
          </p:cNvSpPr>
          <p:nvPr/>
        </p:nvSpPr>
        <p:spPr>
          <a:xfrm>
            <a:off x="1526638" y="1615982"/>
            <a:ext cx="8596668" cy="388077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SSA = Static Single Assignment</a:t>
            </a:r>
          </a:p>
          <a:p>
            <a:r>
              <a:rPr lang="en-US" dirty="0"/>
              <a:t>Create a “time stamped version” of the program variables</a:t>
            </a:r>
          </a:p>
          <a:p>
            <a:r>
              <a:rPr lang="en-US" dirty="0"/>
              <a:t>Variable is written – a new symbol (=‘time stamp’) is introduced for it. </a:t>
            </a:r>
          </a:p>
          <a:p>
            <a:r>
              <a:rPr lang="en-US" dirty="0"/>
              <a:t>Values of inputs =&gt; 0</a:t>
            </a:r>
            <a:endParaRPr lang="en-US" i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E868CA-1AED-6EF3-D881-4B36D737864E}"/>
              </a:ext>
            </a:extLst>
          </p:cNvPr>
          <p:cNvSpPr txBox="1"/>
          <p:nvPr/>
        </p:nvSpPr>
        <p:spPr>
          <a:xfrm>
            <a:off x="1772298" y="735385"/>
            <a:ext cx="76670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/>
              <a:t>SSA</a:t>
            </a:r>
            <a:endParaRPr lang="LID4096" sz="3600" b="1" dirty="0"/>
          </a:p>
        </p:txBody>
      </p:sp>
    </p:spTree>
    <p:extLst>
      <p:ext uri="{BB962C8B-B14F-4D97-AF65-F5344CB8AC3E}">
        <p14:creationId xmlns:p14="http://schemas.microsoft.com/office/powerpoint/2010/main" val="3933528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E9D059B6-ADD8-488A-B346-63289E90D1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F69B42B4-BC82-4495-A6F9-A28167B56A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83CC168C-2AD4-4FFB-9F25-420ED6514C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6C9F369A-6158-4AE8-BA04-138A9DFFA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FC7B1DF4-AD98-42A8-820F-667A3DCC40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61C58B74-3656-4FD5-AC47-EE3A59EBB8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8B349A01-D803-4A18-B608-47BFCED434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</p:grp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5655827-B42D-4180-88D3-D83F25E4B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24ACCB06-563C-4ADE-B4D6-1FE9F723C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3955594"/>
            <a:ext cx="1828958" cy="2902407"/>
          </a:xfrm>
          <a:custGeom>
            <a:avLst/>
            <a:gdLst>
              <a:gd name="connsiteX0" fmla="*/ 0 w 1828958"/>
              <a:gd name="connsiteY0" fmla="*/ 0 h 2902407"/>
              <a:gd name="connsiteX1" fmla="*/ 1828958 w 1828958"/>
              <a:gd name="connsiteY1" fmla="*/ 2902407 h 2902407"/>
              <a:gd name="connsiteX2" fmla="*/ 1709896 w 1828958"/>
              <a:gd name="connsiteY2" fmla="*/ 2902407 h 2902407"/>
              <a:gd name="connsiteX3" fmla="*/ 0 w 1828958"/>
              <a:gd name="connsiteY3" fmla="*/ 63474 h 2902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958" h="2902407">
                <a:moveTo>
                  <a:pt x="0" y="0"/>
                </a:moveTo>
                <a:lnTo>
                  <a:pt x="1828958" y="2902407"/>
                </a:lnTo>
                <a:lnTo>
                  <a:pt x="1709896" y="2902407"/>
                </a:lnTo>
                <a:lnTo>
                  <a:pt x="0" y="63474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LID4096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0761ECD-D92B-46AE-82CA-640023D28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" y="3220098"/>
            <a:ext cx="2910045" cy="3637903"/>
          </a:xfrm>
          <a:custGeom>
            <a:avLst/>
            <a:gdLst>
              <a:gd name="connsiteX0" fmla="*/ 0 w 2910045"/>
              <a:gd name="connsiteY0" fmla="*/ 0 h 3637903"/>
              <a:gd name="connsiteX1" fmla="*/ 2910045 w 2910045"/>
              <a:gd name="connsiteY1" fmla="*/ 3637903 h 3637903"/>
              <a:gd name="connsiteX2" fmla="*/ 2786220 w 2910045"/>
              <a:gd name="connsiteY2" fmla="*/ 3637903 h 3637903"/>
              <a:gd name="connsiteX3" fmla="*/ 0 w 2910045"/>
              <a:gd name="connsiteY3" fmla="*/ 20366 h 3637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10045" h="3637903">
                <a:moveTo>
                  <a:pt x="0" y="0"/>
                </a:moveTo>
                <a:lnTo>
                  <a:pt x="2910045" y="3637903"/>
                </a:lnTo>
                <a:lnTo>
                  <a:pt x="2786220" y="3637903"/>
                </a:lnTo>
                <a:lnTo>
                  <a:pt x="0" y="2036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LID4096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A928607-C55C-40FD-B2DF-6CD6A7226A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" y="2845509"/>
            <a:ext cx="4149883" cy="4012491"/>
          </a:xfrm>
          <a:custGeom>
            <a:avLst/>
            <a:gdLst>
              <a:gd name="connsiteX0" fmla="*/ 0 w 4149883"/>
              <a:gd name="connsiteY0" fmla="*/ 0 h 4012491"/>
              <a:gd name="connsiteX1" fmla="*/ 4149883 w 4149883"/>
              <a:gd name="connsiteY1" fmla="*/ 4012491 h 4012491"/>
              <a:gd name="connsiteX2" fmla="*/ 2910046 w 4149883"/>
              <a:gd name="connsiteY2" fmla="*/ 4012491 h 4012491"/>
              <a:gd name="connsiteX3" fmla="*/ 0 w 4149883"/>
              <a:gd name="connsiteY3" fmla="*/ 374587 h 4012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49883" h="4012491">
                <a:moveTo>
                  <a:pt x="0" y="0"/>
                </a:moveTo>
                <a:lnTo>
                  <a:pt x="4149883" y="4012491"/>
                </a:lnTo>
                <a:lnTo>
                  <a:pt x="2910046" y="4012491"/>
                </a:lnTo>
                <a:lnTo>
                  <a:pt x="0" y="3745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LID4096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00A20C1-29A4-43E0-AB15-7931F76F8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3332410"/>
            <a:ext cx="2719546" cy="3525590"/>
          </a:xfrm>
          <a:custGeom>
            <a:avLst/>
            <a:gdLst>
              <a:gd name="connsiteX0" fmla="*/ 0 w 2719546"/>
              <a:gd name="connsiteY0" fmla="*/ 0 h 3525590"/>
              <a:gd name="connsiteX1" fmla="*/ 2719546 w 2719546"/>
              <a:gd name="connsiteY1" fmla="*/ 3525590 h 3525590"/>
              <a:gd name="connsiteX2" fmla="*/ 1828959 w 2719546"/>
              <a:gd name="connsiteY2" fmla="*/ 3525590 h 3525590"/>
              <a:gd name="connsiteX3" fmla="*/ 0 w 2719546"/>
              <a:gd name="connsiteY3" fmla="*/ 623183 h 3525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9546" h="3525590">
                <a:moveTo>
                  <a:pt x="0" y="0"/>
                </a:moveTo>
                <a:lnTo>
                  <a:pt x="2719546" y="3525590"/>
                </a:lnTo>
                <a:lnTo>
                  <a:pt x="1828959" y="3525590"/>
                </a:lnTo>
                <a:lnTo>
                  <a:pt x="0" y="623183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/>
          <a:lstStyle/>
          <a:p>
            <a:endParaRPr lang="LID4096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3800D7-C2C6-1CB3-039E-53E923CFF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643468"/>
            <a:ext cx="9144000" cy="361889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2900" b="1"/>
              <a:t>Bounded Program Analysis</a:t>
            </a:r>
            <a:br>
              <a:rPr lang="en-US" sz="2900" b="1"/>
            </a:br>
            <a:br>
              <a:rPr lang="en-US" sz="2900" b="1"/>
            </a:br>
            <a:br>
              <a:rPr lang="en-US" sz="2900"/>
            </a:br>
            <a:br>
              <a:rPr lang="en-US" sz="2900"/>
            </a:br>
            <a:r>
              <a:rPr lang="en-US" sz="2900"/>
              <a:t>- Checking Feasibility of a Single Path</a:t>
            </a:r>
            <a:br>
              <a:rPr lang="en-US" sz="2900"/>
            </a:br>
            <a:br>
              <a:rPr lang="en-US" sz="2900"/>
            </a:br>
            <a:r>
              <a:rPr lang="en-US" sz="2900"/>
              <a:t>- Checking Feasibility of All Paths</a:t>
            </a:r>
            <a:br>
              <a:rPr lang="en-US" sz="2900"/>
            </a:br>
            <a:endParaRPr lang="en-US" sz="290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25685E-347D-381A-5F99-EEB34895E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98666" y="6197599"/>
            <a:ext cx="104986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BE089148-FFF8-4816-839C-97CDBCA4F3D9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9412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260ACC13-B825-49F3-93DE-C8B8F2FA3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F947B31F-CA03-4793-845D-FD86BABC1A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DCDDE94D-F78C-4A48-AEA6-E922FC99A1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3445A886-F3CA-4DE4-90D7-535F9707B7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A8999CB6-C053-418B-AE37-E470804D25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81EA3E26-BFCD-4396-AE8A-2A9828BFFB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5F9BC582-73A6-4D8A-8738-E36476489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</p:grp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85428F22-76B3-4107-AADE-3F9EC95FD3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346FBCF-5353-4172-96F5-4B7EB0777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90265" y="-12875"/>
            <a:ext cx="2604396" cy="6890194"/>
            <a:chOff x="2199787" y="-12875"/>
            <a:chExt cx="2679011" cy="6890194"/>
          </a:xfrm>
        </p:grpSpPr>
        <p:sp useBgFill="1">
          <p:nvSpPr>
            <p:cNvPr id="23" name="Rectangle 19">
              <a:extLst>
                <a:ext uri="{FF2B5EF4-FFF2-40B4-BE49-F238E27FC236}">
                  <a16:creationId xmlns:a16="http://schemas.microsoft.com/office/drawing/2014/main" id="{343F3E6D-808D-43AD-9485-AD0014BEAE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white">
            <a:xfrm>
              <a:off x="2199787" y="-12875"/>
              <a:ext cx="2679011" cy="5301468"/>
            </a:xfrm>
            <a:custGeom>
              <a:avLst/>
              <a:gdLst>
                <a:gd name="connsiteX0" fmla="*/ 0 w 2570017"/>
                <a:gd name="connsiteY0" fmla="*/ 0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0 w 2570017"/>
                <a:gd name="connsiteY4" fmla="*/ 0 h 2554287"/>
                <a:gd name="connsiteX0" fmla="*/ 904009 w 2570017"/>
                <a:gd name="connsiteY0" fmla="*/ 0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904009 w 2570017"/>
                <a:gd name="connsiteY4" fmla="*/ 0 h 2554287"/>
                <a:gd name="connsiteX0" fmla="*/ 644236 w 2570017"/>
                <a:gd name="connsiteY0" fmla="*/ 10391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644236 w 2570017"/>
                <a:gd name="connsiteY4" fmla="*/ 10391 h 2554287"/>
                <a:gd name="connsiteX0" fmla="*/ 633845 w 2570017"/>
                <a:gd name="connsiteY0" fmla="*/ 0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633845 w 2570017"/>
                <a:gd name="connsiteY4" fmla="*/ 0 h 2554287"/>
                <a:gd name="connsiteX0" fmla="*/ 675409 w 2611581"/>
                <a:gd name="connsiteY0" fmla="*/ 0 h 2554287"/>
                <a:gd name="connsiteX1" fmla="*/ 2611581 w 2611581"/>
                <a:gd name="connsiteY1" fmla="*/ 0 h 2554287"/>
                <a:gd name="connsiteX2" fmla="*/ 2611581 w 2611581"/>
                <a:gd name="connsiteY2" fmla="*/ 2554287 h 2554287"/>
                <a:gd name="connsiteX3" fmla="*/ 0 w 2611581"/>
                <a:gd name="connsiteY3" fmla="*/ 2554287 h 2554287"/>
                <a:gd name="connsiteX4" fmla="*/ 675409 w 2611581"/>
                <a:gd name="connsiteY4" fmla="*/ 0 h 2554287"/>
                <a:gd name="connsiteX0" fmla="*/ 650979 w 2587151"/>
                <a:gd name="connsiteY0" fmla="*/ 0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650979 w 2587151"/>
                <a:gd name="connsiteY4" fmla="*/ 0 h 2554287"/>
                <a:gd name="connsiteX0" fmla="*/ 730379 w 2587151"/>
                <a:gd name="connsiteY0" fmla="*/ 5692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730379 w 2587151"/>
                <a:gd name="connsiteY4" fmla="*/ 5692 h 2554287"/>
                <a:gd name="connsiteX0" fmla="*/ 864750 w 2587151"/>
                <a:gd name="connsiteY0" fmla="*/ 2847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864750 w 2587151"/>
                <a:gd name="connsiteY4" fmla="*/ 2847 h 2554287"/>
                <a:gd name="connsiteX0" fmla="*/ 883073 w 2587151"/>
                <a:gd name="connsiteY0" fmla="*/ 1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883073 w 2587151"/>
                <a:gd name="connsiteY4" fmla="*/ 1 h 2554287"/>
                <a:gd name="connsiteX0" fmla="*/ 895288 w 2599366"/>
                <a:gd name="connsiteY0" fmla="*/ 1 h 2554287"/>
                <a:gd name="connsiteX1" fmla="*/ 2599366 w 2599366"/>
                <a:gd name="connsiteY1" fmla="*/ 0 h 2554287"/>
                <a:gd name="connsiteX2" fmla="*/ 2599366 w 2599366"/>
                <a:gd name="connsiteY2" fmla="*/ 2554287 h 2554287"/>
                <a:gd name="connsiteX3" fmla="*/ 0 w 2599366"/>
                <a:gd name="connsiteY3" fmla="*/ 2542904 h 2554287"/>
                <a:gd name="connsiteX4" fmla="*/ 895288 w 2599366"/>
                <a:gd name="connsiteY4" fmla="*/ 1 h 2554287"/>
                <a:gd name="connsiteX0" fmla="*/ 895288 w 2599366"/>
                <a:gd name="connsiteY0" fmla="*/ 1 h 2554287"/>
                <a:gd name="connsiteX1" fmla="*/ 2599366 w 2599366"/>
                <a:gd name="connsiteY1" fmla="*/ 0 h 2554287"/>
                <a:gd name="connsiteX2" fmla="*/ 2599366 w 2599366"/>
                <a:gd name="connsiteY2" fmla="*/ 2554287 h 2554287"/>
                <a:gd name="connsiteX3" fmla="*/ 0 w 2599366"/>
                <a:gd name="connsiteY3" fmla="*/ 2542904 h 2554287"/>
                <a:gd name="connsiteX4" fmla="*/ 895288 w 2599366"/>
                <a:gd name="connsiteY4" fmla="*/ 1 h 2554287"/>
                <a:gd name="connsiteX0" fmla="*/ 895288 w 2611581"/>
                <a:gd name="connsiteY0" fmla="*/ 1 h 2565670"/>
                <a:gd name="connsiteX1" fmla="*/ 2599366 w 2611581"/>
                <a:gd name="connsiteY1" fmla="*/ 0 h 2565670"/>
                <a:gd name="connsiteX2" fmla="*/ 2611581 w 2611581"/>
                <a:gd name="connsiteY2" fmla="*/ 2565670 h 2565670"/>
                <a:gd name="connsiteX3" fmla="*/ 0 w 2611581"/>
                <a:gd name="connsiteY3" fmla="*/ 2542904 h 2565670"/>
                <a:gd name="connsiteX4" fmla="*/ 895288 w 2611581"/>
                <a:gd name="connsiteY4" fmla="*/ 1 h 2565670"/>
                <a:gd name="connsiteX0" fmla="*/ 895288 w 2611581"/>
                <a:gd name="connsiteY0" fmla="*/ 1 h 2565670"/>
                <a:gd name="connsiteX1" fmla="*/ 2599366 w 2611581"/>
                <a:gd name="connsiteY1" fmla="*/ 0 h 2565670"/>
                <a:gd name="connsiteX2" fmla="*/ 2611581 w 2611581"/>
                <a:gd name="connsiteY2" fmla="*/ 2565670 h 2565670"/>
                <a:gd name="connsiteX3" fmla="*/ 0 w 2611581"/>
                <a:gd name="connsiteY3" fmla="*/ 2542904 h 2565670"/>
                <a:gd name="connsiteX4" fmla="*/ 895288 w 2611581"/>
                <a:gd name="connsiteY4" fmla="*/ 1 h 2565670"/>
                <a:gd name="connsiteX0" fmla="*/ 895288 w 2611581"/>
                <a:gd name="connsiteY0" fmla="*/ 1 h 2565670"/>
                <a:gd name="connsiteX1" fmla="*/ 2599366 w 2611581"/>
                <a:gd name="connsiteY1" fmla="*/ 0 h 2565670"/>
                <a:gd name="connsiteX2" fmla="*/ 2611581 w 2611581"/>
                <a:gd name="connsiteY2" fmla="*/ 2565670 h 2565670"/>
                <a:gd name="connsiteX3" fmla="*/ 0 w 2611581"/>
                <a:gd name="connsiteY3" fmla="*/ 2545750 h 2565670"/>
                <a:gd name="connsiteX4" fmla="*/ 895288 w 2611581"/>
                <a:gd name="connsiteY4" fmla="*/ 1 h 2565670"/>
                <a:gd name="connsiteX0" fmla="*/ 1544433 w 3260726"/>
                <a:gd name="connsiteY0" fmla="*/ 1 h 2565670"/>
                <a:gd name="connsiteX1" fmla="*/ 3248511 w 3260726"/>
                <a:gd name="connsiteY1" fmla="*/ 0 h 2565670"/>
                <a:gd name="connsiteX2" fmla="*/ 3260726 w 3260726"/>
                <a:gd name="connsiteY2" fmla="*/ 2565670 h 2565670"/>
                <a:gd name="connsiteX3" fmla="*/ 0 w 3260726"/>
                <a:gd name="connsiteY3" fmla="*/ 2521058 h 2565670"/>
                <a:gd name="connsiteX4" fmla="*/ 1544433 w 3260726"/>
                <a:gd name="connsiteY4" fmla="*/ 1 h 2565670"/>
                <a:gd name="connsiteX0" fmla="*/ 921784 w 3260726"/>
                <a:gd name="connsiteY0" fmla="*/ 12347 h 2565670"/>
                <a:gd name="connsiteX1" fmla="*/ 3248511 w 3260726"/>
                <a:gd name="connsiteY1" fmla="*/ 0 h 2565670"/>
                <a:gd name="connsiteX2" fmla="*/ 3260726 w 3260726"/>
                <a:gd name="connsiteY2" fmla="*/ 2565670 h 2565670"/>
                <a:gd name="connsiteX3" fmla="*/ 0 w 3260726"/>
                <a:gd name="connsiteY3" fmla="*/ 2521058 h 2565670"/>
                <a:gd name="connsiteX4" fmla="*/ 921784 w 3260726"/>
                <a:gd name="connsiteY4" fmla="*/ 12347 h 2565670"/>
                <a:gd name="connsiteX0" fmla="*/ 921784 w 3260726"/>
                <a:gd name="connsiteY0" fmla="*/ 12347 h 2565670"/>
                <a:gd name="connsiteX1" fmla="*/ 2321160 w 3260726"/>
                <a:gd name="connsiteY1" fmla="*/ 0 h 2565670"/>
                <a:gd name="connsiteX2" fmla="*/ 3260726 w 3260726"/>
                <a:gd name="connsiteY2" fmla="*/ 2565670 h 2565670"/>
                <a:gd name="connsiteX3" fmla="*/ 0 w 3260726"/>
                <a:gd name="connsiteY3" fmla="*/ 2521058 h 2565670"/>
                <a:gd name="connsiteX4" fmla="*/ 921784 w 3260726"/>
                <a:gd name="connsiteY4" fmla="*/ 12347 h 2565670"/>
                <a:gd name="connsiteX0" fmla="*/ 921784 w 2322228"/>
                <a:gd name="connsiteY0" fmla="*/ 12347 h 2565670"/>
                <a:gd name="connsiteX1" fmla="*/ 2321160 w 2322228"/>
                <a:gd name="connsiteY1" fmla="*/ 0 h 2565670"/>
                <a:gd name="connsiteX2" fmla="*/ 2320129 w 2322228"/>
                <a:gd name="connsiteY2" fmla="*/ 2565670 h 2565670"/>
                <a:gd name="connsiteX3" fmla="*/ 0 w 2322228"/>
                <a:gd name="connsiteY3" fmla="*/ 2521058 h 2565670"/>
                <a:gd name="connsiteX4" fmla="*/ 921784 w 2322228"/>
                <a:gd name="connsiteY4" fmla="*/ 12347 h 2565670"/>
                <a:gd name="connsiteX0" fmla="*/ 921784 w 2322228"/>
                <a:gd name="connsiteY0" fmla="*/ 0 h 2571841"/>
                <a:gd name="connsiteX1" fmla="*/ 2321160 w 2322228"/>
                <a:gd name="connsiteY1" fmla="*/ 6171 h 2571841"/>
                <a:gd name="connsiteX2" fmla="*/ 2320129 w 2322228"/>
                <a:gd name="connsiteY2" fmla="*/ 2571841 h 2571841"/>
                <a:gd name="connsiteX3" fmla="*/ 0 w 2322228"/>
                <a:gd name="connsiteY3" fmla="*/ 2527229 h 2571841"/>
                <a:gd name="connsiteX4" fmla="*/ 921784 w 2322228"/>
                <a:gd name="connsiteY4" fmla="*/ 0 h 2571841"/>
                <a:gd name="connsiteX0" fmla="*/ 921784 w 2611583"/>
                <a:gd name="connsiteY0" fmla="*/ 0 h 2540977"/>
                <a:gd name="connsiteX1" fmla="*/ 2321160 w 2611583"/>
                <a:gd name="connsiteY1" fmla="*/ 6171 h 2540977"/>
                <a:gd name="connsiteX2" fmla="*/ 2611583 w 2611583"/>
                <a:gd name="connsiteY2" fmla="*/ 2540977 h 2540977"/>
                <a:gd name="connsiteX3" fmla="*/ 0 w 2611583"/>
                <a:gd name="connsiteY3" fmla="*/ 2527229 h 2540977"/>
                <a:gd name="connsiteX4" fmla="*/ 921784 w 2611583"/>
                <a:gd name="connsiteY4" fmla="*/ 0 h 2540977"/>
                <a:gd name="connsiteX0" fmla="*/ 921784 w 2611583"/>
                <a:gd name="connsiteY0" fmla="*/ 2 h 2540979"/>
                <a:gd name="connsiteX1" fmla="*/ 2572870 w 2611583"/>
                <a:gd name="connsiteY1" fmla="*/ 0 h 2540979"/>
                <a:gd name="connsiteX2" fmla="*/ 2611583 w 2611583"/>
                <a:gd name="connsiteY2" fmla="*/ 2540979 h 2540979"/>
                <a:gd name="connsiteX3" fmla="*/ 0 w 2611583"/>
                <a:gd name="connsiteY3" fmla="*/ 2527231 h 2540979"/>
                <a:gd name="connsiteX4" fmla="*/ 921784 w 2611583"/>
                <a:gd name="connsiteY4" fmla="*/ 2 h 2540979"/>
                <a:gd name="connsiteX0" fmla="*/ 921784 w 2705467"/>
                <a:gd name="connsiteY0" fmla="*/ 0 h 2540977"/>
                <a:gd name="connsiteX1" fmla="*/ 2705349 w 2705467"/>
                <a:gd name="connsiteY1" fmla="*/ 6171 h 2540977"/>
                <a:gd name="connsiteX2" fmla="*/ 2611583 w 2705467"/>
                <a:gd name="connsiteY2" fmla="*/ 2540977 h 2540977"/>
                <a:gd name="connsiteX3" fmla="*/ 0 w 2705467"/>
                <a:gd name="connsiteY3" fmla="*/ 2527229 h 2540977"/>
                <a:gd name="connsiteX4" fmla="*/ 921784 w 2705467"/>
                <a:gd name="connsiteY4" fmla="*/ 0 h 2540977"/>
                <a:gd name="connsiteX0" fmla="*/ 921784 w 2718702"/>
                <a:gd name="connsiteY0" fmla="*/ 2 h 2540979"/>
                <a:gd name="connsiteX1" fmla="*/ 2718597 w 2718702"/>
                <a:gd name="connsiteY1" fmla="*/ 0 h 2540979"/>
                <a:gd name="connsiteX2" fmla="*/ 2611583 w 2718702"/>
                <a:gd name="connsiteY2" fmla="*/ 2540979 h 2540979"/>
                <a:gd name="connsiteX3" fmla="*/ 0 w 2718702"/>
                <a:gd name="connsiteY3" fmla="*/ 2527231 h 2540979"/>
                <a:gd name="connsiteX4" fmla="*/ 921784 w 2718702"/>
                <a:gd name="connsiteY4" fmla="*/ 2 h 2540979"/>
                <a:gd name="connsiteX0" fmla="*/ 921784 w 2679012"/>
                <a:gd name="connsiteY0" fmla="*/ 0 h 2540977"/>
                <a:gd name="connsiteX1" fmla="*/ 2678853 w 2679012"/>
                <a:gd name="connsiteY1" fmla="*/ 6171 h 2540977"/>
                <a:gd name="connsiteX2" fmla="*/ 2611583 w 2679012"/>
                <a:gd name="connsiteY2" fmla="*/ 2540977 h 2540977"/>
                <a:gd name="connsiteX3" fmla="*/ 0 w 2679012"/>
                <a:gd name="connsiteY3" fmla="*/ 2527229 h 2540977"/>
                <a:gd name="connsiteX4" fmla="*/ 921784 w 2679012"/>
                <a:gd name="connsiteY4" fmla="*/ 0 h 2540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9012" h="2540977">
                  <a:moveTo>
                    <a:pt x="921784" y="0"/>
                  </a:moveTo>
                  <a:lnTo>
                    <a:pt x="2678853" y="6171"/>
                  </a:lnTo>
                  <a:cubicBezTo>
                    <a:pt x="2682925" y="861394"/>
                    <a:pt x="2607511" y="1685754"/>
                    <a:pt x="2611583" y="2540977"/>
                  </a:cubicBezTo>
                  <a:lnTo>
                    <a:pt x="0" y="2527229"/>
                  </a:lnTo>
                  <a:lnTo>
                    <a:pt x="921784" y="0"/>
                  </a:lnTo>
                  <a:close/>
                </a:path>
              </a:pathLst>
            </a:custGeom>
            <a:blipFill rotWithShape="0">
              <a:blip r:embed="rId3">
                <a:duotone>
                  <a:schemeClr val="bg2">
                    <a:shade val="76000"/>
                    <a:satMod val="180000"/>
                  </a:schemeClr>
                  <a:schemeClr val="bg2">
                    <a:tint val="80000"/>
                    <a:satMod val="120000"/>
                    <a:lumMod val="180000"/>
                  </a:schemeClr>
                </a:duotone>
              </a:blip>
              <a:stretch>
                <a:fillRect l="-114598" r="-265621" b="-2868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 useBgFill="1">
          <p:nvSpPr>
            <p:cNvPr id="24" name="Rectangle 20">
              <a:extLst>
                <a:ext uri="{FF2B5EF4-FFF2-40B4-BE49-F238E27FC236}">
                  <a16:creationId xmlns:a16="http://schemas.microsoft.com/office/drawing/2014/main" id="{03DB1AC6-5430-4CD3-BD83-86E675A11A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white">
            <a:xfrm>
              <a:off x="2211875" y="5257482"/>
              <a:ext cx="2586931" cy="1619837"/>
            </a:xfrm>
            <a:custGeom>
              <a:avLst/>
              <a:gdLst>
                <a:gd name="connsiteX0" fmla="*/ 0 w 2611581"/>
                <a:gd name="connsiteY0" fmla="*/ 0 h 4303713"/>
                <a:gd name="connsiteX1" fmla="*/ 2611581 w 2611581"/>
                <a:gd name="connsiteY1" fmla="*/ 0 h 4303713"/>
                <a:gd name="connsiteX2" fmla="*/ 2611581 w 2611581"/>
                <a:gd name="connsiteY2" fmla="*/ 4303713 h 4303713"/>
                <a:gd name="connsiteX3" fmla="*/ 0 w 2611581"/>
                <a:gd name="connsiteY3" fmla="*/ 4303713 h 4303713"/>
                <a:gd name="connsiteX4" fmla="*/ 0 w 2611581"/>
                <a:gd name="connsiteY4" fmla="*/ 0 h 4303713"/>
                <a:gd name="connsiteX0" fmla="*/ 0 w 2611581"/>
                <a:gd name="connsiteY0" fmla="*/ 0 h 4314104"/>
                <a:gd name="connsiteX1" fmla="*/ 2611581 w 2611581"/>
                <a:gd name="connsiteY1" fmla="*/ 0 h 4314104"/>
                <a:gd name="connsiteX2" fmla="*/ 2611581 w 2611581"/>
                <a:gd name="connsiteY2" fmla="*/ 4303713 h 4314104"/>
                <a:gd name="connsiteX3" fmla="*/ 1693718 w 2611581"/>
                <a:gd name="connsiteY3" fmla="*/ 4314104 h 4314104"/>
                <a:gd name="connsiteX4" fmla="*/ 0 w 2611581"/>
                <a:gd name="connsiteY4" fmla="*/ 0 h 4314104"/>
                <a:gd name="connsiteX0" fmla="*/ 0 w 2611581"/>
                <a:gd name="connsiteY0" fmla="*/ 0 h 4314104"/>
                <a:gd name="connsiteX1" fmla="*/ 2611581 w 2611581"/>
                <a:gd name="connsiteY1" fmla="*/ 0 h 4314104"/>
                <a:gd name="connsiteX2" fmla="*/ 2611581 w 2611581"/>
                <a:gd name="connsiteY2" fmla="*/ 4303713 h 4314104"/>
                <a:gd name="connsiteX3" fmla="*/ 1963882 w 2611581"/>
                <a:gd name="connsiteY3" fmla="*/ 4314104 h 4314104"/>
                <a:gd name="connsiteX4" fmla="*/ 0 w 2611581"/>
                <a:gd name="connsiteY4" fmla="*/ 0 h 4314104"/>
                <a:gd name="connsiteX0" fmla="*/ 0 w 2611581"/>
                <a:gd name="connsiteY0" fmla="*/ 0 h 4303713"/>
                <a:gd name="connsiteX1" fmla="*/ 2611581 w 2611581"/>
                <a:gd name="connsiteY1" fmla="*/ 0 h 4303713"/>
                <a:gd name="connsiteX2" fmla="*/ 2611581 w 2611581"/>
                <a:gd name="connsiteY2" fmla="*/ 4303713 h 4303713"/>
                <a:gd name="connsiteX3" fmla="*/ 2213264 w 2611581"/>
                <a:gd name="connsiteY3" fmla="*/ 4293322 h 4303713"/>
                <a:gd name="connsiteX4" fmla="*/ 0 w 2611581"/>
                <a:gd name="connsiteY4" fmla="*/ 0 h 4303713"/>
                <a:gd name="connsiteX0" fmla="*/ 0 w 2611581"/>
                <a:gd name="connsiteY0" fmla="*/ 0 h 4303713"/>
                <a:gd name="connsiteX1" fmla="*/ 2611581 w 2611581"/>
                <a:gd name="connsiteY1" fmla="*/ 0 h 4303713"/>
                <a:gd name="connsiteX2" fmla="*/ 2611581 w 2611581"/>
                <a:gd name="connsiteY2" fmla="*/ 4303713 h 4303713"/>
                <a:gd name="connsiteX3" fmla="*/ 2171701 w 2611581"/>
                <a:gd name="connsiteY3" fmla="*/ 3638695 h 4303713"/>
                <a:gd name="connsiteX4" fmla="*/ 0 w 2611581"/>
                <a:gd name="connsiteY4" fmla="*/ 0 h 4303713"/>
                <a:gd name="connsiteX0" fmla="*/ 0 w 2720934"/>
                <a:gd name="connsiteY0" fmla="*/ 268283 h 4303713"/>
                <a:gd name="connsiteX1" fmla="*/ 2720934 w 2720934"/>
                <a:gd name="connsiteY1" fmla="*/ 0 h 4303713"/>
                <a:gd name="connsiteX2" fmla="*/ 2720934 w 2720934"/>
                <a:gd name="connsiteY2" fmla="*/ 4303713 h 4303713"/>
                <a:gd name="connsiteX3" fmla="*/ 2281054 w 2720934"/>
                <a:gd name="connsiteY3" fmla="*/ 3638695 h 4303713"/>
                <a:gd name="connsiteX4" fmla="*/ 0 w 2720934"/>
                <a:gd name="connsiteY4" fmla="*/ 268283 h 4303713"/>
                <a:gd name="connsiteX0" fmla="*/ 0 w 2720934"/>
                <a:gd name="connsiteY0" fmla="*/ 268283 h 4303713"/>
                <a:gd name="connsiteX1" fmla="*/ 2720934 w 2720934"/>
                <a:gd name="connsiteY1" fmla="*/ 0 h 4303713"/>
                <a:gd name="connsiteX2" fmla="*/ 2720934 w 2720934"/>
                <a:gd name="connsiteY2" fmla="*/ 4303713 h 4303713"/>
                <a:gd name="connsiteX3" fmla="*/ 2264231 w 2720934"/>
                <a:gd name="connsiteY3" fmla="*/ 3717600 h 4303713"/>
                <a:gd name="connsiteX4" fmla="*/ 0 w 2720934"/>
                <a:gd name="connsiteY4" fmla="*/ 268283 h 4303713"/>
                <a:gd name="connsiteX0" fmla="*/ 0 w 2720934"/>
                <a:gd name="connsiteY0" fmla="*/ 268283 h 4335275"/>
                <a:gd name="connsiteX1" fmla="*/ 2720934 w 2720934"/>
                <a:gd name="connsiteY1" fmla="*/ 0 h 4335275"/>
                <a:gd name="connsiteX2" fmla="*/ 2653639 w 2720934"/>
                <a:gd name="connsiteY2" fmla="*/ 4335275 h 4335275"/>
                <a:gd name="connsiteX3" fmla="*/ 2264231 w 2720934"/>
                <a:gd name="connsiteY3" fmla="*/ 3717600 h 4335275"/>
                <a:gd name="connsiteX4" fmla="*/ 0 w 2720934"/>
                <a:gd name="connsiteY4" fmla="*/ 268283 h 4335275"/>
                <a:gd name="connsiteX0" fmla="*/ 0 w 2737757"/>
                <a:gd name="connsiteY0" fmla="*/ 236721 h 4335275"/>
                <a:gd name="connsiteX1" fmla="*/ 2737757 w 2737757"/>
                <a:gd name="connsiteY1" fmla="*/ 0 h 4335275"/>
                <a:gd name="connsiteX2" fmla="*/ 2670462 w 2737757"/>
                <a:gd name="connsiteY2" fmla="*/ 4335275 h 4335275"/>
                <a:gd name="connsiteX3" fmla="*/ 2281054 w 2737757"/>
                <a:gd name="connsiteY3" fmla="*/ 3717600 h 4335275"/>
                <a:gd name="connsiteX4" fmla="*/ 0 w 2737757"/>
                <a:gd name="connsiteY4" fmla="*/ 236721 h 4335275"/>
                <a:gd name="connsiteX0" fmla="*/ 0 w 2729346"/>
                <a:gd name="connsiteY0" fmla="*/ 0 h 4098554"/>
                <a:gd name="connsiteX1" fmla="*/ 2729346 w 2729346"/>
                <a:gd name="connsiteY1" fmla="*/ 126250 h 4098554"/>
                <a:gd name="connsiteX2" fmla="*/ 2670462 w 2729346"/>
                <a:gd name="connsiteY2" fmla="*/ 4098554 h 4098554"/>
                <a:gd name="connsiteX3" fmla="*/ 2281054 w 2729346"/>
                <a:gd name="connsiteY3" fmla="*/ 3480879 h 4098554"/>
                <a:gd name="connsiteX4" fmla="*/ 0 w 2729346"/>
                <a:gd name="connsiteY4" fmla="*/ 0 h 4098554"/>
                <a:gd name="connsiteX0" fmla="*/ 0 w 2720934"/>
                <a:gd name="connsiteY0" fmla="*/ 0 h 4098554"/>
                <a:gd name="connsiteX1" fmla="*/ 2720934 w 2720934"/>
                <a:gd name="connsiteY1" fmla="*/ 31562 h 4098554"/>
                <a:gd name="connsiteX2" fmla="*/ 2670462 w 2720934"/>
                <a:gd name="connsiteY2" fmla="*/ 4098554 h 4098554"/>
                <a:gd name="connsiteX3" fmla="*/ 2281054 w 2720934"/>
                <a:gd name="connsiteY3" fmla="*/ 3480879 h 4098554"/>
                <a:gd name="connsiteX4" fmla="*/ 0 w 2720934"/>
                <a:gd name="connsiteY4" fmla="*/ 0 h 4098554"/>
                <a:gd name="connsiteX0" fmla="*/ 0 w 2720934"/>
                <a:gd name="connsiteY0" fmla="*/ 15782 h 4114336"/>
                <a:gd name="connsiteX1" fmla="*/ 2720934 w 2720934"/>
                <a:gd name="connsiteY1" fmla="*/ 0 h 4114336"/>
                <a:gd name="connsiteX2" fmla="*/ 2670462 w 2720934"/>
                <a:gd name="connsiteY2" fmla="*/ 4114336 h 4114336"/>
                <a:gd name="connsiteX3" fmla="*/ 2281054 w 2720934"/>
                <a:gd name="connsiteY3" fmla="*/ 3496661 h 4114336"/>
                <a:gd name="connsiteX4" fmla="*/ 0 w 2720934"/>
                <a:gd name="connsiteY4" fmla="*/ 15782 h 4114336"/>
                <a:gd name="connsiteX0" fmla="*/ 0 w 2820289"/>
                <a:gd name="connsiteY0" fmla="*/ 15782 h 4114336"/>
                <a:gd name="connsiteX1" fmla="*/ 2820289 w 2820289"/>
                <a:gd name="connsiteY1" fmla="*/ 0 h 4114336"/>
                <a:gd name="connsiteX2" fmla="*/ 2769817 w 2820289"/>
                <a:gd name="connsiteY2" fmla="*/ 4114336 h 4114336"/>
                <a:gd name="connsiteX3" fmla="*/ 2380409 w 2820289"/>
                <a:gd name="connsiteY3" fmla="*/ 3496661 h 4114336"/>
                <a:gd name="connsiteX4" fmla="*/ 0 w 2820289"/>
                <a:gd name="connsiteY4" fmla="*/ 15782 h 4114336"/>
                <a:gd name="connsiteX0" fmla="*/ 0 w 2820289"/>
                <a:gd name="connsiteY0" fmla="*/ 15782 h 4114336"/>
                <a:gd name="connsiteX1" fmla="*/ 2820289 w 2820289"/>
                <a:gd name="connsiteY1" fmla="*/ 0 h 4114336"/>
                <a:gd name="connsiteX2" fmla="*/ 2769817 w 2820289"/>
                <a:gd name="connsiteY2" fmla="*/ 4114336 h 4114336"/>
                <a:gd name="connsiteX3" fmla="*/ 2362876 w 2820289"/>
                <a:gd name="connsiteY3" fmla="*/ 3517980 h 4114336"/>
                <a:gd name="connsiteX4" fmla="*/ 0 w 2820289"/>
                <a:gd name="connsiteY4" fmla="*/ 15782 h 4114336"/>
                <a:gd name="connsiteX0" fmla="*/ 0 w 2820289"/>
                <a:gd name="connsiteY0" fmla="*/ 15782 h 4114336"/>
                <a:gd name="connsiteX1" fmla="*/ 2820289 w 2820289"/>
                <a:gd name="connsiteY1" fmla="*/ 0 h 4114336"/>
                <a:gd name="connsiteX2" fmla="*/ 2763972 w 2820289"/>
                <a:gd name="connsiteY2" fmla="*/ 4114336 h 4114336"/>
                <a:gd name="connsiteX3" fmla="*/ 2362876 w 2820289"/>
                <a:gd name="connsiteY3" fmla="*/ 3517980 h 4114336"/>
                <a:gd name="connsiteX4" fmla="*/ 0 w 2820289"/>
                <a:gd name="connsiteY4" fmla="*/ 15782 h 4114336"/>
                <a:gd name="connsiteX0" fmla="*/ 0 w 3721149"/>
                <a:gd name="connsiteY0" fmla="*/ 0 h 4269703"/>
                <a:gd name="connsiteX1" fmla="*/ 3721149 w 3721149"/>
                <a:gd name="connsiteY1" fmla="*/ 155367 h 4269703"/>
                <a:gd name="connsiteX2" fmla="*/ 3664832 w 3721149"/>
                <a:gd name="connsiteY2" fmla="*/ 4269703 h 4269703"/>
                <a:gd name="connsiteX3" fmla="*/ 3263736 w 3721149"/>
                <a:gd name="connsiteY3" fmla="*/ 3673347 h 4269703"/>
                <a:gd name="connsiteX4" fmla="*/ 0 w 3721149"/>
                <a:gd name="connsiteY4" fmla="*/ 0 h 4269703"/>
                <a:gd name="connsiteX0" fmla="*/ 0 w 3721149"/>
                <a:gd name="connsiteY0" fmla="*/ 0 h 4289488"/>
                <a:gd name="connsiteX1" fmla="*/ 3721149 w 3721149"/>
                <a:gd name="connsiteY1" fmla="*/ 155367 h 4289488"/>
                <a:gd name="connsiteX2" fmla="*/ 3664832 w 3721149"/>
                <a:gd name="connsiteY2" fmla="*/ 4269703 h 4289488"/>
                <a:gd name="connsiteX3" fmla="*/ 1705997 w 3721149"/>
                <a:gd name="connsiteY3" fmla="*/ 4289488 h 4289488"/>
                <a:gd name="connsiteX4" fmla="*/ 0 w 3721149"/>
                <a:gd name="connsiteY4" fmla="*/ 0 h 4289488"/>
                <a:gd name="connsiteX0" fmla="*/ 0 w 3664846"/>
                <a:gd name="connsiteY0" fmla="*/ 15785 h 4305273"/>
                <a:gd name="connsiteX1" fmla="*/ 3664846 w 3664846"/>
                <a:gd name="connsiteY1" fmla="*/ 0 h 4305273"/>
                <a:gd name="connsiteX2" fmla="*/ 3664832 w 3664846"/>
                <a:gd name="connsiteY2" fmla="*/ 4285488 h 4305273"/>
                <a:gd name="connsiteX3" fmla="*/ 1705997 w 3664846"/>
                <a:gd name="connsiteY3" fmla="*/ 4305273 h 4305273"/>
                <a:gd name="connsiteX4" fmla="*/ 0 w 3664846"/>
                <a:gd name="connsiteY4" fmla="*/ 15785 h 4305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4846" h="4305273">
                  <a:moveTo>
                    <a:pt x="0" y="15785"/>
                  </a:moveTo>
                  <a:lnTo>
                    <a:pt x="3664846" y="0"/>
                  </a:lnTo>
                  <a:cubicBezTo>
                    <a:pt x="3664841" y="1428496"/>
                    <a:pt x="3664837" y="2856992"/>
                    <a:pt x="3664832" y="4285488"/>
                  </a:cubicBezTo>
                  <a:lnTo>
                    <a:pt x="1705997" y="4305273"/>
                  </a:lnTo>
                  <a:lnTo>
                    <a:pt x="0" y="15785"/>
                  </a:lnTo>
                  <a:close/>
                </a:path>
              </a:pathLst>
            </a:custGeom>
            <a:blipFill rotWithShape="0">
              <a:blip r:embed="rId3">
                <a:duotone>
                  <a:schemeClr val="bg2">
                    <a:shade val="76000"/>
                    <a:satMod val="180000"/>
                  </a:schemeClr>
                  <a:schemeClr val="bg2">
                    <a:tint val="80000"/>
                    <a:satMod val="120000"/>
                    <a:lumMod val="180000"/>
                  </a:schemeClr>
                </a:duotone>
              </a:blip>
              <a:stretch>
                <a:fillRect l="-163116" t="-323529" r="-398251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8326E10-C8CB-487F-A110-F861268DE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360612" y="0"/>
            <a:ext cx="2436813" cy="6858001"/>
            <a:chOff x="1320800" y="0"/>
            <a:chExt cx="2436813" cy="6858001"/>
          </a:xfrm>
        </p:grpSpPr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3279962B-46D2-4E19-B632-39B80D1E8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28" name="Freeform 7">
              <a:extLst>
                <a:ext uri="{FF2B5EF4-FFF2-40B4-BE49-F238E27FC236}">
                  <a16:creationId xmlns:a16="http://schemas.microsoft.com/office/drawing/2014/main" id="{321A335A-53CB-4C17-AB51-5D9C2DCB4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29" name="Freeform 8">
              <a:extLst>
                <a:ext uri="{FF2B5EF4-FFF2-40B4-BE49-F238E27FC236}">
                  <a16:creationId xmlns:a16="http://schemas.microsoft.com/office/drawing/2014/main" id="{A0E0D557-405B-469F-AEDE-4E3404AA41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D8D4E62F-9393-40A6-9E85-9F3B59C46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FABD11B1-DE89-45BC-8204-968C88AAD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AFA4965A-1FBC-44B8-B96A-3F5275C3AE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872AF09-DB48-3CD6-A259-49381ABB3011}"/>
              </a:ext>
            </a:extLst>
          </p:cNvPr>
          <p:cNvSpPr txBox="1"/>
          <p:nvPr/>
        </p:nvSpPr>
        <p:spPr>
          <a:xfrm>
            <a:off x="3962399" y="685800"/>
            <a:ext cx="7345891" cy="14139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US" sz="4000" b="1">
                <a:ln w="3175" cmpd="sng">
                  <a:noFill/>
                </a:ln>
                <a:latin typeface="+mj-lt"/>
                <a:ea typeface="+mj-ea"/>
                <a:cs typeface="+mj-cs"/>
              </a:rPr>
              <a:t>Basic definitions for understanding</a:t>
            </a:r>
          </a:p>
        </p:txBody>
      </p:sp>
      <p:pic>
        <p:nvPicPr>
          <p:cNvPr id="8" name="Picture 7" descr="Maze">
            <a:extLst>
              <a:ext uri="{FF2B5EF4-FFF2-40B4-BE49-F238E27FC236}">
                <a16:creationId xmlns:a16="http://schemas.microsoft.com/office/drawing/2014/main" id="{FFF3A984-A957-2CB1-E7B1-7C7A4A8A6C8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105" r="36226" b="-1"/>
          <a:stretch/>
        </p:blipFill>
        <p:spPr>
          <a:xfrm>
            <a:off x="20" y="10"/>
            <a:ext cx="3459143" cy="6857990"/>
          </a:xfrm>
          <a:custGeom>
            <a:avLst/>
            <a:gdLst/>
            <a:ahLst/>
            <a:cxnLst/>
            <a:rect l="l" t="t" r="r" b="b"/>
            <a:pathLst>
              <a:path w="3458633" h="6858000">
                <a:moveTo>
                  <a:pt x="0" y="0"/>
                </a:moveTo>
                <a:lnTo>
                  <a:pt x="3174999" y="0"/>
                </a:lnTo>
                <a:lnTo>
                  <a:pt x="2294466" y="5223932"/>
                </a:lnTo>
                <a:lnTo>
                  <a:pt x="3458633" y="685376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38100">
            <a:noFill/>
          </a:ln>
          <a:effectLst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33696CF-A672-88C7-D9B9-70697398BA5C}"/>
              </a:ext>
            </a:extLst>
          </p:cNvPr>
          <p:cNvSpPr txBox="1"/>
          <p:nvPr/>
        </p:nvSpPr>
        <p:spPr>
          <a:xfrm>
            <a:off x="3843867" y="2048933"/>
            <a:ext cx="7659156" cy="3742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</a:pPr>
            <a:r>
              <a:rPr lang="en-US" sz="2400" b="1" u="sng" dirty="0"/>
              <a:t>Execution path </a:t>
            </a:r>
            <a:r>
              <a:rPr lang="en-US" sz="2400" dirty="0"/>
              <a:t>is a sequence of </a:t>
            </a:r>
            <a:r>
              <a:rPr lang="en-US" sz="2400" b="1" dirty="0"/>
              <a:t>program instructions </a:t>
            </a:r>
            <a:r>
              <a:rPr lang="en-US" sz="2400" dirty="0"/>
              <a:t>executed during a </a:t>
            </a:r>
            <a:r>
              <a:rPr lang="en-US" sz="2400" b="1" dirty="0"/>
              <a:t>run</a:t>
            </a:r>
            <a:r>
              <a:rPr lang="en-US" sz="2400" dirty="0"/>
              <a:t> of a program.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</a:pPr>
            <a:r>
              <a:rPr lang="en-US" sz="2400" dirty="0"/>
              <a:t> 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</a:pPr>
            <a:r>
              <a:rPr lang="en-US" sz="2400" b="1" u="sng" dirty="0"/>
              <a:t>Execution trace </a:t>
            </a:r>
            <a:r>
              <a:rPr lang="en-US" sz="2400" dirty="0"/>
              <a:t>is a sequence of </a:t>
            </a:r>
            <a:r>
              <a:rPr lang="en-US" sz="2400" b="1" dirty="0"/>
              <a:t>states</a:t>
            </a:r>
            <a:r>
              <a:rPr lang="en-US" sz="2400" dirty="0"/>
              <a:t> that are </a:t>
            </a:r>
            <a:r>
              <a:rPr lang="en-US" sz="2400" b="1" dirty="0"/>
              <a:t>observed</a:t>
            </a:r>
            <a:r>
              <a:rPr lang="en-US" sz="2400" dirty="0"/>
              <a:t> along an </a:t>
            </a:r>
            <a:r>
              <a:rPr lang="en-US" sz="2400" b="1" dirty="0"/>
              <a:t>execution path. 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</a:pPr>
            <a:endParaRPr lang="en-US" sz="2400" dirty="0">
              <a:highlight>
                <a:srgbClr val="FFFF00"/>
              </a:highlight>
            </a:endParaRP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</a:pPr>
            <a:r>
              <a:rPr lang="en-US" sz="2400" u="sng" dirty="0"/>
              <a:t>An </a:t>
            </a:r>
            <a:r>
              <a:rPr lang="en-US" sz="2400" b="1" u="sng" dirty="0"/>
              <a:t>assertion</a:t>
            </a:r>
            <a:r>
              <a:rPr lang="en-US" sz="2400" u="sng" dirty="0"/>
              <a:t> </a:t>
            </a:r>
            <a:r>
              <a:rPr lang="en-US" sz="2400" dirty="0"/>
              <a:t>is a program </a:t>
            </a:r>
            <a:r>
              <a:rPr lang="en-US" sz="2400" b="1" dirty="0"/>
              <a:t>instruction</a:t>
            </a:r>
            <a:r>
              <a:rPr lang="en-US" sz="2400" dirty="0"/>
              <a:t> that takes a </a:t>
            </a:r>
            <a:r>
              <a:rPr lang="en-US" sz="2400" b="1" dirty="0"/>
              <a:t>condition as argument</a:t>
            </a:r>
            <a:r>
              <a:rPr lang="en-US" sz="2400" dirty="0"/>
              <a:t>, and if the </a:t>
            </a:r>
            <a:r>
              <a:rPr lang="en-US" sz="2400" b="1" dirty="0"/>
              <a:t>condition evaluates to false</a:t>
            </a:r>
            <a:r>
              <a:rPr lang="en-US" sz="2400" dirty="0"/>
              <a:t>, it reports an error and </a:t>
            </a:r>
            <a:r>
              <a:rPr lang="en-US" sz="2400" b="1" dirty="0"/>
              <a:t>aborts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F37C1F-2F56-1EDB-54F6-2A48B6911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BE089148-FFF8-4816-839C-97CDBCA4F3D9}" type="slidenum">
              <a:rPr lang="en-US" smtClean="0"/>
              <a:pPr defTabSz="914400">
                <a:spcAft>
                  <a:spcPts val="600"/>
                </a:spcAft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1891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257A4D4-6260-C058-F6F7-1A85BB72A5AD}"/>
              </a:ext>
            </a:extLst>
          </p:cNvPr>
          <p:cNvSpPr/>
          <p:nvPr/>
        </p:nvSpPr>
        <p:spPr>
          <a:xfrm>
            <a:off x="2747809" y="1113381"/>
            <a:ext cx="1580322" cy="11380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8E114925-4A11-01D3-BCBC-9D7483F45736}"/>
              </a:ext>
            </a:extLst>
          </p:cNvPr>
          <p:cNvCxnSpPr>
            <a:endCxn id="2" idx="1"/>
          </p:cNvCxnSpPr>
          <p:nvPr/>
        </p:nvCxnSpPr>
        <p:spPr>
          <a:xfrm flipV="1">
            <a:off x="1242031" y="1682396"/>
            <a:ext cx="1505778" cy="22363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69F0A520-0B8F-C52A-776E-D6DB5CB5BEE2}"/>
              </a:ext>
            </a:extLst>
          </p:cNvPr>
          <p:cNvSpPr/>
          <p:nvPr/>
        </p:nvSpPr>
        <p:spPr>
          <a:xfrm>
            <a:off x="2747809" y="3488565"/>
            <a:ext cx="1580322" cy="11380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4D9B438-0EF0-D00D-F292-80743D551CB1}"/>
              </a:ext>
            </a:extLst>
          </p:cNvPr>
          <p:cNvCxnSpPr>
            <a:cxnSpLocks/>
            <a:endCxn id="5" idx="0"/>
          </p:cNvCxnSpPr>
          <p:nvPr/>
        </p:nvCxnSpPr>
        <p:spPr>
          <a:xfrm>
            <a:off x="3537970" y="2286520"/>
            <a:ext cx="0" cy="1202045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462ED4A7-90C3-2075-CEE8-57C7E5414814}"/>
              </a:ext>
            </a:extLst>
          </p:cNvPr>
          <p:cNvSpPr/>
          <p:nvPr/>
        </p:nvSpPr>
        <p:spPr>
          <a:xfrm>
            <a:off x="5860006" y="3332878"/>
            <a:ext cx="1580322" cy="11380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CE2DAF3-5ED7-4A71-3DBA-B94B598029C0}"/>
              </a:ext>
            </a:extLst>
          </p:cNvPr>
          <p:cNvCxnSpPr>
            <a:endCxn id="7" idx="1"/>
          </p:cNvCxnSpPr>
          <p:nvPr/>
        </p:nvCxnSpPr>
        <p:spPr>
          <a:xfrm flipV="1">
            <a:off x="4354228" y="3901893"/>
            <a:ext cx="1505778" cy="22363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FA36439-92AC-55DC-4916-A6FB426CE8DC}"/>
              </a:ext>
            </a:extLst>
          </p:cNvPr>
          <p:cNvSpPr txBox="1"/>
          <p:nvPr/>
        </p:nvSpPr>
        <p:spPr>
          <a:xfrm>
            <a:off x="2805787" y="1231912"/>
            <a:ext cx="14676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Choosing an execution path</a:t>
            </a:r>
            <a:endParaRPr lang="LID4096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DEBA3D-0FD1-586B-6C53-D38F7C0A0C26}"/>
              </a:ext>
            </a:extLst>
          </p:cNvPr>
          <p:cNvSpPr txBox="1"/>
          <p:nvPr/>
        </p:nvSpPr>
        <p:spPr>
          <a:xfrm>
            <a:off x="2747809" y="3595915"/>
            <a:ext cx="14676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SSA – Static </a:t>
            </a:r>
          </a:p>
          <a:p>
            <a:r>
              <a:rPr lang="en-US" dirty="0"/>
              <a:t>Single Assignment</a:t>
            </a:r>
            <a:endParaRPr lang="LID4096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EFB964-90BB-C88C-B74D-8881D4436953}"/>
              </a:ext>
            </a:extLst>
          </p:cNvPr>
          <p:cNvSpPr txBox="1"/>
          <p:nvPr/>
        </p:nvSpPr>
        <p:spPr>
          <a:xfrm>
            <a:off x="5906587" y="3330554"/>
            <a:ext cx="14676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Translating the SSA we got into logic formula</a:t>
            </a:r>
            <a:endParaRPr lang="LID4096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93DA33-DB33-69B9-7429-C267A9AAE44D}"/>
              </a:ext>
            </a:extLst>
          </p:cNvPr>
          <p:cNvSpPr txBox="1"/>
          <p:nvPr/>
        </p:nvSpPr>
        <p:spPr>
          <a:xfrm>
            <a:off x="6014064" y="5885428"/>
            <a:ext cx="14676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Looking for satisfaction</a:t>
            </a:r>
            <a:endParaRPr lang="LID4096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65952FA-AB8B-3044-1BD5-9BA1806364BA}"/>
              </a:ext>
            </a:extLst>
          </p:cNvPr>
          <p:cNvSpPr/>
          <p:nvPr/>
        </p:nvSpPr>
        <p:spPr>
          <a:xfrm>
            <a:off x="5901420" y="5706673"/>
            <a:ext cx="1580322" cy="987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79D4675-C02F-16AA-D382-7D2120E1052B}"/>
              </a:ext>
            </a:extLst>
          </p:cNvPr>
          <p:cNvCxnSpPr>
            <a:cxnSpLocks/>
            <a:endCxn id="18" idx="0"/>
          </p:cNvCxnSpPr>
          <p:nvPr/>
        </p:nvCxnSpPr>
        <p:spPr>
          <a:xfrm>
            <a:off x="6691581" y="4504628"/>
            <a:ext cx="0" cy="1202045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5D624F-9A1F-0907-3778-C83651062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9148-FFF8-4816-839C-97CDBCA4F3D9}" type="slidenum">
              <a:rPr lang="LID4096" smtClean="0"/>
              <a:t>13</a:t>
            </a:fld>
            <a:endParaRPr lang="LID4096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B52BF74-3F6C-9E22-38EA-0C87119DB79C}"/>
              </a:ext>
            </a:extLst>
          </p:cNvPr>
          <p:cNvSpPr txBox="1"/>
          <p:nvPr/>
        </p:nvSpPr>
        <p:spPr>
          <a:xfrm>
            <a:off x="4548882" y="701960"/>
            <a:ext cx="7262437" cy="66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Technique For Finding An Error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75598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DD65B30C-427F-449E-B039-E288E85D8A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9F47D947-83F7-46E3-872B-0777122A0A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60C7B45B-6634-46FA-862D-B86F1C3C5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C7504CC0-DD94-4ED9-ADC9-6FE7AEA33F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64268326-B6DD-4E00-9788-6C319279AC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92C7B3DE-DB23-4AAC-B142-C803C0C0A1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1EEF04DC-4E0D-4127-A98D-EA81C3B2DE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84966D2-3C9B-4F47-8231-1DEC33D3BD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6066" y="321734"/>
            <a:ext cx="11074201" cy="6214533"/>
          </a:xfrm>
          <a:custGeom>
            <a:avLst/>
            <a:gdLst>
              <a:gd name="connsiteX0" fmla="*/ 815396 w 11074201"/>
              <a:gd name="connsiteY0" fmla="*/ 0 h 6214533"/>
              <a:gd name="connsiteX1" fmla="*/ 11074201 w 11074201"/>
              <a:gd name="connsiteY1" fmla="*/ 0 h 6214533"/>
              <a:gd name="connsiteX2" fmla="*/ 11074201 w 11074201"/>
              <a:gd name="connsiteY2" fmla="*/ 6214533 h 6214533"/>
              <a:gd name="connsiteX3" fmla="*/ 1498193 w 11074201"/>
              <a:gd name="connsiteY3" fmla="*/ 6214533 h 6214533"/>
              <a:gd name="connsiteX4" fmla="*/ 0 w 11074201"/>
              <a:gd name="connsiteY4" fmla="*/ 4992543 h 6214533"/>
              <a:gd name="connsiteX5" fmla="*/ 433971 w 11074201"/>
              <a:gd name="connsiteY5" fmla="*/ 2335405 h 6214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74201" h="6214533">
                <a:moveTo>
                  <a:pt x="815396" y="0"/>
                </a:moveTo>
                <a:lnTo>
                  <a:pt x="11074201" y="0"/>
                </a:lnTo>
                <a:lnTo>
                  <a:pt x="11074201" y="6214533"/>
                </a:lnTo>
                <a:lnTo>
                  <a:pt x="1498193" y="6214533"/>
                </a:lnTo>
                <a:lnTo>
                  <a:pt x="0" y="4992543"/>
                </a:lnTo>
                <a:cubicBezTo>
                  <a:pt x="141071" y="4106831"/>
                  <a:pt x="287521" y="3221118"/>
                  <a:pt x="433971" y="2335405"/>
                </a:cubicBezTo>
                <a:close/>
              </a:path>
            </a:pathLst>
          </a:custGeom>
          <a:solidFill>
            <a:srgbClr val="FFFFFF"/>
          </a:solidFill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  <a:tileRect/>
            </a:gradFill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F948E7-5CD7-1F0D-B074-73F5BBD992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9928" y="1057607"/>
            <a:ext cx="4509733" cy="417730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C5116A-D5B1-B8C6-B0B1-EB726FFF638B}"/>
              </a:ext>
            </a:extLst>
          </p:cNvPr>
          <p:cNvSpPr>
            <a:spLocks/>
          </p:cNvSpPr>
          <p:nvPr/>
        </p:nvSpPr>
        <p:spPr>
          <a:xfrm>
            <a:off x="10774498" y="5491234"/>
            <a:ext cx="452302" cy="299631"/>
          </a:xfrm>
          <a:prstGeom prst="rect">
            <a:avLst/>
          </a:prstGeom>
        </p:spPr>
        <p:txBody>
          <a:bodyPr/>
          <a:lstStyle/>
          <a:p>
            <a:pPr defTabSz="374904">
              <a:spcAft>
                <a:spcPts val="600"/>
              </a:spcAft>
            </a:pPr>
            <a:fld id="{BE089148-FFF8-4816-839C-97CDBCA4F3D9}" type="slidenum">
              <a:rPr lang="LID4096" sz="1476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defTabSz="374904">
                <a:spcAft>
                  <a:spcPts val="600"/>
                </a:spcAft>
              </a:pPr>
              <a:t>14</a:t>
            </a:fld>
            <a:endParaRPr lang="LID4096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4C0CD1-B5FE-5A09-BD55-D45D8AD0F211}"/>
              </a:ext>
            </a:extLst>
          </p:cNvPr>
          <p:cNvSpPr txBox="1"/>
          <p:nvPr/>
        </p:nvSpPr>
        <p:spPr>
          <a:xfrm>
            <a:off x="8017173" y="2199125"/>
            <a:ext cx="2054611" cy="18942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74904">
              <a:spcAft>
                <a:spcPts val="600"/>
              </a:spcAft>
            </a:pPr>
            <a:r>
              <a:rPr lang="en-US" sz="1476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 The  first element of each block contains the index of the next block </a:t>
            </a:r>
          </a:p>
          <a:p>
            <a:pPr defTabSz="374904">
              <a:spcAft>
                <a:spcPts val="600"/>
              </a:spcAft>
            </a:pPr>
            <a:endParaRPr lang="en-US" sz="1476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defTabSz="374904">
              <a:spcAft>
                <a:spcPts val="600"/>
              </a:spcAft>
            </a:pPr>
            <a:r>
              <a:rPr lang="en-US" sz="1476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* Skipping data that is equal to the input parameter cookie</a:t>
            </a:r>
            <a:endParaRPr lang="LID4096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B62506-F754-133F-63D8-92593E41E23B}"/>
              </a:ext>
            </a:extLst>
          </p:cNvPr>
          <p:cNvSpPr txBox="1"/>
          <p:nvPr/>
        </p:nvSpPr>
        <p:spPr>
          <a:xfrm>
            <a:off x="8304472" y="1057607"/>
            <a:ext cx="2037405" cy="5592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74904">
              <a:spcAft>
                <a:spcPts val="600"/>
              </a:spcAft>
            </a:pPr>
            <a:r>
              <a:rPr lang="en-US" sz="3034" b="1" kern="1200">
                <a:solidFill>
                  <a:prstClr val="black"/>
                </a:solidFill>
                <a:latin typeface="Aptos Display" panose="02110004020202020204"/>
                <a:ea typeface="+mj-ea"/>
                <a:cs typeface="+mj-cs"/>
              </a:rPr>
              <a:t>Example 1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8580505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FF78026-DEBB-4D5A-9A4E-8724566038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05E1684-CF44-4EAD-B3A4-FCE98461F3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99E999-CE37-C24A-352B-F3535C00BA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6093" y="643467"/>
            <a:ext cx="8195865" cy="122179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DF948E7-5CD7-1F0D-B074-73F5BBD992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871" y="2064545"/>
            <a:ext cx="4374206" cy="4051767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C5116A-D5B1-B8C6-B0B1-EB726FFF638B}"/>
              </a:ext>
            </a:extLst>
          </p:cNvPr>
          <p:cNvSpPr>
            <a:spLocks/>
          </p:cNvSpPr>
          <p:nvPr/>
        </p:nvSpPr>
        <p:spPr>
          <a:xfrm>
            <a:off x="10159922" y="5872715"/>
            <a:ext cx="515985" cy="341818"/>
          </a:xfrm>
          <a:prstGeom prst="rect">
            <a:avLst/>
          </a:prstGeom>
        </p:spPr>
        <p:txBody>
          <a:bodyPr/>
          <a:lstStyle/>
          <a:p>
            <a:pPr defTabSz="425196">
              <a:spcAft>
                <a:spcPts val="600"/>
              </a:spcAft>
            </a:pPr>
            <a:fld id="{BE089148-FFF8-4816-839C-97CDBCA4F3D9}" type="slidenum">
              <a:rPr lang="LID4096" sz="1674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defTabSz="425196">
                <a:spcAft>
                  <a:spcPts val="600"/>
                </a:spcAft>
              </a:pPr>
              <a:t>15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6245110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089D35B1-0ED5-4358-8CAE-A9E49412AA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31" name="Freeform 6">
              <a:extLst>
                <a:ext uri="{FF2B5EF4-FFF2-40B4-BE49-F238E27FC236}">
                  <a16:creationId xmlns:a16="http://schemas.microsoft.com/office/drawing/2014/main" id="{DDEF6545-5A42-469E-8778-86CA01CD4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32" name="Freeform 7">
              <a:extLst>
                <a:ext uri="{FF2B5EF4-FFF2-40B4-BE49-F238E27FC236}">
                  <a16:creationId xmlns:a16="http://schemas.microsoft.com/office/drawing/2014/main" id="{3B08853F-842C-4D0A-9A89-D05CB3990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33" name="Freeform 8">
              <a:extLst>
                <a:ext uri="{FF2B5EF4-FFF2-40B4-BE49-F238E27FC236}">
                  <a16:creationId xmlns:a16="http://schemas.microsoft.com/office/drawing/2014/main" id="{A436FB18-2D01-4AAB-AD10-2D1208310F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34" name="Freeform 9">
              <a:extLst>
                <a:ext uri="{FF2B5EF4-FFF2-40B4-BE49-F238E27FC236}">
                  <a16:creationId xmlns:a16="http://schemas.microsoft.com/office/drawing/2014/main" id="{9EFB8341-7A7B-46E4-AF94-689147AD0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35" name="Freeform 10">
              <a:extLst>
                <a:ext uri="{FF2B5EF4-FFF2-40B4-BE49-F238E27FC236}">
                  <a16:creationId xmlns:a16="http://schemas.microsoft.com/office/drawing/2014/main" id="{C4D84136-7804-4605-AC9F-238A3665EE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36" name="Freeform 11">
              <a:extLst>
                <a:ext uri="{FF2B5EF4-FFF2-40B4-BE49-F238E27FC236}">
                  <a16:creationId xmlns:a16="http://schemas.microsoft.com/office/drawing/2014/main" id="{4EC6F81C-51C2-4A6F-8B94-562DA67362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D65B30C-427F-449E-B039-E288E85D8A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9F47D947-83F7-46E3-872B-0777122A0A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60C7B45B-6634-46FA-862D-B86F1C3C5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C7504CC0-DD94-4ED9-ADC9-6FE7AEA33F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64268326-B6DD-4E00-9788-6C319279AC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92C7B3DE-DB23-4AAC-B142-C803C0C0A1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1EEF04DC-4E0D-4127-A98D-EA81C3B2DE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084966D2-3C9B-4F47-8231-1DEC33D3BD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6066" y="321734"/>
            <a:ext cx="11074201" cy="6214533"/>
          </a:xfrm>
          <a:custGeom>
            <a:avLst/>
            <a:gdLst>
              <a:gd name="connsiteX0" fmla="*/ 815396 w 11074201"/>
              <a:gd name="connsiteY0" fmla="*/ 0 h 6214533"/>
              <a:gd name="connsiteX1" fmla="*/ 11074201 w 11074201"/>
              <a:gd name="connsiteY1" fmla="*/ 0 h 6214533"/>
              <a:gd name="connsiteX2" fmla="*/ 11074201 w 11074201"/>
              <a:gd name="connsiteY2" fmla="*/ 6214533 h 6214533"/>
              <a:gd name="connsiteX3" fmla="*/ 1498193 w 11074201"/>
              <a:gd name="connsiteY3" fmla="*/ 6214533 h 6214533"/>
              <a:gd name="connsiteX4" fmla="*/ 0 w 11074201"/>
              <a:gd name="connsiteY4" fmla="*/ 4992543 h 6214533"/>
              <a:gd name="connsiteX5" fmla="*/ 433971 w 11074201"/>
              <a:gd name="connsiteY5" fmla="*/ 2335405 h 6214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74201" h="6214533">
                <a:moveTo>
                  <a:pt x="815396" y="0"/>
                </a:moveTo>
                <a:lnTo>
                  <a:pt x="11074201" y="0"/>
                </a:lnTo>
                <a:lnTo>
                  <a:pt x="11074201" y="6214533"/>
                </a:lnTo>
                <a:lnTo>
                  <a:pt x="1498193" y="6214533"/>
                </a:lnTo>
                <a:lnTo>
                  <a:pt x="0" y="4992543"/>
                </a:lnTo>
                <a:cubicBezTo>
                  <a:pt x="141071" y="4106831"/>
                  <a:pt x="287521" y="3221118"/>
                  <a:pt x="433971" y="2335405"/>
                </a:cubicBezTo>
                <a:close/>
              </a:path>
            </a:pathLst>
          </a:custGeom>
          <a:solidFill>
            <a:srgbClr val="FFFFFF"/>
          </a:solidFill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  <a:tileRect/>
            </a:gradFill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2BE010-E78C-DC0C-11D6-F46670122A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067" y="2138248"/>
            <a:ext cx="6034926" cy="335489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1A36765-6891-80E4-99A2-5EAABC1DF68A}"/>
              </a:ext>
            </a:extLst>
          </p:cNvPr>
          <p:cNvSpPr>
            <a:spLocks/>
          </p:cNvSpPr>
          <p:nvPr/>
        </p:nvSpPr>
        <p:spPr>
          <a:xfrm>
            <a:off x="10327053" y="5573164"/>
            <a:ext cx="453741" cy="300585"/>
          </a:xfrm>
          <a:prstGeom prst="rect">
            <a:avLst/>
          </a:prstGeom>
        </p:spPr>
        <p:txBody>
          <a:bodyPr/>
          <a:lstStyle/>
          <a:p>
            <a:pPr defTabSz="374904">
              <a:spcAft>
                <a:spcPts val="600"/>
              </a:spcAft>
            </a:pPr>
            <a:fld id="{BE089148-FFF8-4816-839C-97CDBCA4F3D9}" type="slidenum">
              <a:rPr lang="LID4096" sz="1476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defTabSz="374904">
                <a:spcAft>
                  <a:spcPts val="600"/>
                </a:spcAft>
              </a:pPr>
              <a:t>16</a:t>
            </a:fld>
            <a:endParaRPr lang="LID4096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C4FDE7-E698-8B86-A472-4DA37F8DB8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5934" y="974724"/>
            <a:ext cx="7207193" cy="107441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838A031-2863-8366-1A62-CD7A5DD9B8B3}"/>
                  </a:ext>
                </a:extLst>
              </p14:cNvPr>
              <p14:cNvContentPartPr/>
              <p14:nvPr/>
            </p14:nvContentPartPr>
            <p14:xfrm>
              <a:off x="2842265" y="1190253"/>
              <a:ext cx="1996318" cy="296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838A031-2863-8366-1A62-CD7A5DD9B8B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788272" y="1101453"/>
                <a:ext cx="2103945" cy="17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D5D88CE7-9C4E-B92A-02C1-91F3A46EC8EA}"/>
                  </a:ext>
                </a:extLst>
              </p14:cNvPr>
              <p14:cNvContentPartPr/>
              <p14:nvPr/>
            </p14:nvContentPartPr>
            <p14:xfrm>
              <a:off x="4152496" y="2756841"/>
              <a:ext cx="2756198" cy="296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D5D88CE7-9C4E-B92A-02C1-91F3A46EC8E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098495" y="2668041"/>
                <a:ext cx="2863839" cy="17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922357B6-A10F-C346-C75A-69700DF8D85D}"/>
                  </a:ext>
                </a:extLst>
              </p14:cNvPr>
              <p14:cNvContentPartPr/>
              <p14:nvPr/>
            </p14:nvContentPartPr>
            <p14:xfrm>
              <a:off x="2834856" y="1441571"/>
              <a:ext cx="3136139" cy="296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922357B6-A10F-C346-C75A-69700DF8D85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780859" y="1352771"/>
                <a:ext cx="3243773" cy="177600"/>
              </a:xfrm>
              <a:prstGeom prst="rect">
                <a:avLst/>
              </a:prstGeom>
            </p:spPr>
          </p:pic>
        </mc:Fallback>
      </mc:AlternateContent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F7DFD81F-8ED0-4606-BB58-612C48D2A8F8}"/>
              </a:ext>
            </a:extLst>
          </p:cNvPr>
          <p:cNvSpPr/>
          <p:nvPr/>
        </p:nvSpPr>
        <p:spPr>
          <a:xfrm>
            <a:off x="4036483" y="3488467"/>
            <a:ext cx="4064948" cy="1074494"/>
          </a:xfrm>
          <a:prstGeom prst="rect">
            <a:avLst/>
          </a:prstGeom>
          <a:solidFill>
            <a:srgbClr val="A9D8FF">
              <a:alpha val="5000"/>
            </a:srgbClr>
          </a:solidFill>
          <a:ln w="108000">
            <a:solidFill>
              <a:srgbClr val="A9D8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>
              <a:solidFill>
                <a:srgbClr val="A9D8FF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13265C09-B678-6F61-D8A8-963A44A8D65C}"/>
                  </a:ext>
                </a:extLst>
              </p14:cNvPr>
              <p14:cNvContentPartPr/>
              <p14:nvPr/>
            </p14:nvContentPartPr>
            <p14:xfrm>
              <a:off x="6159779" y="1444535"/>
              <a:ext cx="1895850" cy="296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13265C09-B678-6F61-D8A8-963A44A8D65C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105776" y="1355735"/>
                <a:ext cx="2003495" cy="177600"/>
              </a:xfrm>
              <a:prstGeom prst="rect">
                <a:avLst/>
              </a:prstGeom>
            </p:spPr>
          </p:pic>
        </mc:Fallback>
      </mc:AlternateContent>
      <p:sp>
        <p:nvSpPr>
          <p:cNvPr id="25" name="Parallelogram 24">
            <a:extLst>
              <a:ext uri="{FF2B5EF4-FFF2-40B4-BE49-F238E27FC236}">
                <a16:creationId xmlns:a16="http://schemas.microsoft.com/office/drawing/2014/main" id="{C6B0B76E-F2EB-4E53-9D17-DE7A5C62E997}"/>
              </a:ext>
            </a:extLst>
          </p:cNvPr>
          <p:cNvSpPr/>
          <p:nvPr/>
        </p:nvSpPr>
        <p:spPr>
          <a:xfrm flipH="1">
            <a:off x="4036074" y="3730533"/>
            <a:ext cx="4064948" cy="451661"/>
          </a:xfrm>
          <a:prstGeom prst="parallelogram">
            <a:avLst>
              <a:gd name="adj" fmla="val 0"/>
            </a:avLst>
          </a:prstGeom>
          <a:solidFill>
            <a:srgbClr val="00F900">
              <a:alpha val="5000"/>
            </a:srgbClr>
          </a:solidFill>
          <a:ln w="108000">
            <a:solidFill>
              <a:srgbClr val="00F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>
              <a:solidFill>
                <a:srgbClr val="00F9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DA54B2F9-A5EB-0645-F749-E4BACC07A5D1}"/>
                  </a:ext>
                </a:extLst>
              </p14:cNvPr>
              <p14:cNvContentPartPr/>
              <p14:nvPr/>
            </p14:nvContentPartPr>
            <p14:xfrm>
              <a:off x="2763728" y="1961989"/>
              <a:ext cx="5727855" cy="296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DA54B2F9-A5EB-0645-F749-E4BACC07A5D1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709729" y="1873189"/>
                <a:ext cx="5835493" cy="17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14CAB8E6-2977-3490-8656-9D632886BFA6}"/>
                  </a:ext>
                </a:extLst>
              </p14:cNvPr>
              <p14:cNvContentPartPr/>
              <p14:nvPr/>
            </p14:nvContentPartPr>
            <p14:xfrm>
              <a:off x="3883100" y="4904601"/>
              <a:ext cx="4630413" cy="296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14CAB8E6-2977-3490-8656-9D632886BFA6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829099" y="4815801"/>
                <a:ext cx="4738055" cy="177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049863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ACEA2F2-40AC-F4E8-0A50-6E3C0DED7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9148-FFF8-4816-839C-97CDBCA4F3D9}" type="slidenum">
              <a:rPr lang="LID4096" smtClean="0"/>
              <a:t>17</a:t>
            </a:fld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7F52A-9AA9-34E4-1EA9-DDC90390092C}"/>
              </a:ext>
            </a:extLst>
          </p:cNvPr>
          <p:cNvSpPr txBox="1">
            <a:spLocks/>
          </p:cNvSpPr>
          <p:nvPr/>
        </p:nvSpPr>
        <p:spPr>
          <a:xfrm>
            <a:off x="1526638" y="1615982"/>
            <a:ext cx="8596668" cy="388077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SSA = Static Single Assignment</a:t>
            </a:r>
          </a:p>
          <a:p>
            <a:r>
              <a:rPr lang="en-US" dirty="0"/>
              <a:t>Create a “time stamped version” of the program variables</a:t>
            </a:r>
          </a:p>
          <a:p>
            <a:r>
              <a:rPr lang="en-US" dirty="0"/>
              <a:t>Variable is written – a new symbol (=‘time stamp’) is introduced for it. </a:t>
            </a:r>
          </a:p>
          <a:p>
            <a:r>
              <a:rPr lang="en-US" dirty="0"/>
              <a:t>Values of inputs =&gt; 0</a:t>
            </a:r>
            <a:endParaRPr lang="en-US" i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E868CA-1AED-6EF3-D881-4B36D737864E}"/>
              </a:ext>
            </a:extLst>
          </p:cNvPr>
          <p:cNvSpPr txBox="1"/>
          <p:nvPr/>
        </p:nvSpPr>
        <p:spPr>
          <a:xfrm>
            <a:off x="1772298" y="735385"/>
            <a:ext cx="76670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/>
              <a:t>SSA</a:t>
            </a:r>
            <a:endParaRPr lang="LID4096" sz="3600" b="1" dirty="0"/>
          </a:p>
        </p:txBody>
      </p:sp>
    </p:spTree>
    <p:extLst>
      <p:ext uri="{BB962C8B-B14F-4D97-AF65-F5344CB8AC3E}">
        <p14:creationId xmlns:p14="http://schemas.microsoft.com/office/powerpoint/2010/main" val="18987605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2BE010-E78C-DC0C-11D6-F46670122A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827" y="2019957"/>
            <a:ext cx="5756173" cy="31999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454FBC1-BCCA-29E1-C614-1657ED8C07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1483" y="1638106"/>
            <a:ext cx="5715319" cy="358178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EBE1CBA-A178-4A43-C39F-4D04C196F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9148-FFF8-4816-839C-97CDBCA4F3D9}" type="slidenum">
              <a:rPr lang="LID4096" smtClean="0"/>
              <a:t>18</a:t>
            </a:fld>
            <a:endParaRPr lang="LID4096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5FAD52-BB3C-8C50-53B5-792E2C95CD4B}"/>
              </a:ext>
            </a:extLst>
          </p:cNvPr>
          <p:cNvSpPr txBox="1"/>
          <p:nvPr/>
        </p:nvSpPr>
        <p:spPr>
          <a:xfrm>
            <a:off x="4548882" y="701960"/>
            <a:ext cx="7262437" cy="66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Path to SSA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9593718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454FBC1-BCCA-29E1-C614-1657ED8C07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308" y="1745346"/>
            <a:ext cx="4719493" cy="29577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EE8BAB0-BB11-A059-C7AD-21A5E63F62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3888" y="1959400"/>
            <a:ext cx="5656965" cy="268206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27D33F5-7F69-A24F-C1A4-58AE4624F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9148-FFF8-4816-839C-97CDBCA4F3D9}" type="slidenum">
              <a:rPr lang="LID4096" smtClean="0"/>
              <a:t>19</a:t>
            </a:fld>
            <a:endParaRPr lang="LID4096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4DF254-2C3E-BDEA-864E-C7477A5FB52C}"/>
              </a:ext>
            </a:extLst>
          </p:cNvPr>
          <p:cNvSpPr txBox="1"/>
          <p:nvPr/>
        </p:nvSpPr>
        <p:spPr>
          <a:xfrm>
            <a:off x="4548882" y="701960"/>
            <a:ext cx="7262437" cy="66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SSA to Formula</a:t>
            </a:r>
            <a:endParaRPr lang="LID4096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C76E1B-3091-36F8-14B3-BF4021ED1171}"/>
              </a:ext>
            </a:extLst>
          </p:cNvPr>
          <p:cNvSpPr txBox="1"/>
          <p:nvPr/>
        </p:nvSpPr>
        <p:spPr>
          <a:xfrm>
            <a:off x="1383113" y="5084716"/>
            <a:ext cx="104282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Note that the equality symbol in the formula denotes mathematical equality, whereas it denotes an assignment in Table 12.2.</a:t>
            </a:r>
          </a:p>
        </p:txBody>
      </p:sp>
    </p:spTree>
    <p:extLst>
      <p:ext uri="{BB962C8B-B14F-4D97-AF65-F5344CB8AC3E}">
        <p14:creationId xmlns:p14="http://schemas.microsoft.com/office/powerpoint/2010/main" val="23181773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454FBC1-BCCA-29E1-C614-1657ED8C07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308" y="1745346"/>
            <a:ext cx="4719493" cy="29577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EE8BAB0-BB11-A059-C7AD-21A5E63F62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3888" y="1959400"/>
            <a:ext cx="5656965" cy="26820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1AC1F44-1DE4-BE47-E89C-AD0EF00961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7629" y="4826098"/>
            <a:ext cx="6620799" cy="5811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EF17AA-D9F5-1268-0866-252EC26951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5061" y="5530252"/>
            <a:ext cx="2276793" cy="60015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27D33F5-7F69-A24F-C1A4-58AE4624F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9148-FFF8-4816-839C-97CDBCA4F3D9}" type="slidenum">
              <a:rPr lang="LID4096" smtClean="0"/>
              <a:t>20</a:t>
            </a:fld>
            <a:endParaRPr lang="LID4096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4DF254-2C3E-BDEA-864E-C7477A5FB52C}"/>
              </a:ext>
            </a:extLst>
          </p:cNvPr>
          <p:cNvSpPr txBox="1"/>
          <p:nvPr/>
        </p:nvSpPr>
        <p:spPr>
          <a:xfrm>
            <a:off x="4548882" y="701960"/>
            <a:ext cx="7262437" cy="66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SSA to Formula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6024158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B2A153-B295-E575-72FB-8412D9416C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1633" y="1808329"/>
            <a:ext cx="7062050" cy="4295362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34AFFFE-A850-BF02-7388-723EAC7D2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9148-FFF8-4816-839C-97CDBCA4F3D9}" type="slidenum">
              <a:rPr lang="LID4096" smtClean="0"/>
              <a:t>21</a:t>
            </a:fld>
            <a:endParaRPr lang="LID4096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E84BB5-DC3D-6C9E-F338-A134228F085D}"/>
              </a:ext>
            </a:extLst>
          </p:cNvPr>
          <p:cNvSpPr txBox="1"/>
          <p:nvPr/>
        </p:nvSpPr>
        <p:spPr>
          <a:xfrm>
            <a:off x="4548882" y="701960"/>
            <a:ext cx="7262437" cy="66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Another Example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3424290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EB5A25D-7435-376D-BCD0-0812D298D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9148-FFF8-4816-839C-97CDBCA4F3D9}" type="slidenum">
              <a:rPr lang="LID4096" smtClean="0"/>
              <a:t>22</a:t>
            </a:fld>
            <a:endParaRPr lang="LID4096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22E5CC-36CD-CEB4-FF2A-91FE845FAE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256" y="1363680"/>
            <a:ext cx="5169087" cy="478805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CA3CF38-49A0-DCC4-71D9-5F64C2341B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4532" y="1680383"/>
            <a:ext cx="5749837" cy="349723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68A55BF-B3F4-E2ED-246B-C84E669A3FEF}"/>
              </a:ext>
            </a:extLst>
          </p:cNvPr>
          <p:cNvSpPr txBox="1"/>
          <p:nvPr/>
        </p:nvSpPr>
        <p:spPr>
          <a:xfrm>
            <a:off x="4548882" y="701960"/>
            <a:ext cx="7262437" cy="66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Another Example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6299813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B2A153-B295-E575-72FB-8412D9416C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996" y="1821976"/>
            <a:ext cx="5671538" cy="34496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E50E560-D8EC-613C-FFDB-A8FAFB1DA8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6093"/>
          <a:stretch/>
        </p:blipFill>
        <p:spPr>
          <a:xfrm>
            <a:off x="6272114" y="1821976"/>
            <a:ext cx="5671538" cy="346305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34AFFFE-A850-BF02-7388-723EAC7D2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9148-FFF8-4816-839C-97CDBCA4F3D9}" type="slidenum">
              <a:rPr lang="LID4096" smtClean="0"/>
              <a:t>23</a:t>
            </a:fld>
            <a:endParaRPr lang="LID4096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E84BB5-DC3D-6C9E-F338-A134228F085D}"/>
              </a:ext>
            </a:extLst>
          </p:cNvPr>
          <p:cNvSpPr txBox="1"/>
          <p:nvPr/>
        </p:nvSpPr>
        <p:spPr>
          <a:xfrm>
            <a:off x="4548882" y="701960"/>
            <a:ext cx="7262437" cy="66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Another Example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714094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E50E560-D8EC-613C-FFDB-A8FAFB1DA8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8514" y="1478060"/>
            <a:ext cx="6252256" cy="32032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98D16C1-7E89-1E74-5158-FC25F3C65E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4574" y="4921116"/>
            <a:ext cx="7182852" cy="96215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34AFFFE-A850-BF02-7388-723EAC7D2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9148-FFF8-4816-839C-97CDBCA4F3D9}" type="slidenum">
              <a:rPr lang="LID4096" smtClean="0"/>
              <a:t>24</a:t>
            </a:fld>
            <a:endParaRPr lang="LID4096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E84BB5-DC3D-6C9E-F338-A134228F085D}"/>
              </a:ext>
            </a:extLst>
          </p:cNvPr>
          <p:cNvSpPr txBox="1"/>
          <p:nvPr/>
        </p:nvSpPr>
        <p:spPr>
          <a:xfrm>
            <a:off x="4548882" y="701960"/>
            <a:ext cx="7262437" cy="66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Another Example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1867212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EDCA8C6-B574-5D31-63A1-A78C8CEA943F}"/>
              </a:ext>
            </a:extLst>
          </p:cNvPr>
          <p:cNvSpPr txBox="1"/>
          <p:nvPr/>
        </p:nvSpPr>
        <p:spPr>
          <a:xfrm>
            <a:off x="786830" y="898547"/>
            <a:ext cx="1155299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US" sz="2400" b="1" dirty="0"/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Verify path of program -&gt; Check if a formula is satisfied</a:t>
            </a:r>
            <a:endParaRPr lang="LID4096" sz="2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737CB7F-6D48-ED07-9BDC-9A9D14468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9148-FFF8-4816-839C-97CDBCA4F3D9}" type="slidenum">
              <a:rPr lang="LID4096" smtClean="0"/>
              <a:t>25</a:t>
            </a:fld>
            <a:endParaRPr lang="LID4096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A179D0-F9FB-C456-C024-1BD05A7B3777}"/>
              </a:ext>
            </a:extLst>
          </p:cNvPr>
          <p:cNvSpPr txBox="1"/>
          <p:nvPr/>
        </p:nvSpPr>
        <p:spPr>
          <a:xfrm>
            <a:off x="5024772" y="735101"/>
            <a:ext cx="3077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 now</a:t>
            </a:r>
          </a:p>
        </p:txBody>
      </p:sp>
    </p:spTree>
    <p:extLst>
      <p:ext uri="{BB962C8B-B14F-4D97-AF65-F5344CB8AC3E}">
        <p14:creationId xmlns:p14="http://schemas.microsoft.com/office/powerpoint/2010/main" val="17177514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503F197-041F-52EE-3DA6-3127F0E742A0}"/>
              </a:ext>
            </a:extLst>
          </p:cNvPr>
          <p:cNvSpPr txBox="1"/>
          <p:nvPr/>
        </p:nvSpPr>
        <p:spPr>
          <a:xfrm>
            <a:off x="2493065" y="487018"/>
            <a:ext cx="72058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Let’s try now feasibility for All paths</a:t>
            </a:r>
            <a:endParaRPr lang="LID4096" sz="36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655F66-9F00-16FA-1D41-412DB4313884}"/>
              </a:ext>
            </a:extLst>
          </p:cNvPr>
          <p:cNvSpPr txBox="1"/>
          <p:nvPr/>
        </p:nvSpPr>
        <p:spPr>
          <a:xfrm>
            <a:off x="2603014" y="1683366"/>
            <a:ext cx="901123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Checking all paths -&gt; Exponential </a:t>
            </a:r>
          </a:p>
          <a:p>
            <a:endParaRPr lang="en-US" sz="2400" dirty="0"/>
          </a:p>
          <a:p>
            <a:r>
              <a:rPr lang="en-US" sz="2400" dirty="0"/>
              <a:t>Instead,</a:t>
            </a:r>
          </a:p>
          <a:p>
            <a:pPr marL="342900" indent="-342900">
              <a:buAutoNum type="arabicPeriod"/>
            </a:pPr>
            <a:r>
              <a:rPr lang="en-US" sz="2400" dirty="0"/>
              <a:t>Loops will be unfolded K times</a:t>
            </a:r>
          </a:p>
          <a:p>
            <a:pPr marL="342900" indent="-342900">
              <a:buAutoNum type="arabicPeriod"/>
            </a:pPr>
            <a:endParaRPr lang="en-US" sz="2400" dirty="0"/>
          </a:p>
          <a:p>
            <a:pPr marL="342900" indent="-342900">
              <a:buAutoNum type="arabicPeriod"/>
            </a:pPr>
            <a:r>
              <a:rPr lang="en-US" sz="2400" dirty="0"/>
              <a:t>Condition of ‘if’ will be assigned to Gamma</a:t>
            </a:r>
          </a:p>
          <a:p>
            <a:pPr marL="342900" indent="-342900">
              <a:buAutoNum type="arabicPeriod"/>
            </a:pPr>
            <a:endParaRPr lang="en-US" sz="2400" dirty="0"/>
          </a:p>
          <a:p>
            <a:pPr marL="342900" indent="-342900">
              <a:buFontTx/>
              <a:buAutoNum type="arabicPeriod"/>
            </a:pPr>
            <a:r>
              <a:rPr lang="en-US" sz="2400" dirty="0"/>
              <a:t>Where program’s flow reconverges, we will add statements that assign the correct value to variables that have been modified.</a:t>
            </a:r>
          </a:p>
          <a:p>
            <a:pPr marL="342900" indent="-342900">
              <a:buAutoNum type="arabicPeriod"/>
            </a:pPr>
            <a:endParaRPr lang="en-US" sz="2400" dirty="0"/>
          </a:p>
          <a:p>
            <a:pPr marL="342900" indent="-342900">
              <a:buAutoNum type="arabicPeriod"/>
            </a:pPr>
            <a:endParaRPr lang="en-US" sz="2400" dirty="0"/>
          </a:p>
          <a:p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A522513-8C7E-99AA-C05C-4C8B03BED4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291" b="78330"/>
          <a:stretch/>
        </p:blipFill>
        <p:spPr>
          <a:xfrm>
            <a:off x="2603014" y="5286450"/>
            <a:ext cx="7281603" cy="37090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C5A52B2-037F-914F-18B5-B01BB04E1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9148-FFF8-4816-839C-97CDBCA4F3D9}" type="slidenum">
              <a:rPr lang="LID4096" smtClean="0"/>
              <a:t>26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2084697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A1A9DAE-092D-A66E-4D0E-5FE780CDE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9148-FFF8-4816-839C-97CDBCA4F3D9}" type="slidenum">
              <a:rPr lang="LID4096" smtClean="0"/>
              <a:t>27</a:t>
            </a:fld>
            <a:endParaRPr lang="LID4096"/>
          </a:p>
        </p:txBody>
      </p:sp>
      <p:pic>
        <p:nvPicPr>
          <p:cNvPr id="3" name="Picture 2" descr="A screenshot of a program&#10;&#10;Description automatically generated">
            <a:extLst>
              <a:ext uri="{FF2B5EF4-FFF2-40B4-BE49-F238E27FC236}">
                <a16:creationId xmlns:a16="http://schemas.microsoft.com/office/drawing/2014/main" id="{0B1516F6-9ED5-F27D-0739-8FEA9E6E25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7059" y="1115199"/>
            <a:ext cx="5437881" cy="503703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62A678A-FB03-3762-0722-7527C917B8CD}"/>
              </a:ext>
            </a:extLst>
          </p:cNvPr>
          <p:cNvSpPr txBox="1"/>
          <p:nvPr/>
        </p:nvSpPr>
        <p:spPr>
          <a:xfrm>
            <a:off x="3895524" y="161895"/>
            <a:ext cx="4470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 to 1</a:t>
            </a:r>
            <a:r>
              <a:rPr lang="en-US" sz="3600" b="1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</a:t>
            </a:r>
            <a:r>
              <a:rPr lang="en-US" sz="36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Example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B1C397E-5778-AE68-FBAB-7017C231BED1}"/>
              </a:ext>
            </a:extLst>
          </p:cNvPr>
          <p:cNvSpPr/>
          <p:nvPr/>
        </p:nvSpPr>
        <p:spPr>
          <a:xfrm>
            <a:off x="3895524" y="4026090"/>
            <a:ext cx="4470550" cy="1555844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DC7ABA-A62A-AA4B-0191-F908D5E530D6}"/>
              </a:ext>
            </a:extLst>
          </p:cNvPr>
          <p:cNvSpPr txBox="1"/>
          <p:nvPr/>
        </p:nvSpPr>
        <p:spPr>
          <a:xfrm>
            <a:off x="9539785" y="4237630"/>
            <a:ext cx="18902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Unfold – k=2</a:t>
            </a:r>
          </a:p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0563751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CEFC2E-2235-7D6B-B8F8-2DFB1C5A3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5198" y="815834"/>
            <a:ext cx="7281603" cy="502650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333D09-64D8-6B07-E14E-1B7DE7647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9148-FFF8-4816-839C-97CDBCA4F3D9}" type="slidenum">
              <a:rPr lang="LID4096" smtClean="0"/>
              <a:t>28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3214298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8374ABA-21BC-B30F-36FE-A7985B4AE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9148-FFF8-4816-839C-97CDBCA4F3D9}" type="slidenum">
              <a:rPr lang="LID4096" smtClean="0"/>
              <a:t>29</a:t>
            </a:fld>
            <a:endParaRPr lang="LID4096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DD4B16-3D44-E056-F8FB-0DEBE8DFCA61}"/>
              </a:ext>
            </a:extLst>
          </p:cNvPr>
          <p:cNvSpPr txBox="1"/>
          <p:nvPr/>
        </p:nvSpPr>
        <p:spPr>
          <a:xfrm>
            <a:off x="1985514" y="1719617"/>
            <a:ext cx="887980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b="0" i="0" u="none" strike="noStrike" baseline="0" dirty="0">
                <a:latin typeface="GlcbnlCMR10"/>
              </a:rPr>
              <a:t>Given the SSA form of the (unfolded) program, we can construct a formula that captures exactly all the possible traces that it can execute.</a:t>
            </a:r>
          </a:p>
          <a:p>
            <a:pPr algn="l"/>
            <a:endParaRPr lang="en-US" sz="2800" b="0" i="0" u="none" strike="noStrike" baseline="0" dirty="0">
              <a:latin typeface="GlcbnlCMR1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GlcbnlCMR10"/>
              </a:rPr>
              <a:t>T</a:t>
            </a:r>
            <a:r>
              <a:rPr lang="en-US" sz="2800" b="0" i="0" u="none" strike="noStrike" baseline="0" dirty="0">
                <a:latin typeface="GlcbnlCMR10"/>
              </a:rPr>
              <a:t>o check an assertion in the program, we need to add its negation to the formula. </a:t>
            </a:r>
          </a:p>
          <a:p>
            <a:pPr algn="l"/>
            <a:endParaRPr lang="en-US" sz="2800" b="0" i="0" u="none" strike="noStrike" baseline="0" dirty="0">
              <a:latin typeface="GlcbnlCMR1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b="0" i="0" u="none" strike="noStrike" baseline="0" dirty="0">
                <a:latin typeface="GlcbnlCMR10"/>
              </a:rPr>
              <a:t>The resulting formula is then finally given to a suitable decision procedure. (SMT solver)</a:t>
            </a: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09197F-87A2-3521-D8D1-42D4276A7359}"/>
              </a:ext>
            </a:extLst>
          </p:cNvPr>
          <p:cNvSpPr txBox="1"/>
          <p:nvPr/>
        </p:nvSpPr>
        <p:spPr>
          <a:xfrm>
            <a:off x="3483869" y="277901"/>
            <a:ext cx="58830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Bounded Program Analysis - Summary</a:t>
            </a:r>
            <a:endParaRPr lang="en-US" sz="36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613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4623</TotalTime>
  <Words>1215</Words>
  <Application>Microsoft Office PowerPoint</Application>
  <PresentationFormat>Widescreen</PresentationFormat>
  <Paragraphs>178</Paragraphs>
  <Slides>29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Aptos</vt:lpstr>
      <vt:lpstr>Aptos Display</vt:lpstr>
      <vt:lpstr>Arial</vt:lpstr>
      <vt:lpstr>Corbel</vt:lpstr>
      <vt:lpstr>GlcbnlCMR10</vt:lpstr>
      <vt:lpstr>Symbol</vt:lpstr>
      <vt:lpstr>Parallax</vt:lpstr>
      <vt:lpstr>Program Verification  Chapters 12.1 - 12.3 in “Decision Procedures: An Algorithmic Point of View“  by Daniel Kroening and Ofer Strichman. </vt:lpstr>
      <vt:lpstr>PowerPoint Presentation</vt:lpstr>
      <vt:lpstr>Connection to the Seminar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Bounded Program Analysis    - Checking Feasibility of a Single Path  - Checking Feasibility of All Paths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Applications in Software Engineering and Computational Biology</dc:title>
  <dc:creator>Bar Kirshenboim</dc:creator>
  <cp:lastModifiedBy>Bar Kirshenboim</cp:lastModifiedBy>
  <cp:revision>113</cp:revision>
  <cp:lastPrinted>2024-06-07T08:25:48Z</cp:lastPrinted>
  <dcterms:created xsi:type="dcterms:W3CDTF">2024-05-29T13:00:50Z</dcterms:created>
  <dcterms:modified xsi:type="dcterms:W3CDTF">2024-06-08T22:06:15Z</dcterms:modified>
</cp:coreProperties>
</file>