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</p:sldIdLst>
  <p:sldSz cy="5143500" cx="9144000"/>
  <p:notesSz cx="6858000" cy="9144000"/>
  <p:embeddedFontLst>
    <p:embeddedFont>
      <p:font typeface="Roboto Slab"/>
      <p:regular r:id="rId56"/>
      <p:bold r:id="rId57"/>
    </p:embeddedFont>
    <p:embeddedFont>
      <p:font typeface="Roboto"/>
      <p:regular r:id="rId58"/>
      <p:bold r:id="rId59"/>
      <p:italic r:id="rId60"/>
      <p:boldItalic r:id="rId6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1" Type="http://schemas.openxmlformats.org/officeDocument/2006/relationships/font" Target="fonts/Roboto-boldItalic.fntdata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60" Type="http://schemas.openxmlformats.org/officeDocument/2006/relationships/font" Target="fonts/Roboto-italic.fntdata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slide" Target="slides/slide50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57" Type="http://schemas.openxmlformats.org/officeDocument/2006/relationships/font" Target="fonts/RobotoSlab-bold.fntdata"/><Relationship Id="rId12" Type="http://schemas.openxmlformats.org/officeDocument/2006/relationships/slide" Target="slides/slide7.xml"/><Relationship Id="rId56" Type="http://schemas.openxmlformats.org/officeDocument/2006/relationships/font" Target="fonts/RobotoSlab-regular.fntdata"/><Relationship Id="rId15" Type="http://schemas.openxmlformats.org/officeDocument/2006/relationships/slide" Target="slides/slide10.xml"/><Relationship Id="rId59" Type="http://schemas.openxmlformats.org/officeDocument/2006/relationships/font" Target="fonts/Roboto-bold.fntdata"/><Relationship Id="rId14" Type="http://schemas.openxmlformats.org/officeDocument/2006/relationships/slide" Target="slides/slide9.xml"/><Relationship Id="rId58" Type="http://schemas.openxmlformats.org/officeDocument/2006/relationships/font" Target="fonts/Roboto-regular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e298c360d6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e298c360d6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2e298c360d6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2e298c360d6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e298c360d6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2e298c360d6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e348c42cc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2e348c42cc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e348c42cc9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2e348c42cc9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2e242d4498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2e242d4498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2e242d4498b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2e242d4498b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e242d4498b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2e242d4498b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2e242d4498b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2e242d4498b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2e242d4498b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2e242d4498b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2e242d4498b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2e242d4498b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2e242d4498b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2e242d4498b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2e242d4498b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2e242d4498b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2e594b2a4f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2e594b2a4f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2e242d4498b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2e242d4498b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e242d4498b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2e242d4498b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2e25eaab4d6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2e25eaab4d6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2e242d4498b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2e242d4498b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2e242d4498b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2e242d4498b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2e242d4498b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2e242d4498b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e242d4498b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2e242d4498b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2e242d4498b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2e242d4498b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2e26d586ac8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2e26d586ac8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2e242d4498b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2e242d4498b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2e242d4498b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2e242d4498b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2e242d4498b_0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2e242d4498b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2e242d4498b_0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2e242d4498b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2e292703fad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2e292703fad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2e242d4498b_0_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2e242d4498b_0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2e242d4498b_0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2e242d4498b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2e292703fad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2e292703fad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2e242d4498b_0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2e242d4498b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2e242d4498b_0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2e242d4498b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2e242d4498b_0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2e242d4498b_0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2e292703fad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Google Shape;295;g2e292703fad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2e242d4498b_0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2e242d4498b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2e242d4498b_0_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2e242d4498b_0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2e16f566d8c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2e16f566d8c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2e16f566d8c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2e16f566d8c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2e16f566d8c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2e16f566d8c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2e44b15503b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Google Shape;334;g2e44b15503b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2e44b15503b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" name="Google Shape;341;g2e44b15503b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2e44b15503b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2e44b15503b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2e44b15503b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" name="Google Shape;355;g2e44b15503b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2e44b15503b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2" name="Google Shape;362;g2e44b15503b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2e44b15503b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8" name="Google Shape;368;g2e44b15503b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2e44b15503b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" name="Google Shape;375;g2e44b15503b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g2e16f566d8c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1" name="Google Shape;381;g2e16f566d8c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2e44b15503b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7" name="Google Shape;387;g2e44b15503b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" name="Google Shape;18;p3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Google Shape;21;p4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4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Google Shape;26;p5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" name="Google Shape;27;p5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Google Shape;35;p7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6" name="Google Shape;36;p7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7" name="Google Shape;37;p7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8" name="Google Shape;3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1" name="Google Shape;41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4" name="Google Shape;44;p9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5" name="Google Shape;45;p9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46" name="Google Shape;46;p9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47" name="Google Shape;47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6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4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0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6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0.png"/><Relationship Id="rId4" Type="http://schemas.openxmlformats.org/officeDocument/2006/relationships/image" Target="../media/image15.png"/><Relationship Id="rId5" Type="http://schemas.openxmlformats.org/officeDocument/2006/relationships/image" Target="../media/image21.png"/><Relationship Id="rId6" Type="http://schemas.openxmlformats.org/officeDocument/2006/relationships/image" Target="../media/image1.png"/><Relationship Id="rId7" Type="http://schemas.openxmlformats.org/officeDocument/2006/relationships/image" Target="../media/image12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5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2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9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6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9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1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24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33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Relationship Id="rId3" Type="http://schemas.openxmlformats.org/officeDocument/2006/relationships/hyperlink" Target="http://drive.google.com/file/d/1caHpMNv4_fY_67l9Nf1q5VCPRj75yFfI/view" TargetMode="External"/><Relationship Id="rId4" Type="http://schemas.openxmlformats.org/officeDocument/2006/relationships/image" Target="../media/image9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30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23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28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32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27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w"/>
              <a:t>Securify</a:t>
            </a:r>
            <a:endParaRPr/>
          </a:p>
        </p:txBody>
      </p:sp>
      <p:sp>
        <p:nvSpPr>
          <p:cNvPr id="64" name="Google Shape;64;p13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w"/>
              <a:t>Ishay Asulin and Alon Dahan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w"/>
              <a:t>What are smart contracts?</a:t>
            </a:r>
            <a:endParaRPr/>
          </a:p>
        </p:txBody>
      </p:sp>
      <p:sp>
        <p:nvSpPr>
          <p:cNvPr id="70" name="Google Shape;70;p14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w" sz="1600">
                <a:latin typeface="Arial"/>
                <a:ea typeface="Arial"/>
                <a:cs typeface="Arial"/>
                <a:sym typeface="Arial"/>
              </a:rPr>
              <a:t>Definition:</a:t>
            </a:r>
            <a:endParaRPr b="1" sz="1600"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●"/>
            </a:pPr>
            <a:r>
              <a:rPr lang="iw" sz="1600">
                <a:latin typeface="Arial"/>
                <a:ea typeface="Arial"/>
                <a:cs typeface="Arial"/>
                <a:sym typeface="Arial"/>
              </a:rPr>
              <a:t>A smart contract is a self-executing contract with the terms of the agreement directly written into lines of code.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iw" sz="1600">
                <a:latin typeface="Arial"/>
                <a:ea typeface="Arial"/>
                <a:cs typeface="Arial"/>
                <a:sym typeface="Arial"/>
              </a:rPr>
              <a:t>Key Features:</a:t>
            </a:r>
            <a:endParaRPr b="1" sz="1600"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●"/>
            </a:pPr>
            <a:r>
              <a:rPr b="1" lang="iw" sz="1600">
                <a:latin typeface="Arial"/>
                <a:ea typeface="Arial"/>
                <a:cs typeface="Arial"/>
                <a:sym typeface="Arial"/>
              </a:rPr>
              <a:t>Automation:</a:t>
            </a:r>
            <a:r>
              <a:rPr lang="iw" sz="1600">
                <a:latin typeface="Arial"/>
                <a:ea typeface="Arial"/>
                <a:cs typeface="Arial"/>
                <a:sym typeface="Arial"/>
              </a:rPr>
              <a:t> Executes transactions automatically when predetermined conditions are met.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●"/>
            </a:pPr>
            <a:r>
              <a:rPr b="1" lang="iw" sz="1600">
                <a:latin typeface="Arial"/>
                <a:ea typeface="Arial"/>
                <a:cs typeface="Arial"/>
                <a:sym typeface="Arial"/>
              </a:rPr>
              <a:t>Trustless Transactions:</a:t>
            </a:r>
            <a:r>
              <a:rPr lang="iw" sz="1600">
                <a:latin typeface="Arial"/>
                <a:ea typeface="Arial"/>
                <a:cs typeface="Arial"/>
                <a:sym typeface="Arial"/>
              </a:rPr>
              <a:t> Removes the need for intermediaries, relying on the code.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●"/>
            </a:pPr>
            <a:r>
              <a:rPr b="1" lang="iw" sz="1600">
                <a:latin typeface="Arial"/>
                <a:ea typeface="Arial"/>
                <a:cs typeface="Arial"/>
                <a:sym typeface="Arial"/>
              </a:rPr>
              <a:t>Transparency:</a:t>
            </a:r>
            <a:r>
              <a:rPr lang="iw" sz="1600">
                <a:latin typeface="Arial"/>
                <a:ea typeface="Arial"/>
                <a:cs typeface="Arial"/>
                <a:sym typeface="Arial"/>
              </a:rPr>
              <a:t> All parties can see the terms and conditions of the contract.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w"/>
              <a:t>Blockchain</a:t>
            </a:r>
            <a:endParaRPr/>
          </a:p>
        </p:txBody>
      </p:sp>
      <p:sp>
        <p:nvSpPr>
          <p:cNvPr id="76" name="Google Shape;76;p15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w" sz="1600">
                <a:latin typeface="Arial"/>
                <a:ea typeface="Arial"/>
                <a:cs typeface="Arial"/>
                <a:sym typeface="Arial"/>
              </a:rPr>
              <a:t>Definition:</a:t>
            </a:r>
            <a:endParaRPr b="1" sz="1600"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●"/>
            </a:pPr>
            <a:r>
              <a:rPr lang="iw" sz="1600">
                <a:latin typeface="Arial"/>
                <a:ea typeface="Arial"/>
                <a:cs typeface="Arial"/>
                <a:sym typeface="Arial"/>
              </a:rPr>
              <a:t>A blockchain is a decentralized, distributed ledger that records transactions across many computers so that the record cannot be altered retroactively without altering all subsequent blocks and the consensus of the network.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iw" sz="1600">
                <a:latin typeface="Arial"/>
                <a:ea typeface="Arial"/>
                <a:cs typeface="Arial"/>
                <a:sym typeface="Arial"/>
              </a:rPr>
              <a:t>Key Characteristics:</a:t>
            </a:r>
            <a:endParaRPr b="1" sz="1600"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●"/>
            </a:pPr>
            <a:r>
              <a:rPr b="1" lang="iw" sz="1600">
                <a:latin typeface="Arial"/>
                <a:ea typeface="Arial"/>
                <a:cs typeface="Arial"/>
                <a:sym typeface="Arial"/>
              </a:rPr>
              <a:t>Decentralization:</a:t>
            </a:r>
            <a:r>
              <a:rPr lang="iw" sz="1600">
                <a:latin typeface="Arial"/>
                <a:ea typeface="Arial"/>
                <a:cs typeface="Arial"/>
                <a:sym typeface="Arial"/>
              </a:rPr>
              <a:t> No single point of control or failure.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●"/>
            </a:pPr>
            <a:r>
              <a:rPr b="1" lang="iw" sz="1600">
                <a:latin typeface="Arial"/>
                <a:ea typeface="Arial"/>
                <a:cs typeface="Arial"/>
                <a:sym typeface="Arial"/>
              </a:rPr>
              <a:t>Immutability:</a:t>
            </a:r>
            <a:r>
              <a:rPr lang="iw" sz="1600">
                <a:latin typeface="Arial"/>
                <a:ea typeface="Arial"/>
                <a:cs typeface="Arial"/>
                <a:sym typeface="Arial"/>
              </a:rPr>
              <a:t> Once data is written, it cannot be changed or deleted.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●"/>
            </a:pPr>
            <a:r>
              <a:rPr b="1" lang="iw" sz="1600">
                <a:latin typeface="Arial"/>
                <a:ea typeface="Arial"/>
                <a:cs typeface="Arial"/>
                <a:sym typeface="Arial"/>
              </a:rPr>
              <a:t>Transparency:</a:t>
            </a:r>
            <a:r>
              <a:rPr lang="iw" sz="1600">
                <a:latin typeface="Arial"/>
                <a:ea typeface="Arial"/>
                <a:cs typeface="Arial"/>
                <a:sym typeface="Arial"/>
              </a:rPr>
              <a:t> All transactions are visible to participants in the network.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600"/>
          </a:p>
        </p:txBody>
      </p:sp>
      <p:pic>
        <p:nvPicPr>
          <p:cNvPr id="77" name="Google Shape;7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64150" y="278450"/>
            <a:ext cx="6454201" cy="1150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w"/>
              <a:t>Benefits of Blockchain</a:t>
            </a:r>
            <a:endParaRPr/>
          </a:p>
        </p:txBody>
      </p:sp>
      <p:sp>
        <p:nvSpPr>
          <p:cNvPr id="83" name="Google Shape;83;p16"/>
          <p:cNvSpPr txBox="1"/>
          <p:nvPr>
            <p:ph idx="1" type="body"/>
          </p:nvPr>
        </p:nvSpPr>
        <p:spPr>
          <a:xfrm>
            <a:off x="387900" y="1250575"/>
            <a:ext cx="8368200" cy="359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</a:pPr>
            <a:r>
              <a:rPr b="1" lang="iw">
                <a:latin typeface="Arial"/>
                <a:ea typeface="Arial"/>
                <a:cs typeface="Arial"/>
                <a:sym typeface="Arial"/>
              </a:rPr>
              <a:t>Security:</a:t>
            </a:r>
            <a:r>
              <a:rPr lang="iw">
                <a:latin typeface="Arial"/>
                <a:ea typeface="Arial"/>
                <a:cs typeface="Arial"/>
                <a:sym typeface="Arial"/>
              </a:rPr>
              <a:t> Uses cryptographic algorithms to ensure data integrity and security.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</a:pPr>
            <a:r>
              <a:rPr b="1" lang="iw">
                <a:latin typeface="Arial"/>
                <a:ea typeface="Arial"/>
                <a:cs typeface="Arial"/>
                <a:sym typeface="Arial"/>
              </a:rPr>
              <a:t>Efficiency:</a:t>
            </a:r>
            <a:r>
              <a:rPr lang="iw">
                <a:latin typeface="Arial"/>
                <a:ea typeface="Arial"/>
                <a:cs typeface="Arial"/>
                <a:sym typeface="Arial"/>
              </a:rPr>
              <a:t> Reduces the need for intermediaries, speeding up transaction times and reducing costs.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</a:pPr>
            <a:r>
              <a:rPr b="1" lang="iw">
                <a:latin typeface="Arial"/>
                <a:ea typeface="Arial"/>
                <a:cs typeface="Arial"/>
                <a:sym typeface="Arial"/>
              </a:rPr>
              <a:t>Transparency:</a:t>
            </a:r>
            <a:r>
              <a:rPr lang="iw">
                <a:latin typeface="Arial"/>
                <a:ea typeface="Arial"/>
                <a:cs typeface="Arial"/>
                <a:sym typeface="Arial"/>
              </a:rPr>
              <a:t> Enhances trust among participants through transparent and verifiable records, all participants share the same ledge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 sz="15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w"/>
              <a:t>EVM</a:t>
            </a:r>
            <a:endParaRPr/>
          </a:p>
        </p:txBody>
      </p:sp>
      <p:sp>
        <p:nvSpPr>
          <p:cNvPr id="89" name="Google Shape;89;p17"/>
          <p:cNvSpPr txBox="1"/>
          <p:nvPr>
            <p:ph idx="1" type="body"/>
          </p:nvPr>
        </p:nvSpPr>
        <p:spPr>
          <a:xfrm>
            <a:off x="387900" y="1254150"/>
            <a:ext cx="8368200" cy="374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iw" sz="1500">
                <a:latin typeface="Arial"/>
                <a:ea typeface="Arial"/>
                <a:cs typeface="Arial"/>
                <a:sym typeface="Arial"/>
              </a:rPr>
              <a:t>Defenition:</a:t>
            </a:r>
            <a:endParaRPr b="1" sz="1500">
              <a:latin typeface="Arial"/>
              <a:ea typeface="Arial"/>
              <a:cs typeface="Arial"/>
              <a:sym typeface="Arial"/>
            </a:endParaRPr>
          </a:p>
          <a:p>
            <a:pPr indent="-3238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●"/>
            </a:pPr>
            <a:r>
              <a:rPr lang="iw" sz="1500">
                <a:latin typeface="Arial"/>
                <a:ea typeface="Arial"/>
                <a:cs typeface="Arial"/>
                <a:sym typeface="Arial"/>
              </a:rPr>
              <a:t>The EVM is a decentralized computing environment that executes smart contracts on the Ethereum blockchain.</a:t>
            </a:r>
            <a:endParaRPr sz="1500">
              <a:latin typeface="Arial"/>
              <a:ea typeface="Arial"/>
              <a:cs typeface="Arial"/>
              <a:sym typeface="Arial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●"/>
            </a:pPr>
            <a:r>
              <a:rPr lang="iw" sz="1500">
                <a:latin typeface="Arial"/>
                <a:ea typeface="Arial"/>
                <a:cs typeface="Arial"/>
                <a:sym typeface="Arial"/>
              </a:rPr>
              <a:t>It serves as the runtime environment for all Ethereum smart contracts, ensuring their execution and state management.</a:t>
            </a:r>
            <a:endParaRPr sz="15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iw" sz="1500">
                <a:latin typeface="Arial"/>
                <a:ea typeface="Arial"/>
                <a:cs typeface="Arial"/>
                <a:sym typeface="Arial"/>
              </a:rPr>
              <a:t>Key Features:</a:t>
            </a:r>
            <a:endParaRPr b="1" sz="1500">
              <a:latin typeface="Arial"/>
              <a:ea typeface="Arial"/>
              <a:cs typeface="Arial"/>
              <a:sym typeface="Arial"/>
            </a:endParaRPr>
          </a:p>
          <a:p>
            <a:pPr indent="-323850" lvl="0" marL="457200" rtl="0" algn="l">
              <a:spcBef>
                <a:spcPts val="1200"/>
              </a:spcBef>
              <a:spcAft>
                <a:spcPts val="0"/>
              </a:spcAft>
              <a:buSzPts val="1500"/>
              <a:buFont typeface="Arial"/>
              <a:buChar char="●"/>
            </a:pPr>
            <a:r>
              <a:rPr b="1" lang="iw" sz="1500">
                <a:latin typeface="Arial"/>
                <a:ea typeface="Arial"/>
                <a:cs typeface="Arial"/>
                <a:sym typeface="Arial"/>
              </a:rPr>
              <a:t>Turing-Complete:</a:t>
            </a:r>
            <a:r>
              <a:rPr lang="iw" sz="1500">
                <a:latin typeface="Arial"/>
                <a:ea typeface="Arial"/>
                <a:cs typeface="Arial"/>
                <a:sym typeface="Arial"/>
              </a:rPr>
              <a:t> The EVM can execute any computational task, given enough resources.</a:t>
            </a:r>
            <a:endParaRPr sz="1500">
              <a:latin typeface="Arial"/>
              <a:ea typeface="Arial"/>
              <a:cs typeface="Arial"/>
              <a:sym typeface="Arial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Font typeface="Arial"/>
              <a:buChar char="●"/>
            </a:pPr>
            <a:r>
              <a:rPr b="1" lang="iw" sz="1500">
                <a:latin typeface="Arial"/>
                <a:ea typeface="Arial"/>
                <a:cs typeface="Arial"/>
                <a:sym typeface="Arial"/>
              </a:rPr>
              <a:t>Isolation:</a:t>
            </a:r>
            <a:r>
              <a:rPr lang="iw" sz="1500">
                <a:latin typeface="Arial"/>
                <a:ea typeface="Arial"/>
                <a:cs typeface="Arial"/>
                <a:sym typeface="Arial"/>
              </a:rPr>
              <a:t> Smart contracts run in an isolated environment, ensuring that the blockchain's overall state remains secure even if a smart contract fails or behaves maliciously.</a:t>
            </a:r>
            <a:endParaRPr sz="1500">
              <a:latin typeface="Arial"/>
              <a:ea typeface="Arial"/>
              <a:cs typeface="Arial"/>
              <a:sym typeface="Arial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Font typeface="Arial"/>
              <a:buChar char="●"/>
            </a:pPr>
            <a:r>
              <a:rPr b="1" lang="iw" sz="1500">
                <a:latin typeface="Arial"/>
                <a:ea typeface="Arial"/>
                <a:cs typeface="Arial"/>
                <a:sym typeface="Arial"/>
              </a:rPr>
              <a:t>Bytecode Execution:</a:t>
            </a:r>
            <a:r>
              <a:rPr lang="iw" sz="1500">
                <a:latin typeface="Arial"/>
                <a:ea typeface="Arial"/>
                <a:cs typeface="Arial"/>
                <a:sym typeface="Arial"/>
              </a:rPr>
              <a:t> Smart contracts written in high-level languages like Solidity are compiled into EVM bytecode, which the EVM turns into opcode (</a:t>
            </a:r>
            <a:r>
              <a:rPr lang="iw" sz="1500">
                <a:latin typeface="Arial"/>
                <a:ea typeface="Arial"/>
                <a:cs typeface="Arial"/>
                <a:sym typeface="Arial"/>
              </a:rPr>
              <a:t>elaboration</a:t>
            </a:r>
            <a:r>
              <a:rPr lang="iw" sz="1500">
                <a:latin typeface="Arial"/>
                <a:ea typeface="Arial"/>
                <a:cs typeface="Arial"/>
                <a:sym typeface="Arial"/>
              </a:rPr>
              <a:t> later) ,and executes it.</a:t>
            </a:r>
            <a:endParaRPr sz="1500"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3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w"/>
              <a:t>EVM storage</a:t>
            </a:r>
            <a:endParaRPr/>
          </a:p>
        </p:txBody>
      </p:sp>
      <p:sp>
        <p:nvSpPr>
          <p:cNvPr id="95" name="Google Shape;95;p18"/>
          <p:cNvSpPr txBox="1"/>
          <p:nvPr>
            <p:ph idx="1" type="body"/>
          </p:nvPr>
        </p:nvSpPr>
        <p:spPr>
          <a:xfrm>
            <a:off x="6410950" y="1489825"/>
            <a:ext cx="21390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302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●"/>
            </a:pPr>
            <a:r>
              <a:rPr lang="iw" sz="1600">
                <a:latin typeface="Arial"/>
                <a:ea typeface="Arial"/>
                <a:cs typeface="Arial"/>
                <a:sym typeface="Arial"/>
              </a:rPr>
              <a:t>sstore vs mstore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●"/>
            </a:pPr>
            <a:r>
              <a:rPr lang="iw" sz="1600">
                <a:latin typeface="Arial"/>
                <a:ea typeface="Arial"/>
                <a:cs typeface="Arial"/>
                <a:sym typeface="Arial"/>
              </a:rPr>
              <a:t>sload vs mload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6" name="Google Shape;9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1600" y="1489825"/>
            <a:ext cx="6229350" cy="3352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9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w"/>
              <a:t>What is securify?</a:t>
            </a:r>
            <a:endParaRPr/>
          </a:p>
        </p:txBody>
      </p:sp>
      <p:sp>
        <p:nvSpPr>
          <p:cNvPr id="102" name="Google Shape;102;p19"/>
          <p:cNvSpPr txBox="1"/>
          <p:nvPr>
            <p:ph idx="1" type="body"/>
          </p:nvPr>
        </p:nvSpPr>
        <p:spPr>
          <a:xfrm>
            <a:off x="387900" y="1485449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Securify is a static analysis tool for the security assessment of Ethereum smart contracts.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Designed to automatically detect vulnerabilities and ensure compliance with security best practices.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Won’t change your code, but help you understand what should be modified.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Analyzed over 18k contracts until August 2018.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03" name="Google Shape;10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74350" y="119236"/>
            <a:ext cx="2679959" cy="1144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0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w"/>
              <a:t>How Does It Work?</a:t>
            </a:r>
            <a:endParaRPr/>
          </a:p>
        </p:txBody>
      </p:sp>
      <p:sp>
        <p:nvSpPr>
          <p:cNvPr id="109" name="Google Shape;109;p20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Securify’s approach is based on automatic inference of semantic program facts followed by checking of compliance and violation security patterns over these facts.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The contract is analyzed based of it’s dependency graph.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Patterns are expressed in a designated domain-specific language (DSL).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10" name="Google Shape;11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40400" y="3576232"/>
            <a:ext cx="3049450" cy="1139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1"/>
          <p:cNvSpPr txBox="1"/>
          <p:nvPr>
            <p:ph idx="1" type="body"/>
          </p:nvPr>
        </p:nvSpPr>
        <p:spPr>
          <a:xfrm>
            <a:off x="293800" y="127027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A list of compliance and violations patterns is provided as an input (which means new patterns can be added through time).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If there’s a match between the semantic facts to the patterns, it’s being added to the final report, either as a compliance/violation/warning.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Warnings are behaviors that wasn’t matched by any pattern.</a:t>
            </a:r>
            <a:endParaRPr/>
          </a:p>
        </p:txBody>
      </p:sp>
      <p:pic>
        <p:nvPicPr>
          <p:cNvPr id="116" name="Google Shape;11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22963" y="3001750"/>
            <a:ext cx="4309876" cy="1655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2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w"/>
              <a:t>Almost Automatic </a:t>
            </a:r>
            <a:endParaRPr/>
          </a:p>
        </p:txBody>
      </p:sp>
      <p:sp>
        <p:nvSpPr>
          <p:cNvPr id="122" name="Google Shape;122;p22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Unlike other smart contract analyzers, in securify, the user needs to classify manually only the warnings, while the violations are classified automatically by the tool.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the approach of using both violation and compliance patterns reduces the warnings a user needs to inspect manually by 65.9%, and even up to 99.4% for some properties. 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3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w"/>
              <a:t>Motivation Stories</a:t>
            </a:r>
            <a:endParaRPr/>
          </a:p>
        </p:txBody>
      </p:sp>
      <p:sp>
        <p:nvSpPr>
          <p:cNvPr id="128" name="Google Shape;128;p23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In 2017, a vulnerability was found on the Parity Multi-signature Wallet version 1.5+, that allowed an attacker to steal over 150,000 ETH (~30M USD).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Later that year, 280M USD were frozen due to the removal of a wallet library from the blockchain.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How did it happen?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4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w"/>
              <a:t>The parity’s attack</a:t>
            </a:r>
            <a:endParaRPr/>
          </a:p>
        </p:txBody>
      </p:sp>
      <p:sp>
        <p:nvSpPr>
          <p:cNvPr id="134" name="Google Shape;134;p24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Here’s a simplified version of the multi-signature wallet’s code.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initWallet was supposed to be called only by the constructor, and only once.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It was assumed not to be accessible by others.</a:t>
            </a:r>
            <a:endParaRPr/>
          </a:p>
        </p:txBody>
      </p:sp>
      <p:pic>
        <p:nvPicPr>
          <p:cNvPr id="135" name="Google Shape;13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76225" y="2708850"/>
            <a:ext cx="3597950" cy="2104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5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25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42" name="Google Shape;142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" y="0"/>
            <a:ext cx="913485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25"/>
          <p:cNvSpPr txBox="1"/>
          <p:nvPr/>
        </p:nvSpPr>
        <p:spPr>
          <a:xfrm>
            <a:off x="295450" y="262200"/>
            <a:ext cx="3246000" cy="61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w"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Detection</a:t>
            </a:r>
            <a:endParaRPr b="1"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w"/>
              <a:t>Step 1: Decompiling EVM Bytecode</a:t>
            </a:r>
            <a:endParaRPr/>
          </a:p>
        </p:txBody>
      </p:sp>
      <p:sp>
        <p:nvSpPr>
          <p:cNvPr id="149" name="Google Shape;149;p2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Transforming the EVM bytecode into a stackless representation.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For example, push turned into the local </a:t>
            </a:r>
            <a:r>
              <a:rPr lang="iw"/>
              <a:t>variable</a:t>
            </a:r>
            <a:r>
              <a:rPr lang="iw"/>
              <a:t> a.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Methods are identified.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There is an evaluation of memory and storage offsets, jump destinations,  in order to analyze the code precisely.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50" name="Google Shape;150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06350" y="3273243"/>
            <a:ext cx="2691199" cy="1465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w"/>
              <a:t>Optimizations</a:t>
            </a:r>
            <a:endParaRPr/>
          </a:p>
        </p:txBody>
      </p:sp>
      <p:sp>
        <p:nvSpPr>
          <p:cNvPr id="156" name="Google Shape;156;p27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Eliminating instructions whose results are not used.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Partial </a:t>
            </a:r>
            <a:r>
              <a:rPr lang="iw"/>
              <a:t>evaluation - improves the precision of storage and memory analysis.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Method inlining - improves the precision of static analysis.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w"/>
              <a:t>Step 2: Inferring Semantic Facts</a:t>
            </a:r>
            <a:endParaRPr/>
          </a:p>
        </p:txBody>
      </p:sp>
      <p:sp>
        <p:nvSpPr>
          <p:cNvPr id="162" name="Google Shape;162;p28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Understanding data and control-flow dependencies.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In here, b depends on dataload, c equals 0.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The semantic facts are </a:t>
            </a:r>
            <a:r>
              <a:rPr lang="iw"/>
              <a:t>specified</a:t>
            </a:r>
            <a:r>
              <a:rPr lang="iw"/>
              <a:t> in datalog, and their </a:t>
            </a:r>
            <a:r>
              <a:rPr lang="iw"/>
              <a:t>derivation is fully automated.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63" name="Google Shape;163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0970" y="2904000"/>
            <a:ext cx="3075451" cy="1881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9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w"/>
              <a:t>Step 3: Checking Security Patterns</a:t>
            </a:r>
            <a:endParaRPr/>
          </a:p>
        </p:txBody>
      </p:sp>
      <p:sp>
        <p:nvSpPr>
          <p:cNvPr id="169" name="Google Shape;169;p29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Checking the set of compliance and </a:t>
            </a:r>
            <a:r>
              <a:rPr lang="iw"/>
              <a:t>violation</a:t>
            </a:r>
            <a:r>
              <a:rPr lang="iw"/>
              <a:t> patterns that was given as an input.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The DSL is a fragment of logical formulas over the semantic facts.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Enabling the addition of new and customized patterns by security experts at any time.</a:t>
            </a:r>
            <a:endParaRPr/>
          </a:p>
        </p:txBody>
      </p:sp>
      <p:pic>
        <p:nvPicPr>
          <p:cNvPr id="170" name="Google Shape;17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77519" y="3183325"/>
            <a:ext cx="2576513" cy="1581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0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w"/>
              <a:t>Example</a:t>
            </a:r>
            <a:endParaRPr/>
          </a:p>
        </p:txBody>
      </p:sp>
      <p:sp>
        <p:nvSpPr>
          <p:cNvPr id="176" name="Google Shape;176;p30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sstore(c,b) matched a violation pattern.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c is the storage offset to the owner field, b is the value to store.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“caller” is address of the transaction sender.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The execution of the instruction (L) and the storage offset (X) doesn’t depend on the caller, </a:t>
            </a:r>
            <a:r>
              <a:rPr lang="iw"/>
              <a:t>that's</a:t>
            </a:r>
            <a:r>
              <a:rPr lang="iw"/>
              <a:t> a violation. </a:t>
            </a:r>
            <a:endParaRPr/>
          </a:p>
        </p:txBody>
      </p:sp>
      <p:pic>
        <p:nvPicPr>
          <p:cNvPr id="177" name="Google Shape;177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47800" y="3375925"/>
            <a:ext cx="6048375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w"/>
              <a:t>Step 4: Output</a:t>
            </a:r>
            <a:endParaRPr/>
          </a:p>
        </p:txBody>
      </p:sp>
      <p:sp>
        <p:nvSpPr>
          <p:cNvPr id="183" name="Google Shape;183;p3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Securify will output the instruction that caused the violation, in this example, </a:t>
            </a:r>
            <a:r>
              <a:rPr lang="iw"/>
              <a:t>sstore</a:t>
            </a:r>
            <a:r>
              <a:rPr lang="iw"/>
              <a:t>(c,b)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Since the offset is known, if the source code is provided it’s easy to return the instruction in its source form.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Warnings are shown as well.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2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w"/>
              <a:t>Frozen Funds</a:t>
            </a:r>
            <a:endParaRPr/>
          </a:p>
        </p:txBody>
      </p:sp>
      <p:sp>
        <p:nvSpPr>
          <p:cNvPr id="189" name="Google Shape;189;p32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In this case we can see the use of wallet libraries.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Can get ether through deposit.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Can withdraw ether </a:t>
            </a:r>
            <a:r>
              <a:rPr b="1" lang="iw"/>
              <a:t>only</a:t>
            </a:r>
            <a:r>
              <a:rPr lang="iw"/>
              <a:t> by delegating the calls to the wallet library.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90" name="Google Shape;190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7724" y="2641799"/>
            <a:ext cx="2969400" cy="2251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3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w"/>
              <a:t>Detection</a:t>
            </a:r>
            <a:endParaRPr/>
          </a:p>
        </p:txBody>
      </p:sp>
      <p:sp>
        <p:nvSpPr>
          <p:cNvPr id="196" name="Google Shape;196;p33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Two </a:t>
            </a:r>
            <a:r>
              <a:rPr lang="iw"/>
              <a:t>requirements</a:t>
            </a:r>
            <a:r>
              <a:rPr lang="iw"/>
              <a:t> are needed to be proven: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romanUcPeriod"/>
            </a:pPr>
            <a:r>
              <a:rPr lang="iw"/>
              <a:t>Users can deposit ether.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romanUcPeriod"/>
            </a:pPr>
            <a:r>
              <a:rPr lang="iw"/>
              <a:t>The contract has no ether transfer instruction by its own.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Both requirements can be detected by the analysis of Securify.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4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w"/>
              <a:t>Semantic Facts </a:t>
            </a:r>
            <a:r>
              <a:rPr lang="iw"/>
              <a:t>- Background (EVM)</a:t>
            </a:r>
            <a:endParaRPr/>
          </a:p>
        </p:txBody>
      </p:sp>
      <p:sp>
        <p:nvSpPr>
          <p:cNvPr id="202" name="Google Shape;202;p34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EVM - the EVM instruction set supports a few dozen opcodes.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Many are </a:t>
            </a:r>
            <a:r>
              <a:rPr lang="iw"/>
              <a:t>eliminated</a:t>
            </a:r>
            <a:r>
              <a:rPr lang="iw"/>
              <a:t> in Securify’s decompilation (due to the stackless representation.)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Some important instruction to know are: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iw"/>
              <a:t>balance, caller, callvalue.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iw"/>
              <a:t>add, mul, lt, eq (arithmetic operations)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iw"/>
              <a:t>number, timestamp, gaslimit (related to the block).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iw"/>
              <a:t>mload, mstore, sload, sstore.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iw"/>
              <a:t>call (transfers ether).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iw"/>
              <a:t>goto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5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w"/>
              <a:t>Base Facts</a:t>
            </a:r>
            <a:endParaRPr/>
          </a:p>
        </p:txBody>
      </p:sp>
      <p:sp>
        <p:nvSpPr>
          <p:cNvPr id="208" name="Google Shape;208;p35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The base facts take the form of inst(L,Y,X1,....,Xn).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L is the </a:t>
            </a:r>
            <a:r>
              <a:rPr lang="iw"/>
              <a:t>instruction</a:t>
            </a:r>
            <a:r>
              <a:rPr lang="iw"/>
              <a:t> label.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Y is the </a:t>
            </a:r>
            <a:r>
              <a:rPr lang="iw"/>
              <a:t>variable</a:t>
            </a:r>
            <a:r>
              <a:rPr lang="iw"/>
              <a:t> storing the result.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X1,...,Xn are the arguments to the instruction.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Examples: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iw"/>
              <a:t>l1: a=4 is encoded to assign(l1,a,4)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iw"/>
              <a:t>l6: </a:t>
            </a:r>
            <a:r>
              <a:rPr lang="iw"/>
              <a:t>sstore</a:t>
            </a:r>
            <a:r>
              <a:rPr lang="iw"/>
              <a:t>(c,b) where c equals 0  is encoded to </a:t>
            </a:r>
            <a:r>
              <a:rPr lang="iw"/>
              <a:t>sstore</a:t>
            </a:r>
            <a:r>
              <a:rPr lang="iw"/>
              <a:t>(l6,0,b), if c can’t be determined at compile time we have </a:t>
            </a:r>
            <a:r>
              <a:rPr lang="iw"/>
              <a:t>sstore</a:t>
            </a:r>
            <a:r>
              <a:rPr lang="iw"/>
              <a:t>(l6,T,b). 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The base facts are expressed by a predicate defined over labels called Follow.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If L2 appears immediately after L1 in the dependency graph then it means Follow(L1,L2).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Securify </a:t>
            </a:r>
            <a:r>
              <a:rPr lang="iw"/>
              <a:t>computes two kinds of semantic facts: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iw"/>
              <a:t>Flow-dependency predicates (instruction dependencies).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iw"/>
              <a:t>Data-dependency predicates.</a:t>
            </a:r>
            <a:endParaRPr/>
          </a:p>
        </p:txBody>
      </p:sp>
      <p:pic>
        <p:nvPicPr>
          <p:cNvPr id="214" name="Google Shape;214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1850" y="3911700"/>
            <a:ext cx="2175701" cy="112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w"/>
              <a:t>Flow-Dependency Predicates</a:t>
            </a:r>
            <a:endParaRPr/>
          </a:p>
        </p:txBody>
      </p:sp>
      <p:sp>
        <p:nvSpPr>
          <p:cNvPr id="220" name="Google Shape;220;p37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Based on the control flow graph (CFG).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MayFollow(L1, L2) holds for L1 and L2 if both are in the same basic block and L2 follows L1, or there is a path from the basic block of L1 to the basic block of L2.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MustFollow(L1, L2) holds if both are in the same basic block and L2 follows L1, or any path to the basic block of L2 passes through the basic block of L1.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Inferring MayFollow: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21" name="Google Shape;221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04638" y="3985175"/>
            <a:ext cx="5648325" cy="685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w"/>
              <a:t>Data-Dependency Predicates</a:t>
            </a:r>
            <a:endParaRPr/>
          </a:p>
        </p:txBody>
      </p:sp>
      <p:sp>
        <p:nvSpPr>
          <p:cNvPr id="227" name="Google Shape;227;p38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The dependency predicates we consider are MayDepOn, Eq, and DetBy.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Eq(Y,T ) indicates that the values of Y and T are identical.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MayDepOn(Y,T ) is derived if the value of variable Y depends on the tag T, the change of T may change Y.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DetBy(Y,T ) indicates that a different value of T guarantees that the value of Y changes. 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9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w"/>
              <a:t>Securify Language</a:t>
            </a:r>
            <a:endParaRPr/>
          </a:p>
        </p:txBody>
      </p:sp>
      <p:sp>
        <p:nvSpPr>
          <p:cNvPr id="233" name="Google Shape;233;p39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Has the following syntax by BNF: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Can convert “all”, “or” to “exists”, “and” using negations.</a:t>
            </a:r>
            <a:endParaRPr/>
          </a:p>
        </p:txBody>
      </p:sp>
      <p:pic>
        <p:nvPicPr>
          <p:cNvPr id="234" name="Google Shape;234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89525" y="2007550"/>
            <a:ext cx="5753100" cy="97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32125" y="3842524"/>
            <a:ext cx="694224" cy="269976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39"/>
          <p:cNvSpPr/>
          <p:nvPr/>
        </p:nvSpPr>
        <p:spPr>
          <a:xfrm>
            <a:off x="3196500" y="3931650"/>
            <a:ext cx="909600" cy="109800"/>
          </a:xfrm>
          <a:prstGeom prst="left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37" name="Google Shape;237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76250" y="3862724"/>
            <a:ext cx="1257300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3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364913" y="4368699"/>
            <a:ext cx="628650" cy="200025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39"/>
          <p:cNvSpPr/>
          <p:nvPr/>
        </p:nvSpPr>
        <p:spPr>
          <a:xfrm>
            <a:off x="3196500" y="4458975"/>
            <a:ext cx="909600" cy="109800"/>
          </a:xfrm>
          <a:prstGeom prst="left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40" name="Google Shape;240;p3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341775" y="4333750"/>
            <a:ext cx="1126239" cy="269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40"/>
          <p:cNvSpPr txBox="1"/>
          <p:nvPr>
            <p:ph type="title"/>
          </p:nvPr>
        </p:nvSpPr>
        <p:spPr>
          <a:xfrm>
            <a:off x="387900" y="363950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w"/>
              <a:t>Security Properties and Patterns</a:t>
            </a:r>
            <a:endParaRPr/>
          </a:p>
        </p:txBody>
      </p:sp>
      <p:sp>
        <p:nvSpPr>
          <p:cNvPr id="246" name="Google Shape;246;p40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We now define some security properties with respect to the EVM semantics.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 Checking these properties precisely is impossible since EVM is Turing-complete.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We use the patterns.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4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4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53" name="Google Shape;253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"/>
            <a:ext cx="9144000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42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w"/>
              <a:t>Ether Liquidity</a:t>
            </a:r>
            <a:endParaRPr/>
          </a:p>
        </p:txBody>
      </p:sp>
      <p:sp>
        <p:nvSpPr>
          <p:cNvPr id="259" name="Google Shape;259;p42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The frozen funds problem.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Compliance - either 1 or 2: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iw"/>
              <a:t>All traces t do not change the contract’s balance.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iw"/>
              <a:t>There exists a trace t that decreases the contract’s balance.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Violation - both conditions are false: the contract can receive ether, but cannot transfer ether.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60" name="Google Shape;260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9025" y="3621623"/>
            <a:ext cx="6865951" cy="51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43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w"/>
              <a:t>No Writes After Calls</a:t>
            </a:r>
            <a:endParaRPr/>
          </a:p>
        </p:txBody>
      </p:sp>
      <p:sp>
        <p:nvSpPr>
          <p:cNvPr id="266" name="Google Shape;266;p43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The attack -  In July 2016, a bug in the DAO contract enabled an attacker to steal 60M USD.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The attacker exploited the combination of two factors: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iw"/>
              <a:t>First, a call instruction which upon its execution enabled the recipient of that call to execute her own code before returning to the contract.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iw"/>
              <a:t>Second, the amount transferred by this call depended on a storage value, which was updated after this call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44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Compliance -  there are no writes to the storage after any ‘call’ instruction.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For all traces t, the storage does not change in the interval that starts just before any call instruction and ends when the trace completes. </a:t>
            </a:r>
            <a:endParaRPr/>
          </a:p>
        </p:txBody>
      </p:sp>
      <p:pic>
        <p:nvPicPr>
          <p:cNvPr id="272" name="Google Shape;272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7899" y="2990800"/>
            <a:ext cx="8576251" cy="686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45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w"/>
              <a:t>Restricted Writes</a:t>
            </a:r>
            <a:endParaRPr/>
          </a:p>
        </p:txBody>
      </p:sp>
      <p:sp>
        <p:nvSpPr>
          <p:cNvPr id="278" name="Google Shape;278;p45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The multi signature wallet attack.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Compliance</a:t>
            </a:r>
            <a:r>
              <a:rPr lang="iw"/>
              <a:t> - for every storage offset x (e.g., a field in the contract), there is a user a that cannot write at offset x of the storage.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Violation - there is an sstore instruction whose execution and offset are independent of ‘caller’. </a:t>
            </a:r>
            <a:endParaRPr/>
          </a:p>
        </p:txBody>
      </p:sp>
      <p:pic>
        <p:nvPicPr>
          <p:cNvPr id="279" name="Google Shape;279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1650" y="3487877"/>
            <a:ext cx="7320699" cy="483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4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w"/>
              <a:t>Restricted Transfer</a:t>
            </a:r>
            <a:endParaRPr/>
          </a:p>
        </p:txBody>
      </p:sp>
      <p:sp>
        <p:nvSpPr>
          <p:cNvPr id="285" name="Google Shape;285;p4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Guaranteeing</a:t>
            </a:r>
            <a:r>
              <a:rPr lang="iw"/>
              <a:t> that ether transfers (via call) cannot be invoked by any user ‘a’.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Compliance - for all users, invocations of that call instruction do not transfer ether.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Violation: T</a:t>
            </a:r>
            <a:r>
              <a:rPr lang="iw"/>
              <a:t>he call instruction transfers non-zero amount of ether and its execution is independent of the sender.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86" name="Google Shape;286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0275" y="4252722"/>
            <a:ext cx="8195601" cy="4414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4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w"/>
              <a:t>Handled </a:t>
            </a:r>
            <a:r>
              <a:rPr lang="iw"/>
              <a:t>Exception</a:t>
            </a:r>
            <a:endParaRPr/>
          </a:p>
        </p:txBody>
      </p:sp>
      <p:sp>
        <p:nvSpPr>
          <p:cNvPr id="292" name="Google Shape;292;p47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In February 2016, a contract by the name “King of Ether” had an issue due to mishandled exceptions.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The issue was that the return value of a ‘call’, which indicated if the instruction completed successfully, was not checked.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Could lead to undefined and unexpected behaviors. 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48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Compliance - call instructions are followed by a goto instruction whose condition is determined by the return code of call.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Violation - the call instruction is not followed by a goto instruction which may depend on the return value.</a:t>
            </a:r>
            <a:endParaRPr/>
          </a:p>
        </p:txBody>
      </p:sp>
      <p:pic>
        <p:nvPicPr>
          <p:cNvPr id="298" name="Google Shape;298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7250" y="3225123"/>
            <a:ext cx="7728425" cy="51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49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w"/>
              <a:t>Transaction Ordering Dependency</a:t>
            </a:r>
            <a:endParaRPr/>
          </a:p>
        </p:txBody>
      </p:sp>
      <p:sp>
        <p:nvSpPr>
          <p:cNvPr id="304" name="Google Shape;304;p49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N</a:t>
            </a:r>
            <a:r>
              <a:rPr lang="iw"/>
              <a:t>o guarantee on the execution order of transactions.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Compliance - the amount of ether send by a call instruction is independent of the state of the storage and contract’s balance.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Violation - the amount of the call instruction is determined by a value read from the storage, whose offset in the storage is known, and that this value can be updated.</a:t>
            </a:r>
            <a:endParaRPr/>
          </a:p>
        </p:txBody>
      </p:sp>
      <p:pic>
        <p:nvPicPr>
          <p:cNvPr id="305" name="Google Shape;305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4300" y="3713100"/>
            <a:ext cx="7508874" cy="529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50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w"/>
              <a:t>Validated Arguments</a:t>
            </a:r>
            <a:endParaRPr/>
          </a:p>
        </p:txBody>
      </p:sp>
      <p:sp>
        <p:nvSpPr>
          <p:cNvPr id="311" name="Google Shape;311;p50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Method arguments should be validated before usage, because unexpected arguments may result in insecure contract behaviors.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Compliance</a:t>
            </a:r>
            <a:r>
              <a:rPr lang="iw"/>
              <a:t> - before storing in the persistent memory a variable that may depend on a method argument, there exists a check of the argument value.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Violation -  sstore instructions that write to memory a method argument without previously checking its value.</a:t>
            </a:r>
            <a:endParaRPr/>
          </a:p>
        </p:txBody>
      </p:sp>
      <p:pic>
        <p:nvPicPr>
          <p:cNvPr id="312" name="Google Shape;312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31050" y="3651776"/>
            <a:ext cx="6081876" cy="76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5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w"/>
              <a:t>Limitations</a:t>
            </a:r>
            <a:endParaRPr/>
          </a:p>
        </p:txBody>
      </p:sp>
      <p:sp>
        <p:nvSpPr>
          <p:cNvPr id="318" name="Google Shape;318;p5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0000" lnSpcReduction="20000"/>
          </a:bodyPr>
          <a:lstStyle/>
          <a:p>
            <a:pPr indent="-30861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iw"/>
              <a:t>Securify lacks handling numerical properties, but made a huge progress there.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08610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iw"/>
              <a:t>Securify does not reason about reachability, which means it assumes that every instruction in the contract could be executed.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08610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iw"/>
              <a:t>Securify might flag something as a potential vulnerability, but that doesn't necessarily mean it's exploitable or poses a significant risk in practice.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08610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iw"/>
              <a:t>Doesn’t capture contract-</a:t>
            </a:r>
            <a:r>
              <a:rPr lang="iw"/>
              <a:t>specific requirements. </a:t>
            </a:r>
            <a:r>
              <a:rPr lang="iw"/>
              <a:t> 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52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w"/>
              <a:t>Running Example</a:t>
            </a:r>
            <a:endParaRPr/>
          </a:p>
        </p:txBody>
      </p:sp>
      <p:sp>
        <p:nvSpPr>
          <p:cNvPr id="324" name="Google Shape;324;p52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325" name="Google Shape;325;p52" title="video1306705929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7900" y="1489825"/>
            <a:ext cx="8368200" cy="3078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53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w"/>
              <a:t>Evaluatio</a:t>
            </a:r>
            <a:r>
              <a:rPr lang="iw"/>
              <a:t>n</a:t>
            </a:r>
            <a:endParaRPr/>
          </a:p>
        </p:txBody>
      </p:sp>
      <p:sp>
        <p:nvSpPr>
          <p:cNvPr id="331" name="Google Shape;331;p53"/>
          <p:cNvSpPr txBox="1"/>
          <p:nvPr>
            <p:ph idx="1" type="body"/>
          </p:nvPr>
        </p:nvSpPr>
        <p:spPr>
          <a:xfrm>
            <a:off x="554525" y="1510300"/>
            <a:ext cx="8368200" cy="32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iw" sz="1700">
                <a:latin typeface="Arial"/>
                <a:ea typeface="Arial"/>
                <a:cs typeface="Arial"/>
                <a:sym typeface="Arial"/>
              </a:rPr>
              <a:t>Goals:</a:t>
            </a:r>
            <a:endParaRPr sz="1700"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●"/>
            </a:pPr>
            <a:r>
              <a:rPr lang="iw" sz="1700">
                <a:latin typeface="Arial"/>
                <a:ea typeface="Arial"/>
                <a:cs typeface="Arial"/>
                <a:sym typeface="Arial"/>
              </a:rPr>
              <a:t>evaluate Securify’s effectiveness in proving the correctness of and discovering violations in real world contracts</a:t>
            </a:r>
            <a:endParaRPr sz="1700"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●"/>
            </a:pPr>
            <a:r>
              <a:rPr lang="iw" sz="1700">
                <a:latin typeface="Arial"/>
                <a:ea typeface="Arial"/>
                <a:cs typeface="Arial"/>
                <a:sym typeface="Arial"/>
              </a:rPr>
              <a:t>manually inspect Securify’s results (i.e reported violations and warnings) on smart contracts whose source code had been uploaded to Securify’s public interface</a:t>
            </a:r>
            <a:endParaRPr sz="1700"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●"/>
            </a:pPr>
            <a:r>
              <a:rPr lang="iw" sz="1700">
                <a:latin typeface="Arial"/>
                <a:ea typeface="Arial"/>
                <a:cs typeface="Arial"/>
                <a:sym typeface="Arial"/>
              </a:rPr>
              <a:t>compare Securify to Oyente and Mythril (smart contract checkers)</a:t>
            </a:r>
            <a:endParaRPr sz="1700"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●"/>
            </a:pPr>
            <a:r>
              <a:rPr lang="iw" sz="1700">
                <a:latin typeface="Arial"/>
                <a:ea typeface="Arial"/>
                <a:cs typeface="Arial"/>
                <a:sym typeface="Arial"/>
              </a:rPr>
              <a:t>measure the success of Securify’s decompiler in resolving memory and storage offsets</a:t>
            </a:r>
            <a:endParaRPr sz="1700"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●"/>
            </a:pPr>
            <a:r>
              <a:rPr lang="iw" sz="1700">
                <a:latin typeface="Arial"/>
                <a:ea typeface="Arial"/>
                <a:cs typeface="Arial"/>
                <a:sym typeface="Arial"/>
              </a:rPr>
              <a:t>measure Securify’s time and memory consumption.</a:t>
            </a:r>
            <a:endParaRPr sz="17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54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w"/>
              <a:t>Dataset</a:t>
            </a:r>
            <a:endParaRPr/>
          </a:p>
        </p:txBody>
      </p:sp>
      <p:sp>
        <p:nvSpPr>
          <p:cNvPr id="337" name="Google Shape;337;p54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338" name="Google Shape;338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7900" y="1489825"/>
            <a:ext cx="8368200" cy="3078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55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w"/>
              <a:t>Security Analysis of Real-World Smart Contracts</a:t>
            </a:r>
            <a:endParaRPr/>
          </a:p>
        </p:txBody>
      </p:sp>
      <p:sp>
        <p:nvSpPr>
          <p:cNvPr id="344" name="Google Shape;344;p55"/>
          <p:cNvSpPr txBox="1"/>
          <p:nvPr>
            <p:ph idx="1" type="body"/>
          </p:nvPr>
        </p:nvSpPr>
        <p:spPr>
          <a:xfrm>
            <a:off x="5474250" y="1489825"/>
            <a:ext cx="32820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iw" sz="1700">
                <a:latin typeface="Arial"/>
                <a:ea typeface="Arial"/>
                <a:cs typeface="Arial"/>
                <a:sym typeface="Arial"/>
              </a:rPr>
              <a:t>Overall statistics:</a:t>
            </a:r>
            <a:endParaRPr sz="1700"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●"/>
            </a:pPr>
            <a:r>
              <a:rPr lang="iw" sz="1700">
                <a:latin typeface="Arial"/>
                <a:ea typeface="Arial"/>
                <a:cs typeface="Arial"/>
                <a:sym typeface="Arial"/>
              </a:rPr>
              <a:t>55.5% safe</a:t>
            </a:r>
            <a:endParaRPr sz="1700"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●"/>
            </a:pPr>
            <a:r>
              <a:rPr lang="iw" sz="1700">
                <a:latin typeface="Arial"/>
                <a:ea typeface="Arial"/>
                <a:cs typeface="Arial"/>
                <a:sym typeface="Arial"/>
              </a:rPr>
              <a:t>29.3</a:t>
            </a:r>
            <a:r>
              <a:rPr lang="iw" sz="1700">
                <a:latin typeface="Arial"/>
                <a:ea typeface="Arial"/>
                <a:cs typeface="Arial"/>
                <a:sym typeface="Arial"/>
              </a:rPr>
              <a:t>% violations</a:t>
            </a:r>
            <a:endParaRPr sz="1700"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●"/>
            </a:pPr>
            <a:r>
              <a:rPr lang="iw" sz="1700">
                <a:latin typeface="Arial"/>
                <a:ea typeface="Arial"/>
                <a:cs typeface="Arial"/>
                <a:sym typeface="Arial"/>
              </a:rPr>
              <a:t>15.2% warnings</a:t>
            </a:r>
            <a:endParaRPr sz="17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●"/>
            </a:pPr>
            <a:r>
              <a:rPr lang="iw" sz="1700">
                <a:latin typeface="Arial"/>
                <a:ea typeface="Arial"/>
                <a:cs typeface="Arial"/>
                <a:sym typeface="Arial"/>
              </a:rPr>
              <a:t>65.9% of instructions that s that failed to match a compliance pattern, are proved to be violations.</a:t>
            </a:r>
            <a:endParaRPr sz="17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5" name="Google Shape;345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7900" y="1486225"/>
            <a:ext cx="5086350" cy="3086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5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w"/>
              <a:t>Manual Inspection of Results</a:t>
            </a:r>
            <a:endParaRPr/>
          </a:p>
        </p:txBody>
      </p:sp>
      <p:sp>
        <p:nvSpPr>
          <p:cNvPr id="351" name="Google Shape;351;p56"/>
          <p:cNvSpPr txBox="1"/>
          <p:nvPr>
            <p:ph idx="1" type="body"/>
          </p:nvPr>
        </p:nvSpPr>
        <p:spPr>
          <a:xfrm>
            <a:off x="5601200" y="1489825"/>
            <a:ext cx="3320100" cy="358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25000" lnSpcReduction="20000"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iw" sz="5600">
                <a:latin typeface="Arial"/>
                <a:ea typeface="Arial"/>
                <a:cs typeface="Arial"/>
                <a:sym typeface="Arial"/>
              </a:rPr>
              <a:t>Interesting points:</a:t>
            </a:r>
            <a:endParaRPr sz="5600"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</a:pPr>
            <a:r>
              <a:rPr lang="iw" sz="5600">
                <a:latin typeface="Arial"/>
                <a:ea typeface="Arial"/>
                <a:cs typeface="Arial"/>
                <a:sym typeface="Arial"/>
              </a:rPr>
              <a:t>In HE, 29.9% of call instructions have returned unexpected return value.</a:t>
            </a:r>
            <a:endParaRPr sz="5600"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</a:pPr>
            <a:r>
              <a:rPr lang="iw" sz="5600">
                <a:latin typeface="Arial"/>
                <a:ea typeface="Arial"/>
                <a:cs typeface="Arial"/>
                <a:sym typeface="Arial"/>
              </a:rPr>
              <a:t>Number of security issues discovered in the Solidity dataset is higher relative to those found in the EVM dataset (different distribution, finished vs unfinished, used potentially problematic contracts to check).</a:t>
            </a:r>
            <a:endParaRPr sz="5600"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</a:pPr>
            <a:r>
              <a:rPr lang="iw" sz="5600">
                <a:latin typeface="Arial"/>
                <a:ea typeface="Arial"/>
                <a:cs typeface="Arial"/>
                <a:sym typeface="Arial"/>
              </a:rPr>
              <a:t>One exception is in HE which solitidy has less security issues(probably because of the transfer function that handles errors by default used recently).</a:t>
            </a:r>
            <a:endParaRPr sz="5600"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352" name="Google Shape;352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7900" y="1489825"/>
            <a:ext cx="5048250" cy="3390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5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iw" sz="2600"/>
              <a:t>Comparing Securify to Symbolic Security Checkers</a:t>
            </a:r>
            <a:endParaRPr sz="2600"/>
          </a:p>
        </p:txBody>
      </p:sp>
      <p:sp>
        <p:nvSpPr>
          <p:cNvPr id="358" name="Google Shape;358;p57"/>
          <p:cNvSpPr txBox="1"/>
          <p:nvPr>
            <p:ph idx="1" type="body"/>
          </p:nvPr>
        </p:nvSpPr>
        <p:spPr>
          <a:xfrm>
            <a:off x="5845725" y="1489825"/>
            <a:ext cx="29103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iw" sz="1500"/>
              <a:t>Oyente fails to report 72.9% of TOD violations.</a:t>
            </a:r>
            <a:endParaRPr sz="1500"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-323850" lvl="0" marL="457200" rtl="0" algn="l">
              <a:spcBef>
                <a:spcPts val="1200"/>
              </a:spcBef>
              <a:spcAft>
                <a:spcPts val="0"/>
              </a:spcAft>
              <a:buSzPts val="1500"/>
              <a:buChar char="●"/>
            </a:pPr>
            <a:r>
              <a:rPr lang="iw" sz="1500"/>
              <a:t>Mythril fails to report 65.6% of the restricted transfer violations.</a:t>
            </a:r>
            <a:endParaRPr sz="1500"/>
          </a:p>
        </p:txBody>
      </p:sp>
      <p:pic>
        <p:nvPicPr>
          <p:cNvPr id="359" name="Google Shape;359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7888" y="1489825"/>
            <a:ext cx="5457825" cy="3200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5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w"/>
              <a:t>Partial evaluation - offsets</a:t>
            </a:r>
            <a:endParaRPr/>
          </a:p>
        </p:txBody>
      </p:sp>
      <p:sp>
        <p:nvSpPr>
          <p:cNvPr id="365" name="Google Shape;365;p58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Definition</a:t>
            </a:r>
            <a:r>
              <a:rPr lang="iw"/>
              <a:t>: t</a:t>
            </a:r>
            <a:r>
              <a:rPr lang="iw"/>
              <a:t>he distance (in bytes) of a variable, label, or instruction from its base segment.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Example: arr, arr[8].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Our goal: predict where the data will be stored in memory/storage.</a:t>
            </a:r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59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w"/>
              <a:t>Resolving Storage/Memory Offsets</a:t>
            </a:r>
            <a:endParaRPr/>
          </a:p>
        </p:txBody>
      </p:sp>
      <p:sp>
        <p:nvSpPr>
          <p:cNvPr id="371" name="Google Shape;371;p59"/>
          <p:cNvSpPr txBox="1"/>
          <p:nvPr>
            <p:ph idx="1" type="body"/>
          </p:nvPr>
        </p:nvSpPr>
        <p:spPr>
          <a:xfrm>
            <a:off x="5482725" y="1489825"/>
            <a:ext cx="32733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P</a:t>
            </a:r>
            <a:r>
              <a:rPr lang="iw"/>
              <a:t>artial evaluation correctly resolves 72.6% of the offsets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Storage depends on other users on the </a:t>
            </a:r>
            <a:r>
              <a:rPr lang="iw"/>
              <a:t>network</a:t>
            </a:r>
            <a:r>
              <a:rPr lang="iw"/>
              <a:t>, so </a:t>
            </a:r>
            <a:r>
              <a:rPr lang="iw"/>
              <a:t>it's</a:t>
            </a:r>
            <a:r>
              <a:rPr lang="iw"/>
              <a:t> harder to predict.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Memory is local </a:t>
            </a:r>
            <a:r>
              <a:rPr lang="iw"/>
              <a:t>so</a:t>
            </a:r>
            <a:r>
              <a:rPr lang="iw"/>
              <a:t> </a:t>
            </a:r>
            <a:r>
              <a:rPr lang="iw"/>
              <a:t>it's </a:t>
            </a:r>
            <a:r>
              <a:rPr lang="iw"/>
              <a:t>easier to predict</a:t>
            </a:r>
            <a:endParaRPr/>
          </a:p>
        </p:txBody>
      </p:sp>
      <p:pic>
        <p:nvPicPr>
          <p:cNvPr id="372" name="Google Shape;372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7900" y="1489825"/>
            <a:ext cx="5094825" cy="3078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60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w"/>
              <a:t>Time and Memory Consumption. </a:t>
            </a:r>
            <a:endParaRPr/>
          </a:p>
        </p:txBody>
      </p:sp>
      <p:sp>
        <p:nvSpPr>
          <p:cNvPr id="378" name="Google Shape;378;p60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Average</a:t>
            </a:r>
            <a:r>
              <a:rPr lang="iw"/>
              <a:t> time: 30 sec per contract.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 Oyente and Mythril have similar running times on default settings, on advanced settings its longer.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in 95% of the cases, Securify require less then 10MB consumption.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w"/>
              <a:t>in the rest it's less than 1GB.</a:t>
            </a:r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6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w"/>
              <a:t>Conclusion</a:t>
            </a:r>
            <a:endParaRPr/>
          </a:p>
        </p:txBody>
      </p:sp>
      <p:sp>
        <p:nvSpPr>
          <p:cNvPr id="384" name="Google Shape;384;p6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lang="iw"/>
              <a:t>Securify benefits: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◇"/>
            </a:pPr>
            <a:r>
              <a:rPr lang="iw" sz="1800"/>
              <a:t>Safety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◇"/>
            </a:pPr>
            <a:r>
              <a:rPr lang="iw" sz="1800"/>
              <a:t>Error checking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◇"/>
            </a:pPr>
            <a:r>
              <a:rPr lang="iw" sz="1800"/>
              <a:t>Best compared to </a:t>
            </a:r>
            <a:r>
              <a:rPr lang="iw" sz="1800"/>
              <a:t>competitors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◇"/>
            </a:pPr>
            <a:r>
              <a:rPr lang="iw" sz="1800"/>
              <a:t>Quick response</a:t>
            </a:r>
            <a:endParaRPr sz="180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62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0" name="Google Shape;390;p62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391" name="Google Shape;391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7900" y="398450"/>
            <a:ext cx="8368200" cy="4346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