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42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slide+xml" PartName="/ppt/slides/slide56.xml"/>
  <Override ContentType="application/vnd.openxmlformats-officedocument.presentationml.slide+xml" PartName="/ppt/slides/slide57.xml"/>
  <Override ContentType="application/vnd.openxmlformats-officedocument.presentationml.slide+xml" PartName="/ppt/slides/slide58.xml"/>
  <Override ContentType="application/vnd.openxmlformats-officedocument.presentationml.slide+xml" PartName="/ppt/slides/slide59.xml"/>
  <Override ContentType="application/vnd.openxmlformats-officedocument.presentationml.slide+xml" PartName="/ppt/slides/slide60.xml"/>
  <Override ContentType="application/vnd.openxmlformats-officedocument.presentationml.slide+xml" PartName="/ppt/slides/slide61.xml"/>
  <Override ContentType="application/vnd.openxmlformats-officedocument.presentationml.slide+xml" PartName="/ppt/slides/slide62.xml"/>
  <Override ContentType="application/vnd.openxmlformats-officedocument.presentationml.slide+xml" PartName="/ppt/slides/slide63.xml"/>
  <Override ContentType="application/vnd.openxmlformats-officedocument.presentationml.slide+xml" PartName="/ppt/slides/slide64.xml"/>
  <Override ContentType="application/vnd.openxmlformats-officedocument.presentationml.slide+xml" PartName="/ppt/slides/slide65.xml"/>
  <Override ContentType="application/vnd.openxmlformats-officedocument.presentationml.slide+xml" PartName="/ppt/slides/slide66.xml"/>
  <Override ContentType="application/vnd.openxmlformats-officedocument.presentationml.slide+xml" PartName="/ppt/slides/slide67.xml"/>
  <Override ContentType="application/vnd.openxmlformats-officedocument.presentationml.slide+xml" PartName="/ppt/slides/slide68.xml"/>
  <Override ContentType="application/vnd.openxmlformats-officedocument.presentationml.slide+xml" PartName="/ppt/slides/slide6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79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</p:sldIdLst>
  <p:sldSz cx="18288000" cy="10287000"/>
  <p:notesSz cx="6858000" cy="9144000"/>
  <p:embeddedFontLst>
    <p:embeddedFont>
      <p:font typeface="Mina Bold" charset="1" panose="02000803000000000000"/>
      <p:regular r:id="rId75"/>
    </p:embeddedFont>
    <p:embeddedFont>
      <p:font typeface="Canva Sans" charset="1" panose="020B0503030501040103"/>
      <p:regular r:id="rId76"/>
    </p:embeddedFont>
    <p:embeddedFont>
      <p:font typeface="Mina" charset="1" panose="02000503000000000000"/>
      <p:regular r:id="rId77"/>
    </p:embeddedFont>
    <p:embeddedFont>
      <p:font typeface="Canva Sans Italics" charset="1" panose="020B0503030501040103"/>
      <p:regular r:id="rId78"/>
    </p:embeddedFont>
    <p:embeddedFont>
      <p:font typeface="Canva Sans Bold" charset="1" panose="020B0803030501040103"/>
      <p:regular r:id="rId8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00" Target="notesSlides/notesSlide19.xml" Type="http://schemas.openxmlformats.org/officeDocument/2006/relationships/notesSlide"/><Relationship Id="rId101" Target="notesSlides/notesSlide20.xml" Type="http://schemas.openxmlformats.org/officeDocument/2006/relationships/notesSlide"/><Relationship Id="rId102" Target="notesSlides/notesSlide21.xml" Type="http://schemas.openxmlformats.org/officeDocument/2006/relationships/notesSlide"/><Relationship Id="rId103" Target="notesSlides/notesSlide22.xml" Type="http://schemas.openxmlformats.org/officeDocument/2006/relationships/notesSlide"/><Relationship Id="rId104" Target="notesSlides/notesSlide23.xml" Type="http://schemas.openxmlformats.org/officeDocument/2006/relationships/notesSlide"/><Relationship Id="rId105" Target="notesSlides/notesSlide24.xml" Type="http://schemas.openxmlformats.org/officeDocument/2006/relationships/notesSlide"/><Relationship Id="rId106" Target="notesSlides/notesSlide25.xml" Type="http://schemas.openxmlformats.org/officeDocument/2006/relationships/notesSlide"/><Relationship Id="rId107" Target="notesSlides/notesSlide26.xml" Type="http://schemas.openxmlformats.org/officeDocument/2006/relationships/notesSlide"/><Relationship Id="rId108" Target="notesSlides/notesSlide27.xml" Type="http://schemas.openxmlformats.org/officeDocument/2006/relationships/notesSlide"/><Relationship Id="rId109" Target="notesSlides/notesSlide28.xml" Type="http://schemas.openxmlformats.org/officeDocument/2006/relationships/notesSlide"/><Relationship Id="rId11" Target="slides/slide6.xml" Type="http://schemas.openxmlformats.org/officeDocument/2006/relationships/slide"/><Relationship Id="rId110" Target="notesSlides/notesSlide29.xml" Type="http://schemas.openxmlformats.org/officeDocument/2006/relationships/notesSlide"/><Relationship Id="rId111" Target="notesSlides/notesSlide30.xml" Type="http://schemas.openxmlformats.org/officeDocument/2006/relationships/notesSlide"/><Relationship Id="rId112" Target="notesSlides/notesSlide31.xml" Type="http://schemas.openxmlformats.org/officeDocument/2006/relationships/notesSlide"/><Relationship Id="rId113" Target="notesSlides/notesSlide32.xml" Type="http://schemas.openxmlformats.org/officeDocument/2006/relationships/notesSlide"/><Relationship Id="rId114" Target="notesSlides/notesSlide33.xml" Type="http://schemas.openxmlformats.org/officeDocument/2006/relationships/notesSlide"/><Relationship Id="rId115" Target="notesSlides/notesSlide34.xml" Type="http://schemas.openxmlformats.org/officeDocument/2006/relationships/notesSlide"/><Relationship Id="rId116" Target="notesSlides/notesSlide35.xml" Type="http://schemas.openxmlformats.org/officeDocument/2006/relationships/notesSlide"/><Relationship Id="rId117" Target="notesSlides/notesSlide36.xml" Type="http://schemas.openxmlformats.org/officeDocument/2006/relationships/notesSlide"/><Relationship Id="rId118" Target="notesSlides/notesSlide37.xml" Type="http://schemas.openxmlformats.org/officeDocument/2006/relationships/notesSlide"/><Relationship Id="rId119" Target="notesSlides/notesSlide38.xml" Type="http://schemas.openxmlformats.org/officeDocument/2006/relationships/notesSlide"/><Relationship Id="rId12" Target="slides/slide7.xml" Type="http://schemas.openxmlformats.org/officeDocument/2006/relationships/slide"/><Relationship Id="rId120" Target="notesSlides/notesSlide39.xml" Type="http://schemas.openxmlformats.org/officeDocument/2006/relationships/notesSlide"/><Relationship Id="rId121" Target="notesSlides/notesSlide40.xml" Type="http://schemas.openxmlformats.org/officeDocument/2006/relationships/notesSlide"/><Relationship Id="rId122" Target="notesSlides/notesSlide41.xml" Type="http://schemas.openxmlformats.org/officeDocument/2006/relationships/notesSlide"/><Relationship Id="rId123" Target="notesSlides/notesSlide42.xml" Type="http://schemas.openxmlformats.org/officeDocument/2006/relationships/notes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slides/slide45.xml" Type="http://schemas.openxmlformats.org/officeDocument/2006/relationships/slide"/><Relationship Id="rId51" Target="slides/slide46.xml" Type="http://schemas.openxmlformats.org/officeDocument/2006/relationships/slide"/><Relationship Id="rId52" Target="slides/slide47.xml" Type="http://schemas.openxmlformats.org/officeDocument/2006/relationships/slide"/><Relationship Id="rId53" Target="slides/slide48.xml" Type="http://schemas.openxmlformats.org/officeDocument/2006/relationships/slide"/><Relationship Id="rId54" Target="slides/slide49.xml" Type="http://schemas.openxmlformats.org/officeDocument/2006/relationships/slide"/><Relationship Id="rId55" Target="slides/slide50.xml" Type="http://schemas.openxmlformats.org/officeDocument/2006/relationships/slide"/><Relationship Id="rId56" Target="slides/slide51.xml" Type="http://schemas.openxmlformats.org/officeDocument/2006/relationships/slide"/><Relationship Id="rId57" Target="slides/slide52.xml" Type="http://schemas.openxmlformats.org/officeDocument/2006/relationships/slide"/><Relationship Id="rId58" Target="slides/slide53.xml" Type="http://schemas.openxmlformats.org/officeDocument/2006/relationships/slide"/><Relationship Id="rId59" Target="slides/slide54.xml" Type="http://schemas.openxmlformats.org/officeDocument/2006/relationships/slide"/><Relationship Id="rId6" Target="slides/slide1.xml" Type="http://schemas.openxmlformats.org/officeDocument/2006/relationships/slide"/><Relationship Id="rId60" Target="slides/slide55.xml" Type="http://schemas.openxmlformats.org/officeDocument/2006/relationships/slide"/><Relationship Id="rId61" Target="slides/slide56.xml" Type="http://schemas.openxmlformats.org/officeDocument/2006/relationships/slide"/><Relationship Id="rId62" Target="slides/slide57.xml" Type="http://schemas.openxmlformats.org/officeDocument/2006/relationships/slide"/><Relationship Id="rId63" Target="slides/slide58.xml" Type="http://schemas.openxmlformats.org/officeDocument/2006/relationships/slide"/><Relationship Id="rId64" Target="slides/slide59.xml" Type="http://schemas.openxmlformats.org/officeDocument/2006/relationships/slide"/><Relationship Id="rId65" Target="slides/slide60.xml" Type="http://schemas.openxmlformats.org/officeDocument/2006/relationships/slide"/><Relationship Id="rId66" Target="slides/slide61.xml" Type="http://schemas.openxmlformats.org/officeDocument/2006/relationships/slide"/><Relationship Id="rId67" Target="slides/slide62.xml" Type="http://schemas.openxmlformats.org/officeDocument/2006/relationships/slide"/><Relationship Id="rId68" Target="slides/slide63.xml" Type="http://schemas.openxmlformats.org/officeDocument/2006/relationships/slide"/><Relationship Id="rId69" Target="slides/slide64.xml" Type="http://schemas.openxmlformats.org/officeDocument/2006/relationships/slide"/><Relationship Id="rId7" Target="slides/slide2.xml" Type="http://schemas.openxmlformats.org/officeDocument/2006/relationships/slide"/><Relationship Id="rId70" Target="slides/slide65.xml" Type="http://schemas.openxmlformats.org/officeDocument/2006/relationships/slide"/><Relationship Id="rId71" Target="slides/slide66.xml" Type="http://schemas.openxmlformats.org/officeDocument/2006/relationships/slide"/><Relationship Id="rId72" Target="slides/slide67.xml" Type="http://schemas.openxmlformats.org/officeDocument/2006/relationships/slide"/><Relationship Id="rId73" Target="slides/slide68.xml" Type="http://schemas.openxmlformats.org/officeDocument/2006/relationships/slide"/><Relationship Id="rId74" Target="slides/slide69.xml" Type="http://schemas.openxmlformats.org/officeDocument/2006/relationships/slide"/><Relationship Id="rId75" Target="fonts/font75.fntdata" Type="http://schemas.openxmlformats.org/officeDocument/2006/relationships/font"/><Relationship Id="rId76" Target="fonts/font76.fntdata" Type="http://schemas.openxmlformats.org/officeDocument/2006/relationships/font"/><Relationship Id="rId77" Target="fonts/font77.fntdata" Type="http://schemas.openxmlformats.org/officeDocument/2006/relationships/font"/><Relationship Id="rId78" Target="fonts/font78.fntdata" Type="http://schemas.openxmlformats.org/officeDocument/2006/relationships/font"/><Relationship Id="rId79" Target="notesMasters/notesMaster1.xml" Type="http://schemas.openxmlformats.org/officeDocument/2006/relationships/notesMaster"/><Relationship Id="rId8" Target="slides/slide3.xml" Type="http://schemas.openxmlformats.org/officeDocument/2006/relationships/slide"/><Relationship Id="rId80" Target="theme/theme2.xml" Type="http://schemas.openxmlformats.org/officeDocument/2006/relationships/theme"/><Relationship Id="rId81" Target="notesSlides/notesSlide1.xml" Type="http://schemas.openxmlformats.org/officeDocument/2006/relationships/notesSlide"/><Relationship Id="rId82" Target="fonts/font82.fntdata" Type="http://schemas.openxmlformats.org/officeDocument/2006/relationships/font"/><Relationship Id="rId83" Target="notesSlides/notesSlide2.xml" Type="http://schemas.openxmlformats.org/officeDocument/2006/relationships/notesSlide"/><Relationship Id="rId84" Target="notesSlides/notesSlide3.xml" Type="http://schemas.openxmlformats.org/officeDocument/2006/relationships/notesSlide"/><Relationship Id="rId85" Target="notesSlides/notesSlide4.xml" Type="http://schemas.openxmlformats.org/officeDocument/2006/relationships/notesSlide"/><Relationship Id="rId86" Target="notesSlides/notesSlide5.xml" Type="http://schemas.openxmlformats.org/officeDocument/2006/relationships/notesSlide"/><Relationship Id="rId87" Target="notesSlides/notesSlide6.xml" Type="http://schemas.openxmlformats.org/officeDocument/2006/relationships/notesSlide"/><Relationship Id="rId88" Target="notesSlides/notesSlide7.xml" Type="http://schemas.openxmlformats.org/officeDocument/2006/relationships/notesSlide"/><Relationship Id="rId89" Target="notesSlides/notesSlide8.xml" Type="http://schemas.openxmlformats.org/officeDocument/2006/relationships/notesSlide"/><Relationship Id="rId9" Target="slides/slide4.xml" Type="http://schemas.openxmlformats.org/officeDocument/2006/relationships/slide"/><Relationship Id="rId90" Target="notesSlides/notesSlide9.xml" Type="http://schemas.openxmlformats.org/officeDocument/2006/relationships/notesSlide"/><Relationship Id="rId91" Target="notesSlides/notesSlide10.xml" Type="http://schemas.openxmlformats.org/officeDocument/2006/relationships/notesSlide"/><Relationship Id="rId92" Target="notesSlides/notesSlide11.xml" Type="http://schemas.openxmlformats.org/officeDocument/2006/relationships/notesSlide"/><Relationship Id="rId93" Target="notesSlides/notesSlide12.xml" Type="http://schemas.openxmlformats.org/officeDocument/2006/relationships/notesSlide"/><Relationship Id="rId94" Target="notesSlides/notesSlide13.xml" Type="http://schemas.openxmlformats.org/officeDocument/2006/relationships/notesSlide"/><Relationship Id="rId95" Target="notesSlides/notesSlide14.xml" Type="http://schemas.openxmlformats.org/officeDocument/2006/relationships/notesSlide"/><Relationship Id="rId96" Target="notesSlides/notesSlide15.xml" Type="http://schemas.openxmlformats.org/officeDocument/2006/relationships/notesSlide"/><Relationship Id="rId97" Target="notesSlides/notesSlide16.xml" Type="http://schemas.openxmlformats.org/officeDocument/2006/relationships/notesSlide"/><Relationship Id="rId98" Target="notesSlides/notesSlide17.xml" Type="http://schemas.openxmlformats.org/officeDocument/2006/relationships/notesSlide"/><Relationship Id="rId99" Target="notesSlides/notesSlide18.xml" Type="http://schemas.openxmlformats.org/officeDocument/2006/relationships/notes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7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9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0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1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2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5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6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7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8.xml" Type="http://schemas.openxmlformats.org/officeDocument/2006/relationships/slide"/></Relationships>
</file>

<file path=ppt/notesSlides/_rels/notesSlide1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9.xml" Type="http://schemas.openxmlformats.org/officeDocument/2006/relationships/slide"/></Relationships>
</file>

<file path=ppt/notesSlides/_rels/notesSlide1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0.xml" Type="http://schemas.openxmlformats.org/officeDocument/2006/relationships/slide"/></Relationships>
</file>

<file path=ppt/notesSlides/_rels/notesSlide1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1.xml" Type="http://schemas.openxmlformats.org/officeDocument/2006/relationships/slide"/></Relationships>
</file>

<file path=ppt/notesSlides/_rels/notesSlide1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2.xml" Type="http://schemas.openxmlformats.org/officeDocument/2006/relationships/slide"/></Relationships>
</file>

<file path=ppt/notesSlides/_rels/notesSlide2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3.xml" Type="http://schemas.openxmlformats.org/officeDocument/2006/relationships/slide"/></Relationships>
</file>

<file path=ppt/notesSlides/_rels/notesSlide2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4.xml" Type="http://schemas.openxmlformats.org/officeDocument/2006/relationships/slide"/></Relationships>
</file>

<file path=ppt/notesSlides/_rels/notesSlide2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5.xml" Type="http://schemas.openxmlformats.org/officeDocument/2006/relationships/slide"/></Relationships>
</file>

<file path=ppt/notesSlides/_rels/notesSlide2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6.xml" Type="http://schemas.openxmlformats.org/officeDocument/2006/relationships/slide"/></Relationships>
</file>

<file path=ppt/notesSlides/_rels/notesSlide2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7.xml" Type="http://schemas.openxmlformats.org/officeDocument/2006/relationships/slide"/></Relationships>
</file>

<file path=ppt/notesSlides/_rels/notesSlide2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8.xml" Type="http://schemas.openxmlformats.org/officeDocument/2006/relationships/slide"/></Relationships>
</file>

<file path=ppt/notesSlides/_rels/notesSlide2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9.xml" Type="http://schemas.openxmlformats.org/officeDocument/2006/relationships/slide"/></Relationships>
</file>

<file path=ppt/notesSlides/_rels/notesSlide2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0.xml" Type="http://schemas.openxmlformats.org/officeDocument/2006/relationships/slide"/></Relationships>
</file>

<file path=ppt/notesSlides/_rels/notesSlide2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1.xml" Type="http://schemas.openxmlformats.org/officeDocument/2006/relationships/slide"/></Relationships>
</file>

<file path=ppt/notesSlides/_rels/notesSlide2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2.xml" Type="http://schemas.openxmlformats.org/officeDocument/2006/relationships/slide"/></Relationships>
</file>

<file path=ppt/notesSlides/_rels/notesSlide3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3.xml" Type="http://schemas.openxmlformats.org/officeDocument/2006/relationships/slide"/></Relationships>
</file>

<file path=ppt/notesSlides/_rels/notesSlide3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4.xml" Type="http://schemas.openxmlformats.org/officeDocument/2006/relationships/slide"/></Relationships>
</file>

<file path=ppt/notesSlides/_rels/notesSlide3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5.xml" Type="http://schemas.openxmlformats.org/officeDocument/2006/relationships/slide"/></Relationships>
</file>

<file path=ppt/notesSlides/_rels/notesSlide3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6.xml" Type="http://schemas.openxmlformats.org/officeDocument/2006/relationships/slide"/></Relationships>
</file>

<file path=ppt/notesSlides/_rels/notesSlide3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7.xml" Type="http://schemas.openxmlformats.org/officeDocument/2006/relationships/slide"/></Relationships>
</file>

<file path=ppt/notesSlides/_rels/notesSlide3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8.xml" Type="http://schemas.openxmlformats.org/officeDocument/2006/relationships/slide"/></Relationships>
</file>

<file path=ppt/notesSlides/_rels/notesSlide3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9.xml" Type="http://schemas.openxmlformats.org/officeDocument/2006/relationships/slide"/></Relationships>
</file>

<file path=ppt/notesSlides/_rels/notesSlide3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0.xml" Type="http://schemas.openxmlformats.org/officeDocument/2006/relationships/slide"/></Relationships>
</file>

<file path=ppt/notesSlides/_rels/notesSlide3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1.xml" Type="http://schemas.openxmlformats.org/officeDocument/2006/relationships/slide"/></Relationships>
</file>

<file path=ppt/notesSlides/_rels/notesSlide3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2.xml" Type="http://schemas.openxmlformats.org/officeDocument/2006/relationships/slide"/></Relationships>
</file>

<file path=ppt/notesSlides/_rels/notesSlide4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3.xml" Type="http://schemas.openxmlformats.org/officeDocument/2006/relationships/slide"/></Relationships>
</file>

<file path=ppt/notesSlides/_rels/notesSlide4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4.xml" Type="http://schemas.openxmlformats.org/officeDocument/2006/relationships/slide"/></Relationships>
</file>

<file path=ppt/notesSlides/_rels/notesSlide4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8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The Blockchain can also be defined as a distributed ledger, As previously mentioned in Roei and Dolevs talk about Aptos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Inflation has destroyed economies of many countries like Argentina, Turkey and many African countries.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Side note from Roei and Dolev's lecture: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- Blockchain Layer Model:</a:t>
            </a:r>
          </a:p>
          <a:p>
            <a:r>
              <a:rPr lang="en-US"/>
              <a:t/>
            </a:r>
          </a:p>
          <a:p>
            <a:r>
              <a:rPr lang="en-US"/>
              <a:t>Layer 0: Infrastructure / Networking</a:t>
            </a:r>
          </a:p>
          <a:p>
            <a:r>
              <a:rPr lang="en-US"/>
              <a:t/>
            </a:r>
          </a:p>
          <a:p>
            <a:r>
              <a:rPr lang="en-US"/>
              <a:t>Layer 1: Base Layer / Execution Layer</a:t>
            </a:r>
          </a:p>
          <a:p>
            <a:r>
              <a:rPr lang="en-US"/>
              <a:t/>
            </a:r>
          </a:p>
          <a:p>
            <a:r>
              <a:rPr lang="en-US"/>
              <a:t>Layer 2: Scaling Layer (Rollups, Channels, etc.)</a:t>
            </a:r>
          </a:p>
          <a:p>
            <a:r>
              <a:rPr lang="en-US"/>
              <a:t/>
            </a:r>
          </a:p>
          <a:p>
            <a:r>
              <a:rPr lang="en-US"/>
              <a:t>Layer 3+: Application Layer (dApps, smart contracts)</a:t>
            </a:r>
          </a:p>
          <a:p>
            <a:r>
              <a:rPr lang="en-US"/>
              <a:t/>
            </a:r>
          </a:p>
          <a:p>
            <a:r>
              <a:rPr lang="en-US"/>
              <a:t>- Primary use case of Move is in layer 2.</a:t>
            </a:r>
          </a:p>
          <a:p>
            <a:r>
              <a:rPr lang="en-US"/>
              <a:t/>
            </a:r>
          </a:p>
          <a:p>
            <a:r>
              <a:rPr lang="en-US"/>
              <a:t>- Designed to execute smart contracts safely with  access control, and formal verification (the Move prover).</a:t>
            </a:r>
          </a:p>
          <a:p>
            <a:r>
              <a:rPr lang="en-US"/>
              <a:t/>
            </a:r>
          </a:p>
          <a:p>
            <a:r>
              <a:rPr lang="en-US"/>
              <a:t>- Examples: Aptos, Sui</a:t>
            </a:r>
          </a:p>
          <a:p>
            <a:r>
              <a:rPr lang="en-US"/>
              <a:t>All use Move VM as execution engine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להזכיר שAptos משתמש בזה כפי שראינו לפני כמה הרצאות.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Bitcoin Protocol:</a:t>
            </a:r>
          </a:p>
          <a:p>
            <a:r>
              <a:rPr lang="en-US"/>
              <a:t>set of rules and procedures that define how the Bitcoin network operates.</a:t>
            </a:r>
          </a:p>
          <a:p>
            <a:r>
              <a:rPr lang="en-US"/>
              <a:t/>
            </a:r>
          </a:p>
          <a:p>
            <a:r>
              <a:rPr lang="en-US"/>
              <a:t> - programmers can encode a rich variety of access control policies.</a:t>
            </a:r>
          </a:p>
          <a:p>
            <a:r>
              <a:rPr lang="en-US"/>
              <a:t/>
            </a:r>
          </a:p>
          <a:p>
            <a:r>
              <a:rPr lang="en-US"/>
              <a:t>- Not turing complete:</a:t>
            </a:r>
          </a:p>
          <a:p>
            <a:r>
              <a:rPr lang="en-US"/>
              <a:t>no loops or recursion allowed.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Ether has protection but custom assets do not inherit them.</a:t>
            </a:r>
          </a:p>
          <a:p>
            <a:r>
              <a:rPr lang="en-US"/>
              <a:t/>
            </a:r>
          </a:p>
          <a:p>
            <a:r>
              <a:rPr lang="en-US"/>
              <a:t>- Transfering Ether to a smart contract involves dynamic dispatch</a:t>
            </a:r>
          </a:p>
          <a:p>
            <a:r>
              <a:rPr lang="en-US"/>
              <a:t/>
            </a:r>
          </a:p>
          <a:p>
            <a:r>
              <a:rPr lang="en-US"/>
              <a:t>- High-profile exploits, such as the DAO attack and the</a:t>
            </a:r>
          </a:p>
          <a:p>
            <a:r>
              <a:rPr lang="en-US"/>
              <a:t>Parity Wallet hack , have allowed attackers to steal millions of dollars worth of cryptocurrency.</a:t>
            </a:r>
          </a:p>
          <a:p>
            <a:r>
              <a:rPr lang="en-US"/>
              <a:t/>
            </a:r>
          </a:p>
          <a:p>
            <a:r>
              <a:rPr lang="en-US"/>
              <a:t>- Re-entrancy - a smart contract calls another contract, and that contract calls back into the first one before the first call finishes.</a:t>
            </a:r>
          </a:p>
          <a:p>
            <a:r>
              <a:rPr lang="en-US"/>
              <a:t/>
            </a:r>
          </a:p>
          <a:p>
            <a:r>
              <a:rPr lang="en-US"/>
              <a:t>- As mentioned in the first lecture: Verification of Smart Contracts  by Guy and Oz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But that number is just a number. It has no built-in connection to:</a:t>
            </a:r>
          </a:p>
          <a:p>
            <a:r>
              <a:rPr lang="en-US"/>
              <a:t>1.Who owns it</a:t>
            </a:r>
          </a:p>
          <a:p>
            <a:r>
              <a:rPr lang="en-US"/>
              <a:t>2.Whether it's part of a real asset</a:t>
            </a:r>
          </a:p>
          <a:p>
            <a:r>
              <a:rPr lang="en-US"/>
              <a:t>3.Whether it can be copied, lost, or used twice</a:t>
            </a:r>
          </a:p>
          <a:p>
            <a:r>
              <a:rPr lang="en-US"/>
              <a:t/>
            </a:r>
          </a:p>
          <a:p>
            <a:r>
              <a:rPr lang="en-US"/>
              <a:t>- 1000 could be an amount of coins, a counter, or anything. The VM doesn't know.</a:t>
            </a:r>
          </a:p>
          <a:p>
            <a:r>
              <a:rPr lang="en-US"/>
              <a:t/>
            </a:r>
          </a:p>
          <a:p>
            <a:r>
              <a:rPr lang="en-US"/>
              <a:t>- There is no special type that says “this value is a coin” or “this can’t be copied.”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The native asset (e.g., Bitcoin, Ether) is built into the VM or protocol.</a:t>
            </a:r>
          </a:p>
          <a:p>
            <a:r>
              <a:rPr lang="en-US"/>
              <a:t/>
            </a:r>
          </a:p>
          <a:p>
            <a:r>
              <a:rPr lang="en-US"/>
              <a:t>- That asset has hardcoded rules for:</a:t>
            </a:r>
          </a:p>
          <a:p>
            <a:r>
              <a:rPr lang="en-US"/>
              <a:t>Who owns how much</a:t>
            </a:r>
          </a:p>
          <a:p>
            <a:r>
              <a:rPr lang="en-US"/>
              <a:t>How it is transferred</a:t>
            </a:r>
          </a:p>
          <a:p>
            <a:r>
              <a:rPr lang="en-US"/>
              <a:t>That it can’t be duplicated or lost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Most blockchain platforms enforce access control in one simple way:</a:t>
            </a:r>
          </a:p>
          <a:p>
            <a:r>
              <a:rPr lang="en-US"/>
              <a:t>Every account is tied to a public key.</a:t>
            </a:r>
          </a:p>
          <a:p>
            <a:r>
              <a:rPr lang="en-US"/>
              <a:t>To do anything (send coins, call a contract), the private key must sign the transaction.</a:t>
            </a:r>
          </a:p>
          <a:p>
            <a:r>
              <a:rPr lang="en-US"/>
              <a:t/>
            </a:r>
          </a:p>
          <a:p>
            <a:r>
              <a:rPr lang="en-US"/>
              <a:t>- Can not do anything advanced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How Move supposed to solve these problems?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Assets should have special characteristics</a:t>
            </a:r>
          </a:p>
          <a:p>
            <a:r>
              <a:rPr lang="en-US"/>
              <a:t>-You can’t copy them</a:t>
            </a:r>
          </a:p>
          <a:p>
            <a:r>
              <a:rPr lang="en-US"/>
              <a:t>-You must not drop them accidentally</a:t>
            </a:r>
          </a:p>
          <a:p>
            <a:r>
              <a:rPr lang="en-US"/>
              <a:t>- You must track exactly where they are</a:t>
            </a:r>
          </a:p>
          <a:p>
            <a:r>
              <a:rPr lang="en-US"/>
              <a:t/>
            </a:r>
          </a:p>
          <a:p>
            <a:r>
              <a:rPr lang="en-US"/>
              <a:t>- You can pass them to functions, store them in structs, etc.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Move modules are similar to smart contracts in other blockchain languages.</a:t>
            </a:r>
          </a:p>
          <a:p>
            <a:r>
              <a:rPr lang="en-US"/>
              <a:t/>
            </a:r>
          </a:p>
          <a:p>
            <a:r>
              <a:rPr lang="en-US"/>
              <a:t>- critical operations on a resource type T</a:t>
            </a:r>
          </a:p>
          <a:p>
            <a:r>
              <a:rPr lang="en-US"/>
              <a:t>may only be performed inside the module that defines T.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Transaction Scripts – short, one-time programs executed as part of each transaction.</a:t>
            </a:r>
          </a:p>
          <a:p>
            <a:r>
              <a:rPr lang="en-US"/>
              <a:t/>
            </a:r>
          </a:p>
          <a:p>
            <a:r>
              <a:rPr lang="en-US"/>
              <a:t>- Modules – reusable, secure containers that define resources and procedures.</a:t>
            </a:r>
          </a:p>
          <a:p>
            <a:r>
              <a:rPr lang="en-US"/>
              <a:t/>
            </a:r>
          </a:p>
          <a:p>
            <a:r>
              <a:rPr lang="en-US"/>
              <a:t>- One-off behaviors, e.g., "pay Alice and Bob in a single transaction".</a:t>
            </a:r>
          </a:p>
          <a:p>
            <a:r>
              <a:rPr lang="en-US"/>
              <a:t/>
            </a:r>
          </a:p>
          <a:p>
            <a:r>
              <a:rPr lang="en-US"/>
              <a:t>- Reusable behaviors, e.g: calling utility functions for consistent behavior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Two possible approaches are: </a:t>
            </a:r>
          </a:p>
          <a:p>
            <a:r>
              <a:rPr lang="en-US"/>
              <a:t/>
            </a:r>
          </a:p>
          <a:p>
            <a:r>
              <a:rPr lang="en-US"/>
              <a:t>(a) use</a:t>
            </a:r>
          </a:p>
          <a:p>
            <a:r>
              <a:rPr lang="en-US"/>
              <a:t>a high-level programming language with a compiler that </a:t>
            </a:r>
          </a:p>
          <a:p>
            <a:r>
              <a:rPr lang="en-US"/>
              <a:t>checks these properties</a:t>
            </a:r>
          </a:p>
          <a:p>
            <a:r>
              <a:rPr lang="en-US"/>
              <a:t/>
            </a:r>
          </a:p>
          <a:p>
            <a:r>
              <a:rPr lang="en-US"/>
              <a:t>(b) use low-level</a:t>
            </a:r>
          </a:p>
          <a:p>
            <a:r>
              <a:rPr lang="en-US"/>
              <a:t>untyped assembly and perform these safety checks at runtime.</a:t>
            </a:r>
          </a:p>
          <a:p>
            <a:r>
              <a:rPr lang="en-US"/>
              <a:t/>
            </a:r>
          </a:p>
          <a:p>
            <a:r>
              <a:rPr lang="en-US"/>
              <a:t>- Move takes an approach between these two extremes.</a:t>
            </a:r>
          </a:p>
          <a:p>
            <a:r>
              <a:rPr lang="en-US"/>
              <a:t/>
            </a:r>
          </a:p>
          <a:p>
            <a:r>
              <a:rPr lang="en-US"/>
              <a:t>- Typed Bytecode - in the middle</a:t>
            </a:r>
          </a:p>
          <a:p>
            <a:r>
              <a:rPr lang="en-US"/>
              <a:t/>
            </a:r>
          </a:p>
          <a:p>
            <a:r>
              <a:rPr lang="en-US"/>
              <a:t>- bytecode verification as part of processing a transaction on the blockchain itself — not as a separate off-chain step.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Not feasible:</a:t>
            </a:r>
          </a:p>
          <a:p>
            <a:r>
              <a:rPr lang="en-US"/>
              <a:t>too expensive:</a:t>
            </a:r>
          </a:p>
          <a:p>
            <a:r>
              <a:rPr lang="en-US"/>
              <a:t>Increase computation cost</a:t>
            </a:r>
          </a:p>
          <a:p>
            <a:r>
              <a:rPr lang="en-US"/>
              <a:t/>
            </a:r>
          </a:p>
          <a:p>
            <a:r>
              <a:rPr lang="en-US"/>
              <a:t>Add protocol complexity</a:t>
            </a:r>
          </a:p>
          <a:p>
            <a:r>
              <a:rPr lang="en-US"/>
              <a:t/>
            </a:r>
          </a:p>
          <a:p>
            <a:r>
              <a:rPr lang="en-US"/>
              <a:t>Slow down the blockchain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No dynamic dispatch → easy to predict procedure behavior</a:t>
            </a:r>
          </a:p>
          <a:p>
            <a:r>
              <a:rPr lang="en-US"/>
              <a:t/>
            </a:r>
          </a:p>
          <a:p>
            <a:r>
              <a:rPr lang="en-US"/>
              <a:t>- Controlled mutability via references → safe and analyzable state changes</a:t>
            </a:r>
          </a:p>
          <a:p>
            <a:r>
              <a:rPr lang="en-US"/>
              <a:t/>
            </a:r>
          </a:p>
          <a:p>
            <a:r>
              <a:rPr lang="en-US"/>
              <a:t>-A borrow checker is a compile-time safety tool.</a:t>
            </a:r>
          </a:p>
          <a:p>
            <a:r>
              <a:rPr lang="en-US"/>
              <a:t/>
            </a:r>
          </a:p>
          <a:p>
            <a:r>
              <a:rPr lang="en-US"/>
              <a:t>- borrow checker ensures that your program never has two pieces of code that can modify the same data at the same time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 Modules enforce strong abstraction → verify correctness in isolation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Sole authority that knows the internal layout of the types it declares</a:t>
            </a:r>
          </a:p>
          <a:p>
            <a:r>
              <a:rPr lang="en-US"/>
              <a:t/>
            </a:r>
          </a:p>
          <a:p>
            <a:r>
              <a:rPr lang="en-US"/>
              <a:t>- Only functions inside Module can read or write Coin.value. External code can hold or pass Coin values but cannot peek inside or mutate them.</a:t>
            </a:r>
          </a:p>
          <a:p>
            <a:r>
              <a:rPr lang="en-US"/>
              <a:t/>
            </a:r>
          </a:p>
          <a:p>
            <a:r>
              <a:rPr lang="en-US"/>
              <a:t>- Types are transperent inside and opaque outside</a:t>
            </a:r>
          </a:p>
          <a:p>
            <a:r>
              <a:rPr lang="en-US"/>
              <a:t/>
            </a:r>
          </a:p>
          <a:p>
            <a:r>
              <a:rPr lang="en-US"/>
              <a:t>- Kind: explain what it is - single bit of meta-info (resource/unrestricted)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Bytecode Instructions:</a:t>
            </a:r>
          </a:p>
          <a:p>
            <a:r>
              <a:rPr lang="en-US"/>
              <a:t>BorrowGlobal&lt;T&gt;</a:t>
            </a:r>
          </a:p>
          <a:p>
            <a:r>
              <a:rPr lang="en-US"/>
              <a:t>Unpack&lt;T&gt; - destructor</a:t>
            </a:r>
          </a:p>
          <a:p>
            <a:r>
              <a:rPr lang="en-US"/>
              <a:t>Pack&lt;T&gt; - constructor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-  External Code must respect the invariants the module sets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Kind: explain what it is - single bit of meta-info (resource/unrestricted)</a:t>
            </a:r>
          </a:p>
          <a:p>
            <a:r>
              <a:rPr lang="en-US"/>
              <a:t/>
            </a:r>
          </a:p>
          <a:p>
            <a:r>
              <a:rPr lang="en-US"/>
              <a:t>- Resource variable, Unrestricted variable</a:t>
            </a:r>
          </a:p>
          <a:p>
            <a:r>
              <a:rPr lang="en-US"/>
              <a:t/>
            </a:r>
          </a:p>
          <a:p>
            <a:r>
              <a:rPr lang="en-US"/>
              <a:t>- Small explanation about bytecode verifier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Talk about what reassignment may cause (value destruction)</a:t>
            </a:r>
          </a:p>
          <a:p>
            <a:r>
              <a:rPr lang="en-US"/>
              <a:t/>
            </a:r>
          </a:p>
          <a:p>
            <a:r>
              <a:rPr lang="en-US"/>
              <a:t>- Talk about what derefernce may cause (resource copy)</a:t>
            </a:r>
          </a:p>
          <a:p>
            <a:r>
              <a:rPr lang="en-US"/>
              <a:t/>
            </a:r>
          </a:p>
          <a:p>
            <a:r>
              <a:rPr lang="en-US"/>
              <a:t>- Talk about last restriction:</a:t>
            </a:r>
          </a:p>
          <a:p>
            <a:r>
              <a:rPr lang="en-US"/>
              <a:t>a. safe copy of unrestricted struct</a:t>
            </a:r>
          </a:p>
          <a:p>
            <a:r>
              <a:rPr lang="en-US"/>
              <a:t/>
            </a:r>
          </a:p>
          <a:p>
            <a:r>
              <a:rPr lang="en-US"/>
              <a:t>b. prevents destruction of nested source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Restriction: prevents dangling or aliased pointers that an attacker may use.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Restriction: prevents dangling or aliased pointers that an attacker may use.</a:t>
            </a:r>
          </a:p>
          <a:p>
            <a:r>
              <a:rPr lang="en-US"/>
              <a:t/>
            </a:r>
          </a:p>
          <a:p>
            <a:r>
              <a:rPr lang="en-US"/>
              <a:t>- Containment - produces parent --&gt; child hierarchy</a:t>
            </a:r>
          </a:p>
          <a:p>
            <a:r>
              <a:rPr lang="en-US"/>
              <a:t/>
            </a:r>
          </a:p>
          <a:p>
            <a:r>
              <a:rPr lang="en-US"/>
              <a:t>- f1....fn - field identifiers</a:t>
            </a:r>
          </a:p>
          <a:p>
            <a:r>
              <a:rPr lang="en-US"/>
              <a:t/>
            </a:r>
          </a:p>
          <a:p>
            <a:r>
              <a:rPr lang="en-US"/>
              <a:t>- Referenses are only way to create edges, no child can point sideways</a:t>
            </a:r>
          </a:p>
          <a:p>
            <a:r>
              <a:rPr lang="en-US"/>
              <a:t/>
            </a:r>
          </a:p>
          <a:p>
            <a:r>
              <a:rPr lang="en-US"/>
              <a:t>- 0x1.Coin.value -</a:t>
            </a:r>
          </a:p>
          <a:p>
            <a:r>
              <a:rPr lang="en-US"/>
              <a:t>No other sequence of field names reaches those bytes, so the paths are canonical.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Explain internal/public visibility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No associated module – the script is not published to global storage, does not declare structs or constants, and no other code can depend on it.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Attribute 1:</a:t>
            </a:r>
          </a:p>
          <a:p>
            <a:r>
              <a:rPr lang="en-US"/>
              <a:t>This ensures that all procedure calls in Move are statically determined — there are no function pointers or virtual calls.</a:t>
            </a:r>
          </a:p>
          <a:p>
            <a:r>
              <a:rPr lang="en-US"/>
              <a:t/>
            </a:r>
          </a:p>
          <a:p>
            <a:r>
              <a:rPr lang="en-US"/>
              <a:t>- Attribute 2:</a:t>
            </a:r>
          </a:p>
          <a:p>
            <a:r>
              <a:rPr lang="en-US"/>
              <a:t>A module can only depend on modules</a:t>
            </a:r>
          </a:p>
          <a:p>
            <a:r>
              <a:rPr lang="en-US"/>
              <a:t>that were published earlier in the linear transaction history.</a:t>
            </a:r>
          </a:p>
          <a:p>
            <a:r>
              <a:rPr lang="en-US"/>
              <a:t/>
            </a:r>
          </a:p>
          <a:p>
            <a:r>
              <a:rPr lang="en-US"/>
              <a:t>- Re-Entracy:</a:t>
            </a:r>
          </a:p>
          <a:p>
            <a:r>
              <a:rPr lang="en-US"/>
              <a:t>Re-entrancy is a bug pattern where external code re-invokes a vulnerable function before the first invocation finishes, exploiting half-finished state changes.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Interpreter that evaluates instructions using a stack as its primary data structure, rather than registers. (Like JVM)</a:t>
            </a:r>
          </a:p>
          <a:p>
            <a:r>
              <a:rPr lang="en-US"/>
              <a:t/>
            </a:r>
          </a:p>
          <a:p>
            <a:r>
              <a:rPr lang="en-US"/>
              <a:t>-Keeps the runtime small and deterministic; the VM never performs dynamic type checks once code is verified.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Interpreter that evaluates instructions using a stack as its primary data structure, rather than registers. (Like JVM)</a:t>
            </a:r>
          </a:p>
          <a:p>
            <a:r>
              <a:rPr lang="en-US"/>
              <a:t/>
            </a:r>
          </a:p>
          <a:p>
            <a:r>
              <a:rPr lang="en-US"/>
              <a:t>-Keeps the runtime small and deterministic; the VM never performs dynamic type checks once code is verified.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branch</a:t>
            </a:r>
          </a:p>
          <a:p>
            <a:r>
              <a:rPr lang="en-US"/>
              <a:t>operation that causes a jump to a statically determined offset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Each opcode has a fixed gas cost looked up in an on-chain “gas schedule”. Costs are charged before execution of the instruction. </a:t>
            </a:r>
          </a:p>
          <a:p>
            <a:r>
              <a:rPr lang="en-US"/>
              <a:t/>
            </a:r>
          </a:p>
          <a:p>
            <a:r>
              <a:rPr lang="en-US"/>
              <a:t>- Guarantees deterministic resource consumption; protects validators against DoS.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Move supports six broad categories of bytecode instructions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Move supports six broad categories of bytecode instructions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Move supports six broad categories of bytecode instructions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No Move program can be published</a:t>
            </a:r>
          </a:p>
          <a:p>
            <a:r>
              <a:rPr lang="en-US"/>
              <a:t>or executed without passing through the bytecode verifier.</a:t>
            </a:r>
          </a:p>
          <a:p>
            <a:r>
              <a:rPr lang="en-US"/>
              <a:t/>
            </a:r>
          </a:p>
          <a:p>
            <a:r>
              <a:rPr lang="en-US"/>
              <a:t>- tables of entities,</a:t>
            </a:r>
          </a:p>
          <a:p>
            <a:r>
              <a:rPr lang="en-US"/>
              <a:t>such as constants, type signatures, struct definitions, and procedure definitions.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Possible Structure Errors:</a:t>
            </a:r>
          </a:p>
          <a:p>
            <a:r>
              <a:rPr lang="en-US"/>
              <a:t>illegal table indices, duplicate table entries, and illegal type signatures such as a</a:t>
            </a:r>
          </a:p>
          <a:p>
            <a:r>
              <a:rPr lang="en-US"/>
              <a:t>reference to a reference.</a:t>
            </a:r>
          </a:p>
          <a:p>
            <a:r>
              <a:rPr lang="en-US"/>
              <a:t/>
            </a:r>
          </a:p>
          <a:p>
            <a:r>
              <a:rPr lang="en-US"/>
              <a:t>-Semantic checks on procedure bodies:</a:t>
            </a:r>
          </a:p>
          <a:p>
            <a:r>
              <a:rPr lang="en-US"/>
              <a:t>errors such as incorrect procedure</a:t>
            </a:r>
          </a:p>
          <a:p>
            <a:r>
              <a:rPr lang="en-US"/>
              <a:t>arguments, dangling references, and duplicating a resource.</a:t>
            </a:r>
          </a:p>
          <a:p>
            <a:r>
              <a:rPr lang="en-US"/>
              <a:t/>
            </a:r>
          </a:p>
          <a:p>
            <a:r>
              <a:rPr lang="en-US"/>
              <a:t>- Linking errors:</a:t>
            </a:r>
          </a:p>
          <a:p>
            <a:r>
              <a:rPr lang="en-US"/>
              <a:t>illegally invoking an internal procedure and using a procedure</a:t>
            </a:r>
          </a:p>
          <a:p>
            <a:r>
              <a:rPr lang="en-US"/>
              <a:t>identifier that does not match its declaration.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We can detect conflicts easily:</a:t>
            </a:r>
          </a:p>
          <a:p>
            <a:r>
              <a:rPr lang="en-US"/>
              <a:t>-no overlap=no conflict=safe.</a:t>
            </a:r>
          </a:p>
          <a:p>
            <a:r>
              <a:rPr lang="en-US"/>
              <a:t>-Conflict? Re execute and solve them.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8.png" Type="http://schemas.openxmlformats.org/officeDocument/2006/relationships/image"/><Relationship Id="rId4" Target="../media/image9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0.png" Type="http://schemas.openxmlformats.org/officeDocument/2006/relationships/image"/><Relationship Id="rId4" Target="../media/image11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0.png" Type="http://schemas.openxmlformats.org/officeDocument/2006/relationships/image"/><Relationship Id="rId4" Target="../media/image11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0.png" Type="http://schemas.openxmlformats.org/officeDocument/2006/relationships/image"/><Relationship Id="rId4" Target="../media/image11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10.png" Type="http://schemas.openxmlformats.org/officeDocument/2006/relationships/image"/><Relationship Id="rId4" Target="../media/image11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10.png" Type="http://schemas.openxmlformats.org/officeDocument/2006/relationships/image"/><Relationship Id="rId4" Target="../media/image11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3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4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5.xml" Type="http://schemas.openxmlformats.org/officeDocument/2006/relationships/notesSlid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6.xml" Type="http://schemas.openxmlformats.org/officeDocument/2006/relationships/notesSlid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7.xml" Type="http://schemas.openxmlformats.org/officeDocument/2006/relationships/notesSlid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8.xml" Type="http://schemas.openxmlformats.org/officeDocument/2006/relationships/notesSlid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2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2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3.pn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9.xml" Type="http://schemas.openxmlformats.org/officeDocument/2006/relationships/notesSlide"/><Relationship Id="rId3" Target="../media/image17.pn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0.xml" Type="http://schemas.openxmlformats.org/officeDocument/2006/relationships/notesSlide"/><Relationship Id="rId3" Target="../media/image18.pn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1.xml" Type="http://schemas.openxmlformats.org/officeDocument/2006/relationships/notesSlide"/><Relationship Id="rId3" Target="../media/image19.png" Type="http://schemas.openxmlformats.org/officeDocument/2006/relationships/image"/></Relationships>
</file>

<file path=ppt/slides/_rels/slide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2.xml" Type="http://schemas.openxmlformats.org/officeDocument/2006/relationships/notesSlide"/></Relationships>
</file>

<file path=ppt/slides/_rels/slide4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3.xml" Type="http://schemas.openxmlformats.org/officeDocument/2006/relationships/notesSlide"/><Relationship Id="rId3" Target="../media/image20.png" Type="http://schemas.openxmlformats.org/officeDocument/2006/relationships/image"/></Relationships>
</file>

<file path=ppt/slides/_rels/slide4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4.xml" Type="http://schemas.openxmlformats.org/officeDocument/2006/relationships/notesSlide"/><Relationship Id="rId3" Target="../media/image21.png" Type="http://schemas.openxmlformats.org/officeDocument/2006/relationships/image"/><Relationship Id="rId4" Target="../media/image22.png" Type="http://schemas.openxmlformats.org/officeDocument/2006/relationships/image"/></Relationships>
</file>

<file path=ppt/slides/_rels/slide4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5.xml" Type="http://schemas.openxmlformats.org/officeDocument/2006/relationships/notesSlide"/><Relationship Id="rId3" Target="../media/image23.png" Type="http://schemas.openxmlformats.org/officeDocument/2006/relationships/image"/><Relationship Id="rId4" Target="../media/image24.png" Type="http://schemas.openxmlformats.org/officeDocument/2006/relationships/image"/></Relationships>
</file>

<file path=ppt/slides/_rels/slide4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6.xml" Type="http://schemas.openxmlformats.org/officeDocument/2006/relationships/notesSlide"/><Relationship Id="rId3" Target="../media/image25.png" Type="http://schemas.openxmlformats.org/officeDocument/2006/relationships/image"/></Relationships>
</file>

<file path=ppt/slides/_rels/slide5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7.xml" Type="http://schemas.openxmlformats.org/officeDocument/2006/relationships/notesSlide"/></Relationships>
</file>

<file path=ppt/slides/_rels/slide5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8.xml" Type="http://schemas.openxmlformats.org/officeDocument/2006/relationships/notesSlide"/><Relationship Id="rId3" Target="../media/image26.png" Type="http://schemas.openxmlformats.org/officeDocument/2006/relationships/image"/></Relationships>
</file>

<file path=ppt/slides/_rels/slide5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9.xml" Type="http://schemas.openxmlformats.org/officeDocument/2006/relationships/notesSlide"/><Relationship Id="rId3" Target="../media/image26.png" Type="http://schemas.openxmlformats.org/officeDocument/2006/relationships/image"/></Relationships>
</file>

<file path=ppt/slides/_rels/slide5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0.xml" Type="http://schemas.openxmlformats.org/officeDocument/2006/relationships/notesSlide"/><Relationship Id="rId3" Target="../media/image26.png" Type="http://schemas.openxmlformats.org/officeDocument/2006/relationships/image"/></Relationships>
</file>

<file path=ppt/slides/_rels/slide5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1.xml" Type="http://schemas.openxmlformats.org/officeDocument/2006/relationships/notesSlide"/><Relationship Id="rId3" Target="../media/image26.png" Type="http://schemas.openxmlformats.org/officeDocument/2006/relationships/image"/></Relationships>
</file>

<file path=ppt/slides/_rels/slide5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2.xml" Type="http://schemas.openxmlformats.org/officeDocument/2006/relationships/notesSlide"/><Relationship Id="rId3" Target="../media/image26.png" Type="http://schemas.openxmlformats.org/officeDocument/2006/relationships/image"/></Relationships>
</file>

<file path=ppt/slides/_rels/slide5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3.xml" Type="http://schemas.openxmlformats.org/officeDocument/2006/relationships/notesSlide"/><Relationship Id="rId3" Target="../media/image27.png" Type="http://schemas.openxmlformats.org/officeDocument/2006/relationships/image"/><Relationship Id="rId4" Target="../media/image28.png" Type="http://schemas.openxmlformats.org/officeDocument/2006/relationships/image"/></Relationships>
</file>

<file path=ppt/slides/_rels/slide5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4.xml" Type="http://schemas.openxmlformats.org/officeDocument/2006/relationships/notesSlide"/><Relationship Id="rId3" Target="../media/image29.png" Type="http://schemas.openxmlformats.org/officeDocument/2006/relationships/image"/></Relationships>
</file>

<file path=ppt/slides/_rels/slide5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5.xml" Type="http://schemas.openxmlformats.org/officeDocument/2006/relationships/notesSlide"/><Relationship Id="rId3" Target="../media/image30.png" Type="http://schemas.openxmlformats.org/officeDocument/2006/relationships/image"/><Relationship Id="rId4" Target="../media/image31.png" Type="http://schemas.openxmlformats.org/officeDocument/2006/relationships/image"/><Relationship Id="rId5" Target="../media/image32.png" Type="http://schemas.openxmlformats.org/officeDocument/2006/relationships/image"/></Relationships>
</file>

<file path=ppt/slides/_rels/slide5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6.xml" Type="http://schemas.openxmlformats.org/officeDocument/2006/relationships/notesSlide"/><Relationship Id="rId3" Target="../media/image33.png" Type="http://schemas.openxmlformats.org/officeDocument/2006/relationships/image"/></Relationships>
</file>

<file path=ppt/slides/_rels/slide6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7.xml" Type="http://schemas.openxmlformats.org/officeDocument/2006/relationships/notesSlide"/><Relationship Id="rId3" Target="../media/image33.png" Type="http://schemas.openxmlformats.org/officeDocument/2006/relationships/image"/></Relationships>
</file>

<file path=ppt/slides/_rels/slide6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8.xml" Type="http://schemas.openxmlformats.org/officeDocument/2006/relationships/notesSlide"/></Relationships>
</file>

<file path=ppt/slides/_rels/slide6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9.xml" Type="http://schemas.openxmlformats.org/officeDocument/2006/relationships/notesSlide"/></Relationships>
</file>

<file path=ppt/slides/_rels/slide6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0.xml" Type="http://schemas.openxmlformats.org/officeDocument/2006/relationships/notesSlide"/></Relationships>
</file>

<file path=ppt/slides/_rels/slide6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1.xml" Type="http://schemas.openxmlformats.org/officeDocument/2006/relationships/notesSlide"/></Relationships>
</file>

<file path=ppt/slides/_rels/slide6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6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/Relationships>
</file>

<file path=ppt/slides/_rels/slide6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2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/Relationships>
</file>

<file path=ppt/slides/_rels/slide6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720294" y="-212216"/>
            <a:ext cx="10205074" cy="10711432"/>
          </a:xfrm>
          <a:custGeom>
            <a:avLst/>
            <a:gdLst/>
            <a:ahLst/>
            <a:cxnLst/>
            <a:rect r="r" b="b" t="t" l="l"/>
            <a:pathLst>
              <a:path h="10711432" w="10205074">
                <a:moveTo>
                  <a:pt x="0" y="0"/>
                </a:moveTo>
                <a:lnTo>
                  <a:pt x="10205073" y="0"/>
                </a:lnTo>
                <a:lnTo>
                  <a:pt x="10205073" y="10711432"/>
                </a:lnTo>
                <a:lnTo>
                  <a:pt x="0" y="107114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54942" y="3611319"/>
            <a:ext cx="9773519" cy="1734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221"/>
              </a:lnSpc>
            </a:pPr>
            <a:r>
              <a:rPr lang="en-US" sz="10158" b="true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MOVE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354942" y="5229225"/>
            <a:ext cx="9117187" cy="11653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752"/>
              </a:lnSpc>
            </a:pPr>
            <a:r>
              <a:rPr lang="en-US" sz="3394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 Language With Programmable Resources</a:t>
            </a:r>
          </a:p>
          <a:p>
            <a:pPr algn="just">
              <a:lnSpc>
                <a:spcPts val="4752"/>
              </a:lnSpc>
            </a:pPr>
          </a:p>
        </p:txBody>
      </p:sp>
      <p:grpSp>
        <p:nvGrpSpPr>
          <p:cNvPr name="Group 5" id="5"/>
          <p:cNvGrpSpPr/>
          <p:nvPr/>
        </p:nvGrpSpPr>
        <p:grpSpPr>
          <a:xfrm rot="0">
            <a:off x="14978712" y="896403"/>
            <a:ext cx="2280588" cy="673130"/>
            <a:chOff x="0" y="0"/>
            <a:chExt cx="505529" cy="1492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05529" cy="149210"/>
            </a:xfrm>
            <a:custGeom>
              <a:avLst/>
              <a:gdLst/>
              <a:ahLst/>
              <a:cxnLst/>
              <a:rect r="r" b="b" t="t" l="l"/>
              <a:pathLst>
                <a:path h="149210" w="505529">
                  <a:moveTo>
                    <a:pt x="74605" y="0"/>
                  </a:moveTo>
                  <a:lnTo>
                    <a:pt x="430924" y="0"/>
                  </a:lnTo>
                  <a:cubicBezTo>
                    <a:pt x="472127" y="0"/>
                    <a:pt x="505529" y="33402"/>
                    <a:pt x="505529" y="74605"/>
                  </a:cubicBezTo>
                  <a:lnTo>
                    <a:pt x="505529" y="74605"/>
                  </a:lnTo>
                  <a:cubicBezTo>
                    <a:pt x="505529" y="115808"/>
                    <a:pt x="472127" y="149210"/>
                    <a:pt x="430924" y="149210"/>
                  </a:cubicBezTo>
                  <a:lnTo>
                    <a:pt x="74605" y="149210"/>
                  </a:lnTo>
                  <a:cubicBezTo>
                    <a:pt x="33402" y="149210"/>
                    <a:pt x="0" y="115808"/>
                    <a:pt x="0" y="74605"/>
                  </a:cubicBezTo>
                  <a:lnTo>
                    <a:pt x="0" y="74605"/>
                  </a:lnTo>
                  <a:cubicBezTo>
                    <a:pt x="0" y="33402"/>
                    <a:pt x="33402" y="0"/>
                    <a:pt x="74605" y="0"/>
                  </a:cubicBezTo>
                  <a:close/>
                </a:path>
              </a:pathLst>
            </a:custGeom>
            <a:solidFill>
              <a:srgbClr val="FFFFFF">
                <a:alpha val="31765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505529" cy="1873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6648506" y="989966"/>
            <a:ext cx="482922" cy="486004"/>
            <a:chOff x="0" y="0"/>
            <a:chExt cx="107047" cy="10773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7047" cy="107731"/>
            </a:xfrm>
            <a:custGeom>
              <a:avLst/>
              <a:gdLst/>
              <a:ahLst/>
              <a:cxnLst/>
              <a:rect r="r" b="b" t="t" l="l"/>
              <a:pathLst>
                <a:path h="107731" w="107047">
                  <a:moveTo>
                    <a:pt x="53524" y="0"/>
                  </a:moveTo>
                  <a:lnTo>
                    <a:pt x="53524" y="0"/>
                  </a:lnTo>
                  <a:cubicBezTo>
                    <a:pt x="67719" y="0"/>
                    <a:pt x="81333" y="5639"/>
                    <a:pt x="91371" y="15677"/>
                  </a:cubicBezTo>
                  <a:cubicBezTo>
                    <a:pt x="101408" y="25714"/>
                    <a:pt x="107047" y="39328"/>
                    <a:pt x="107047" y="53524"/>
                  </a:cubicBezTo>
                  <a:lnTo>
                    <a:pt x="107047" y="54207"/>
                  </a:lnTo>
                  <a:cubicBezTo>
                    <a:pt x="107047" y="68402"/>
                    <a:pt x="101408" y="82016"/>
                    <a:pt x="91371" y="92054"/>
                  </a:cubicBezTo>
                  <a:cubicBezTo>
                    <a:pt x="81333" y="102091"/>
                    <a:pt x="67719" y="107731"/>
                    <a:pt x="53524" y="107731"/>
                  </a:cubicBezTo>
                  <a:lnTo>
                    <a:pt x="53524" y="107731"/>
                  </a:lnTo>
                  <a:cubicBezTo>
                    <a:pt x="39328" y="107731"/>
                    <a:pt x="25714" y="102091"/>
                    <a:pt x="15677" y="92054"/>
                  </a:cubicBezTo>
                  <a:cubicBezTo>
                    <a:pt x="5639" y="82016"/>
                    <a:pt x="0" y="68402"/>
                    <a:pt x="0" y="54207"/>
                  </a:cubicBezTo>
                  <a:lnTo>
                    <a:pt x="0" y="53524"/>
                  </a:lnTo>
                  <a:cubicBezTo>
                    <a:pt x="0" y="39328"/>
                    <a:pt x="5639" y="25714"/>
                    <a:pt x="15677" y="15677"/>
                  </a:cubicBezTo>
                  <a:cubicBezTo>
                    <a:pt x="25714" y="5639"/>
                    <a:pt x="39328" y="0"/>
                    <a:pt x="5352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07047" cy="1458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6785314" y="1118079"/>
            <a:ext cx="209307" cy="229778"/>
          </a:xfrm>
          <a:custGeom>
            <a:avLst/>
            <a:gdLst/>
            <a:ahLst/>
            <a:cxnLst/>
            <a:rect r="r" b="b" t="t" l="l"/>
            <a:pathLst>
              <a:path h="229778" w="209307">
                <a:moveTo>
                  <a:pt x="0" y="0"/>
                </a:moveTo>
                <a:lnTo>
                  <a:pt x="209307" y="0"/>
                </a:lnTo>
                <a:lnTo>
                  <a:pt x="209307" y="229778"/>
                </a:lnTo>
                <a:lnTo>
                  <a:pt x="0" y="2297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5402683" y="1015962"/>
            <a:ext cx="1245823" cy="406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00"/>
              </a:lnSpc>
              <a:spcBef>
                <a:spcPct val="0"/>
              </a:spcBef>
            </a:pPr>
            <a:r>
              <a:rPr lang="en-US" sz="2357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Search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54942" y="8901139"/>
            <a:ext cx="7391452" cy="965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97"/>
              </a:lnSpc>
            </a:pPr>
            <a:r>
              <a:rPr lang="en-US" sz="1855" b="true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Paper by: Sam Blackshear, Evan Cheng, David L. Dill, Victor Gao, Ben Maurer, Todd Nowacki, Alistair Pott, Shaz Qadeer, Rain, Dario Russi, Stephane Sezer, Tim Zakian, Runtian Zhou* 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0872694" y="-59816"/>
            <a:ext cx="10205074" cy="10711432"/>
          </a:xfrm>
          <a:custGeom>
            <a:avLst/>
            <a:gdLst/>
            <a:ahLst/>
            <a:cxnLst/>
            <a:rect r="r" b="b" t="t" l="l"/>
            <a:pathLst>
              <a:path h="10711432" w="10205074">
                <a:moveTo>
                  <a:pt x="0" y="0"/>
                </a:moveTo>
                <a:lnTo>
                  <a:pt x="10205073" y="0"/>
                </a:lnTo>
                <a:lnTo>
                  <a:pt x="10205073" y="10711432"/>
                </a:lnTo>
                <a:lnTo>
                  <a:pt x="0" y="107114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354942" y="6571484"/>
            <a:ext cx="7391452" cy="315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97"/>
              </a:lnSpc>
            </a:pPr>
            <a:r>
              <a:rPr lang="en-US" sz="1855" b="true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Presented by Michael Ifraimov and Omri Cohen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524200"/>
            <a:ext cx="11837641" cy="17446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299"/>
              </a:lnSpc>
            </a:pPr>
            <a:r>
              <a:rPr lang="en-US" sz="1021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Lecture Highlights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-10800000">
            <a:off x="10592481" y="7482828"/>
            <a:ext cx="7999654" cy="8396583"/>
          </a:xfrm>
          <a:custGeom>
            <a:avLst/>
            <a:gdLst/>
            <a:ahLst/>
            <a:cxnLst/>
            <a:rect r="r" b="b" t="t" l="l"/>
            <a:pathLst>
              <a:path h="8396583" w="7999654">
                <a:moveTo>
                  <a:pt x="0" y="0"/>
                </a:moveTo>
                <a:lnTo>
                  <a:pt x="7999653" y="0"/>
                </a:lnTo>
                <a:lnTo>
                  <a:pt x="7999653" y="8396583"/>
                </a:lnTo>
                <a:lnTo>
                  <a:pt x="0" y="83965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3383151"/>
            <a:ext cx="12979136" cy="4393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62"/>
              </a:lnSpc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• The challenges of representing assets on a blockchain.</a:t>
            </a:r>
          </a:p>
          <a:p>
            <a:pPr algn="l">
              <a:lnSpc>
                <a:spcPts val="5862"/>
              </a:lnSpc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• Move's design and how it attempts to solve these challenges.</a:t>
            </a:r>
          </a:p>
          <a:p>
            <a:pPr algn="l">
              <a:lnSpc>
                <a:spcPts val="5862"/>
              </a:lnSpc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•  An example-oriented overview of Move’s key features.</a:t>
            </a:r>
          </a:p>
          <a:p>
            <a:pPr algn="l">
              <a:lnSpc>
                <a:spcPts val="5862"/>
              </a:lnSpc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• The Libra Blockchain</a:t>
            </a:r>
          </a:p>
          <a:p>
            <a:pPr algn="l">
              <a:lnSpc>
                <a:spcPts val="5862"/>
              </a:lnSpc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• Some of Move’s technical details and it’s virtual machine design.</a:t>
            </a:r>
          </a:p>
          <a:p>
            <a:pPr algn="l">
              <a:lnSpc>
                <a:spcPts val="5862"/>
              </a:lnSpc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• Conclusions and plans for the future.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14350" y="7478714"/>
            <a:ext cx="9983660" cy="3351211"/>
            <a:chOff x="0" y="0"/>
            <a:chExt cx="2629441" cy="8826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629441" cy="882624"/>
            </a:xfrm>
            <a:custGeom>
              <a:avLst/>
              <a:gdLst/>
              <a:ahLst/>
              <a:cxnLst/>
              <a:rect r="r" b="b" t="t" l="l"/>
              <a:pathLst>
                <a:path h="882624" w="2629441">
                  <a:moveTo>
                    <a:pt x="43426" y="0"/>
                  </a:moveTo>
                  <a:lnTo>
                    <a:pt x="2586016" y="0"/>
                  </a:lnTo>
                  <a:cubicBezTo>
                    <a:pt x="2597533" y="0"/>
                    <a:pt x="2608578" y="4575"/>
                    <a:pt x="2616722" y="12719"/>
                  </a:cubicBezTo>
                  <a:cubicBezTo>
                    <a:pt x="2624866" y="20863"/>
                    <a:pt x="2629441" y="31908"/>
                    <a:pt x="2629441" y="43426"/>
                  </a:cubicBezTo>
                  <a:lnTo>
                    <a:pt x="2629441" y="839198"/>
                  </a:lnTo>
                  <a:cubicBezTo>
                    <a:pt x="2629441" y="850715"/>
                    <a:pt x="2624866" y="861761"/>
                    <a:pt x="2616722" y="869904"/>
                  </a:cubicBezTo>
                  <a:cubicBezTo>
                    <a:pt x="2608578" y="878048"/>
                    <a:pt x="2597533" y="882624"/>
                    <a:pt x="2586016" y="882624"/>
                  </a:cubicBezTo>
                  <a:lnTo>
                    <a:pt x="43426" y="882624"/>
                  </a:lnTo>
                  <a:cubicBezTo>
                    <a:pt x="19442" y="882624"/>
                    <a:pt x="0" y="863181"/>
                    <a:pt x="0" y="839198"/>
                  </a:cubicBezTo>
                  <a:lnTo>
                    <a:pt x="0" y="43426"/>
                  </a:lnTo>
                  <a:cubicBezTo>
                    <a:pt x="0" y="31908"/>
                    <a:pt x="4575" y="20863"/>
                    <a:pt x="12719" y="12719"/>
                  </a:cubicBezTo>
                  <a:cubicBezTo>
                    <a:pt x="20863" y="4575"/>
                    <a:pt x="31908" y="0"/>
                    <a:pt x="43426" y="0"/>
                  </a:cubicBezTo>
                  <a:close/>
                </a:path>
              </a:pathLst>
            </a:custGeom>
            <a:solidFill>
              <a:srgbClr val="6647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629441" cy="9207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630594" y="2145571"/>
            <a:ext cx="8664891" cy="4255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334"/>
              </a:lnSpc>
            </a:pPr>
            <a:r>
              <a:rPr lang="en-US" sz="8095" b="true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Managing Assets on the </a:t>
            </a:r>
          </a:p>
          <a:p>
            <a:pPr algn="l">
              <a:lnSpc>
                <a:spcPts val="11334"/>
              </a:lnSpc>
            </a:pPr>
            <a:r>
              <a:rPr lang="en-US" sz="8095" b="true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blockchain 🔗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672075" y="4653717"/>
            <a:ext cx="8487627" cy="1747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22"/>
              </a:lnSpc>
            </a:pPr>
            <a:r>
              <a:rPr lang="en-US" sz="337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In order to talk about the blockchain,</a:t>
            </a:r>
          </a:p>
          <a:p>
            <a:pPr algn="l">
              <a:lnSpc>
                <a:spcPts val="4722"/>
              </a:lnSpc>
            </a:pPr>
            <a:r>
              <a:rPr lang="en-US" sz="337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we must first understand what </a:t>
            </a:r>
            <a:r>
              <a:rPr lang="en-US" sz="3373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is </a:t>
            </a:r>
            <a:r>
              <a:rPr lang="en-US" sz="337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 blockchain?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10703"/>
            <a:ext cx="9023350" cy="25741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35"/>
              </a:lnSpc>
            </a:pPr>
            <a:r>
              <a:rPr lang="en-US" sz="9378" b="true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What is the</a:t>
            </a:r>
          </a:p>
          <a:p>
            <a:pPr algn="l">
              <a:lnSpc>
                <a:spcPts val="10035"/>
              </a:lnSpc>
            </a:pPr>
            <a:r>
              <a:rPr lang="en-US" sz="9378" b="true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blockchain?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05761" y="3787740"/>
            <a:ext cx="12505449" cy="64572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1034" indent="-325517" lvl="1">
              <a:lnSpc>
                <a:spcPts val="4673"/>
              </a:lnSpc>
              <a:buFont typeface="Arial"/>
              <a:buChar char="•"/>
            </a:pPr>
            <a:r>
              <a:rPr lang="en-US" sz="3015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 replicated state machine.</a:t>
            </a:r>
          </a:p>
          <a:p>
            <a:pPr algn="l">
              <a:lnSpc>
                <a:spcPts val="4673"/>
              </a:lnSpc>
            </a:pPr>
          </a:p>
          <a:p>
            <a:pPr algn="l" marL="651034" indent="-325517" lvl="1">
              <a:lnSpc>
                <a:spcPts val="4673"/>
              </a:lnSpc>
              <a:buFont typeface="Arial"/>
              <a:buChar char="•"/>
            </a:pPr>
            <a:r>
              <a:rPr lang="en-US" b="true" sz="3015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Validators </a:t>
            </a:r>
            <a:r>
              <a:rPr lang="en-US" sz="3015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receive transactions from users and change their </a:t>
            </a:r>
            <a:r>
              <a:rPr lang="en-US" b="true" sz="3015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state </a:t>
            </a:r>
            <a:r>
              <a:rPr lang="en-US" sz="3015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to document these transactions.</a:t>
            </a:r>
          </a:p>
          <a:p>
            <a:pPr algn="l" marL="1302068" indent="-434023" lvl="2">
              <a:lnSpc>
                <a:spcPts val="4673"/>
              </a:lnSpc>
              <a:buFont typeface="Arial"/>
              <a:buChar char="⚬"/>
            </a:pPr>
            <a:r>
              <a:rPr lang="en-US" sz="3015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 validators start from the same initial state.</a:t>
            </a:r>
          </a:p>
          <a:p>
            <a:pPr algn="l" marL="1302068" indent="-434023" lvl="2">
              <a:lnSpc>
                <a:spcPts val="4673"/>
              </a:lnSpc>
              <a:buFont typeface="Arial"/>
              <a:buChar char="⚬"/>
            </a:pPr>
            <a:r>
              <a:rPr lang="en-US" sz="3015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 validators agree on what the next transaction should be.</a:t>
            </a:r>
          </a:p>
          <a:p>
            <a:pPr algn="l" marL="1302068" indent="-434023" lvl="2">
              <a:lnSpc>
                <a:spcPts val="4673"/>
              </a:lnSpc>
              <a:buFont typeface="Arial"/>
              <a:buChar char="⚬"/>
            </a:pPr>
            <a:r>
              <a:rPr lang="en-US" sz="3015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 global state is changed via validators following the </a:t>
            </a:r>
            <a:r>
              <a:rPr lang="en-US" sz="3015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concensus protcol.</a:t>
            </a:r>
          </a:p>
          <a:p>
            <a:pPr algn="l">
              <a:lnSpc>
                <a:spcPts val="4673"/>
              </a:lnSpc>
            </a:pPr>
          </a:p>
          <a:p>
            <a:pPr algn="l" marL="651034" indent="-325517" lvl="1">
              <a:lnSpc>
                <a:spcPts val="4673"/>
              </a:lnSpc>
              <a:buFont typeface="Arial"/>
              <a:buChar char="•"/>
            </a:pPr>
            <a:r>
              <a:rPr lang="en-US" sz="3015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We get a consistant state amongst all validators.</a:t>
            </a:r>
          </a:p>
          <a:p>
            <a:pPr algn="l">
              <a:lnSpc>
                <a:spcPts val="4673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gradFill rotWithShape="true">
          <a:gsLst>
            <a:gs pos="0">
              <a:srgbClr val="5C3BFF">
                <a:alpha val="100000"/>
              </a:srgbClr>
            </a:gs>
            <a:gs pos="100000">
              <a:srgbClr val="B664FF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428594" y="1407608"/>
            <a:ext cx="13816047" cy="3044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263"/>
              </a:lnSpc>
            </a:pPr>
            <a:r>
              <a:rPr lang="en-US" sz="8759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Challenges of representing assets on a blockchain.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428594" y="5114391"/>
            <a:ext cx="11930793" cy="33606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43"/>
              </a:lnSpc>
            </a:pPr>
            <a:r>
              <a:rPr lang="en-US" sz="381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There are two properties of physical assets that are difficult to encode in digital assets: </a:t>
            </a:r>
          </a:p>
          <a:p>
            <a:pPr algn="l">
              <a:lnSpc>
                <a:spcPts val="5343"/>
              </a:lnSpc>
            </a:pPr>
          </a:p>
          <a:p>
            <a:pPr algn="l">
              <a:lnSpc>
                <a:spcPts val="5343"/>
              </a:lnSpc>
            </a:pPr>
            <a:r>
              <a:rPr lang="en-US" sz="381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• </a:t>
            </a:r>
            <a:r>
              <a:rPr lang="en-US" sz="381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Scarcity </a:t>
            </a:r>
          </a:p>
          <a:p>
            <a:pPr algn="l">
              <a:lnSpc>
                <a:spcPts val="5343"/>
              </a:lnSpc>
            </a:pPr>
            <a:r>
              <a:rPr lang="en-US" sz="381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• </a:t>
            </a:r>
            <a:r>
              <a:rPr lang="en-US" sz="381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Access control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428594" y="8815974"/>
            <a:ext cx="5703610" cy="5748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60"/>
              </a:lnSpc>
            </a:pPr>
            <a:r>
              <a:rPr lang="en-US" sz="347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But what does this mean?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gradFill rotWithShape="true">
          <a:gsLst>
            <a:gs pos="0">
              <a:srgbClr val="5C3BFF">
                <a:alpha val="100000"/>
              </a:srgbClr>
            </a:gs>
            <a:gs pos="100000">
              <a:srgbClr val="B664FF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90482" y="1115620"/>
            <a:ext cx="14971510" cy="9450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760"/>
              </a:lnSpc>
            </a:pPr>
            <a:r>
              <a:rPr lang="en-US" sz="5543" b="true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Side note - An explanation of basic economics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790482" y="1984475"/>
            <a:ext cx="16968025" cy="7116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93"/>
              </a:lnSpc>
            </a:pP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Let’s build some intuition...</a:t>
            </a:r>
          </a:p>
          <a:p>
            <a:pPr algn="l">
              <a:lnSpc>
                <a:spcPts val="5693"/>
              </a:lnSpc>
            </a:pPr>
          </a:p>
          <a:p>
            <a:pPr algn="l">
              <a:lnSpc>
                <a:spcPts val="5693"/>
              </a:lnSpc>
            </a:pP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Ideally, the money supply should be carefully managed to maintain stability.</a:t>
            </a:r>
          </a:p>
          <a:p>
            <a:pPr algn="l">
              <a:lnSpc>
                <a:spcPts val="5693"/>
              </a:lnSpc>
            </a:pP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Unchecked creation or destruction of currency disrupts economic stability.</a:t>
            </a:r>
          </a:p>
          <a:p>
            <a:pPr algn="l">
              <a:lnSpc>
                <a:spcPts val="5693"/>
              </a:lnSpc>
            </a:pPr>
          </a:p>
          <a:p>
            <a:pPr algn="l">
              <a:lnSpc>
                <a:spcPts val="5693"/>
              </a:lnSpc>
            </a:pP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When too much money enters circulation without a corresponding increase in goods and services, the value of money drops.</a:t>
            </a:r>
          </a:p>
          <a:p>
            <a:pPr algn="l">
              <a:lnSpc>
                <a:spcPts val="5693"/>
              </a:lnSpc>
            </a:pP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This leads to </a:t>
            </a:r>
            <a:r>
              <a:rPr lang="en-US" b="true" sz="4067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Inflation </a:t>
            </a: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— a general rise in prices a</a:t>
            </a: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cross </a:t>
            </a: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</a:t>
            </a: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he ec</a:t>
            </a: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on</a:t>
            </a: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omy.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gradFill rotWithShape="true">
          <a:gsLst>
            <a:gs pos="0">
              <a:srgbClr val="5C3BFF">
                <a:alpha val="100000"/>
              </a:srgbClr>
            </a:gs>
            <a:gs pos="100000">
              <a:srgbClr val="B664FF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3929687">
            <a:off x="9055144" y="-501871"/>
            <a:ext cx="9364319" cy="10563953"/>
            <a:chOff x="0" y="0"/>
            <a:chExt cx="2466323" cy="278227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66323" cy="2782276"/>
            </a:xfrm>
            <a:custGeom>
              <a:avLst/>
              <a:gdLst/>
              <a:ahLst/>
              <a:cxnLst/>
              <a:rect r="r" b="b" t="t" l="l"/>
              <a:pathLst>
                <a:path h="2782276" w="2466323">
                  <a:moveTo>
                    <a:pt x="46298" y="0"/>
                  </a:moveTo>
                  <a:lnTo>
                    <a:pt x="2420025" y="0"/>
                  </a:lnTo>
                  <a:cubicBezTo>
                    <a:pt x="2432304" y="0"/>
                    <a:pt x="2444080" y="4878"/>
                    <a:pt x="2452762" y="13560"/>
                  </a:cubicBezTo>
                  <a:cubicBezTo>
                    <a:pt x="2461445" y="22243"/>
                    <a:pt x="2466323" y="34019"/>
                    <a:pt x="2466323" y="46298"/>
                  </a:cubicBezTo>
                  <a:lnTo>
                    <a:pt x="2466323" y="2735978"/>
                  </a:lnTo>
                  <a:cubicBezTo>
                    <a:pt x="2466323" y="2761547"/>
                    <a:pt x="2445595" y="2782276"/>
                    <a:pt x="2420025" y="2782276"/>
                  </a:cubicBezTo>
                  <a:lnTo>
                    <a:pt x="46298" y="2782276"/>
                  </a:lnTo>
                  <a:cubicBezTo>
                    <a:pt x="20728" y="2782276"/>
                    <a:pt x="0" y="2761547"/>
                    <a:pt x="0" y="2735978"/>
                  </a:cubicBezTo>
                  <a:lnTo>
                    <a:pt x="0" y="46298"/>
                  </a:lnTo>
                  <a:cubicBezTo>
                    <a:pt x="0" y="20728"/>
                    <a:pt x="20728" y="0"/>
                    <a:pt x="46298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C3BFF">
                    <a:alpha val="100000"/>
                  </a:srgbClr>
                </a:gs>
                <a:gs pos="100000">
                  <a:srgbClr val="B664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66323" cy="2820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790482" y="1390245"/>
            <a:ext cx="13763233" cy="4017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34"/>
              </a:lnSpc>
            </a:pPr>
            <a:r>
              <a:rPr lang="en-US" sz="4596" b="true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Scarcity </a:t>
            </a:r>
            <a:r>
              <a:rPr lang="en-US" sz="4596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- The supply of assets in the system should be controlled (no inflation).</a:t>
            </a:r>
          </a:p>
          <a:p>
            <a:pPr algn="l">
              <a:lnSpc>
                <a:spcPts val="6434"/>
              </a:lnSpc>
            </a:pPr>
          </a:p>
          <a:p>
            <a:pPr algn="l">
              <a:lnSpc>
                <a:spcPts val="6434"/>
              </a:lnSpc>
            </a:pPr>
            <a:r>
              <a:rPr lang="en-US" sz="4596" b="true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Access control</a:t>
            </a:r>
            <a:r>
              <a:rPr lang="en-US" sz="4596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 - A participant in the system should be able to protect his assets (no cheating).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90482" y="6685418"/>
            <a:ext cx="14188230" cy="20080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43"/>
              </a:lnSpc>
            </a:pPr>
            <a:r>
              <a:rPr lang="en-US" sz="381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Move’s goal was to be expressive enough to transfer funds, yet constrained enough to prevent violation of s</a:t>
            </a:r>
            <a:r>
              <a:rPr lang="en-US" sz="381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carcity and</a:t>
            </a:r>
            <a:r>
              <a:rPr lang="en-US" sz="381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a</a:t>
            </a:r>
            <a:r>
              <a:rPr lang="en-US" sz="381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ccess control</a:t>
            </a:r>
            <a:r>
              <a:rPr lang="en-US" sz="381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C3BFF">
                <a:alpha val="100000"/>
              </a:srgbClr>
            </a:gs>
            <a:gs pos="100000">
              <a:srgbClr val="B664FF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3929687">
            <a:off x="9055144" y="-501871"/>
            <a:ext cx="9364319" cy="10563953"/>
            <a:chOff x="0" y="0"/>
            <a:chExt cx="2466323" cy="278227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66323" cy="2782276"/>
            </a:xfrm>
            <a:custGeom>
              <a:avLst/>
              <a:gdLst/>
              <a:ahLst/>
              <a:cxnLst/>
              <a:rect r="r" b="b" t="t" l="l"/>
              <a:pathLst>
                <a:path h="2782276" w="2466323">
                  <a:moveTo>
                    <a:pt x="46298" y="0"/>
                  </a:moveTo>
                  <a:lnTo>
                    <a:pt x="2420025" y="0"/>
                  </a:lnTo>
                  <a:cubicBezTo>
                    <a:pt x="2432304" y="0"/>
                    <a:pt x="2444080" y="4878"/>
                    <a:pt x="2452762" y="13560"/>
                  </a:cubicBezTo>
                  <a:cubicBezTo>
                    <a:pt x="2461445" y="22243"/>
                    <a:pt x="2466323" y="34019"/>
                    <a:pt x="2466323" y="46298"/>
                  </a:cubicBezTo>
                  <a:lnTo>
                    <a:pt x="2466323" y="2735978"/>
                  </a:lnTo>
                  <a:cubicBezTo>
                    <a:pt x="2466323" y="2761547"/>
                    <a:pt x="2445595" y="2782276"/>
                    <a:pt x="2420025" y="2782276"/>
                  </a:cubicBezTo>
                  <a:lnTo>
                    <a:pt x="46298" y="2782276"/>
                  </a:lnTo>
                  <a:cubicBezTo>
                    <a:pt x="20728" y="2782276"/>
                    <a:pt x="0" y="2761547"/>
                    <a:pt x="0" y="2735978"/>
                  </a:cubicBezTo>
                  <a:lnTo>
                    <a:pt x="0" y="46298"/>
                  </a:lnTo>
                  <a:cubicBezTo>
                    <a:pt x="0" y="20728"/>
                    <a:pt x="20728" y="0"/>
                    <a:pt x="46298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C3BFF">
                    <a:alpha val="100000"/>
                  </a:srgbClr>
                </a:gs>
                <a:gs pos="100000">
                  <a:srgbClr val="B664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66323" cy="2820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3122659" y="5969338"/>
            <a:ext cx="8136380" cy="1498127"/>
          </a:xfrm>
          <a:custGeom>
            <a:avLst/>
            <a:gdLst/>
            <a:ahLst/>
            <a:cxnLst/>
            <a:rect r="r" b="b" t="t" l="l"/>
            <a:pathLst>
              <a:path h="1498127" w="8136380">
                <a:moveTo>
                  <a:pt x="0" y="0"/>
                </a:moveTo>
                <a:lnTo>
                  <a:pt x="8136380" y="0"/>
                </a:lnTo>
                <a:lnTo>
                  <a:pt x="8136380" y="1498127"/>
                </a:lnTo>
                <a:lnTo>
                  <a:pt x="0" y="14981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90482" y="1380720"/>
            <a:ext cx="8890820" cy="1841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80"/>
              </a:lnSpc>
            </a:pPr>
            <a:r>
              <a:rPr lang="en-US" sz="5343" b="true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How do we enforce scarcity in the digital world?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90482" y="3516493"/>
            <a:ext cx="8353518" cy="6935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93"/>
              </a:lnSpc>
            </a:pP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Let’s build some intuition first...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90482" y="4758642"/>
            <a:ext cx="6605042" cy="6935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93"/>
              </a:lnSpc>
            </a:pP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First proposal: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759095" y="6333544"/>
            <a:ext cx="6025227" cy="6935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78094" indent="-439047" lvl="1">
              <a:lnSpc>
                <a:spcPts val="5693"/>
              </a:lnSpc>
              <a:buFont typeface="Arial"/>
              <a:buChar char="•"/>
            </a:pP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G: ID ⟶ N (Naturals)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122659" y="7762740"/>
            <a:ext cx="5117545" cy="6935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93"/>
              </a:lnSpc>
            </a:pP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What’s wrong here?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C3BFF">
                <a:alpha val="100000"/>
              </a:srgbClr>
            </a:gs>
            <a:gs pos="100000">
              <a:srgbClr val="B664FF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3929687">
            <a:off x="9055144" y="-501871"/>
            <a:ext cx="9364319" cy="10563953"/>
            <a:chOff x="0" y="0"/>
            <a:chExt cx="2466323" cy="278227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66323" cy="2782276"/>
            </a:xfrm>
            <a:custGeom>
              <a:avLst/>
              <a:gdLst/>
              <a:ahLst/>
              <a:cxnLst/>
              <a:rect r="r" b="b" t="t" l="l"/>
              <a:pathLst>
                <a:path h="2782276" w="2466323">
                  <a:moveTo>
                    <a:pt x="46298" y="0"/>
                  </a:moveTo>
                  <a:lnTo>
                    <a:pt x="2420025" y="0"/>
                  </a:lnTo>
                  <a:cubicBezTo>
                    <a:pt x="2432304" y="0"/>
                    <a:pt x="2444080" y="4878"/>
                    <a:pt x="2452762" y="13560"/>
                  </a:cubicBezTo>
                  <a:cubicBezTo>
                    <a:pt x="2461445" y="22243"/>
                    <a:pt x="2466323" y="34019"/>
                    <a:pt x="2466323" y="46298"/>
                  </a:cubicBezTo>
                  <a:lnTo>
                    <a:pt x="2466323" y="2735978"/>
                  </a:lnTo>
                  <a:cubicBezTo>
                    <a:pt x="2466323" y="2761547"/>
                    <a:pt x="2445595" y="2782276"/>
                    <a:pt x="2420025" y="2782276"/>
                  </a:cubicBezTo>
                  <a:lnTo>
                    <a:pt x="46298" y="2782276"/>
                  </a:lnTo>
                  <a:cubicBezTo>
                    <a:pt x="20728" y="2782276"/>
                    <a:pt x="0" y="2761547"/>
                    <a:pt x="0" y="2735978"/>
                  </a:cubicBezTo>
                  <a:lnTo>
                    <a:pt x="0" y="46298"/>
                  </a:lnTo>
                  <a:cubicBezTo>
                    <a:pt x="0" y="20728"/>
                    <a:pt x="20728" y="0"/>
                    <a:pt x="46298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C3BFF">
                    <a:alpha val="100000"/>
                  </a:srgbClr>
                </a:gs>
                <a:gs pos="100000">
                  <a:srgbClr val="B664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66323" cy="2820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3122659" y="5969338"/>
            <a:ext cx="8136380" cy="1498127"/>
          </a:xfrm>
          <a:custGeom>
            <a:avLst/>
            <a:gdLst/>
            <a:ahLst/>
            <a:cxnLst/>
            <a:rect r="r" b="b" t="t" l="l"/>
            <a:pathLst>
              <a:path h="1498127" w="8136380">
                <a:moveTo>
                  <a:pt x="0" y="0"/>
                </a:moveTo>
                <a:lnTo>
                  <a:pt x="8136380" y="0"/>
                </a:lnTo>
                <a:lnTo>
                  <a:pt x="8136380" y="1498127"/>
                </a:lnTo>
                <a:lnTo>
                  <a:pt x="0" y="14981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90482" y="1380720"/>
            <a:ext cx="8890820" cy="1841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80"/>
              </a:lnSpc>
            </a:pPr>
            <a:r>
              <a:rPr lang="en-US" sz="5343" b="true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How do we enforce scarcity in the digital world?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90482" y="3516493"/>
            <a:ext cx="6796133" cy="6935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93"/>
              </a:lnSpc>
            </a:pP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Let’s build some intuition...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90482" y="4758642"/>
            <a:ext cx="6605042" cy="6935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93"/>
              </a:lnSpc>
            </a:pP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First proposal: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759095" y="6333544"/>
            <a:ext cx="6025227" cy="6935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78094" indent="-439047" lvl="1">
              <a:lnSpc>
                <a:spcPts val="5693"/>
              </a:lnSpc>
              <a:buFont typeface="Arial"/>
              <a:buChar char="•"/>
            </a:pP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G: ID ⟶ N (Naturals)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122659" y="7762740"/>
            <a:ext cx="5117545" cy="6935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93"/>
              </a:lnSpc>
            </a:pP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What’s wrong here?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740477" y="8370531"/>
            <a:ext cx="12546579" cy="1302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06364" indent="-403182" lvl="1">
              <a:lnSpc>
                <a:spcPts val="5228"/>
              </a:lnSpc>
              <a:buFont typeface="Arial"/>
              <a:buChar char="•"/>
            </a:pPr>
            <a:r>
              <a:rPr lang="en-US" sz="3734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Infinite money? (no scarcity)  ⟨Me, 100⟩ x infinity</a:t>
            </a:r>
          </a:p>
          <a:p>
            <a:pPr algn="l" marL="806364" indent="-403182" lvl="1">
              <a:lnSpc>
                <a:spcPts val="5228"/>
              </a:lnSpc>
              <a:buFont typeface="Arial"/>
              <a:buChar char="•"/>
            </a:pPr>
            <a:r>
              <a:rPr lang="en-US" sz="3734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Who’s paying K? </a:t>
            </a:r>
            <a:r>
              <a:rPr lang="en-US" sz="3734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Can </a:t>
            </a:r>
            <a:r>
              <a:rPr lang="en-US" sz="3734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he pay?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C3BFF">
                <a:alpha val="100000"/>
              </a:srgbClr>
            </a:gs>
            <a:gs pos="100000">
              <a:srgbClr val="B664FF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3929687">
            <a:off x="9055144" y="-501871"/>
            <a:ext cx="9364319" cy="10563953"/>
            <a:chOff x="0" y="0"/>
            <a:chExt cx="2466323" cy="278227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66323" cy="2782276"/>
            </a:xfrm>
            <a:custGeom>
              <a:avLst/>
              <a:gdLst/>
              <a:ahLst/>
              <a:cxnLst/>
              <a:rect r="r" b="b" t="t" l="l"/>
              <a:pathLst>
                <a:path h="2782276" w="2466323">
                  <a:moveTo>
                    <a:pt x="46298" y="0"/>
                  </a:moveTo>
                  <a:lnTo>
                    <a:pt x="2420025" y="0"/>
                  </a:lnTo>
                  <a:cubicBezTo>
                    <a:pt x="2432304" y="0"/>
                    <a:pt x="2444080" y="4878"/>
                    <a:pt x="2452762" y="13560"/>
                  </a:cubicBezTo>
                  <a:cubicBezTo>
                    <a:pt x="2461445" y="22243"/>
                    <a:pt x="2466323" y="34019"/>
                    <a:pt x="2466323" y="46298"/>
                  </a:cubicBezTo>
                  <a:lnTo>
                    <a:pt x="2466323" y="2735978"/>
                  </a:lnTo>
                  <a:cubicBezTo>
                    <a:pt x="2466323" y="2761547"/>
                    <a:pt x="2445595" y="2782276"/>
                    <a:pt x="2420025" y="2782276"/>
                  </a:cubicBezTo>
                  <a:lnTo>
                    <a:pt x="46298" y="2782276"/>
                  </a:lnTo>
                  <a:cubicBezTo>
                    <a:pt x="20728" y="2782276"/>
                    <a:pt x="0" y="2761547"/>
                    <a:pt x="0" y="2735978"/>
                  </a:cubicBezTo>
                  <a:lnTo>
                    <a:pt x="0" y="46298"/>
                  </a:lnTo>
                  <a:cubicBezTo>
                    <a:pt x="0" y="20728"/>
                    <a:pt x="20728" y="0"/>
                    <a:pt x="46298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C3BFF">
                    <a:alpha val="100000"/>
                  </a:srgbClr>
                </a:gs>
                <a:gs pos="100000">
                  <a:srgbClr val="B664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66323" cy="2820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3122659" y="5764059"/>
            <a:ext cx="7503432" cy="2020155"/>
          </a:xfrm>
          <a:custGeom>
            <a:avLst/>
            <a:gdLst/>
            <a:ahLst/>
            <a:cxnLst/>
            <a:rect r="r" b="b" t="t" l="l"/>
            <a:pathLst>
              <a:path h="2020155" w="7503432">
                <a:moveTo>
                  <a:pt x="0" y="0"/>
                </a:moveTo>
                <a:lnTo>
                  <a:pt x="7503432" y="0"/>
                </a:lnTo>
                <a:lnTo>
                  <a:pt x="7503432" y="2020155"/>
                </a:lnTo>
                <a:lnTo>
                  <a:pt x="0" y="20201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90482" y="1380720"/>
            <a:ext cx="8890820" cy="1841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80"/>
              </a:lnSpc>
            </a:pPr>
            <a:r>
              <a:rPr lang="en-US" sz="5343" b="true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How do we enforce scarcity in the digital world?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90482" y="3516493"/>
            <a:ext cx="6796133" cy="6935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93"/>
              </a:lnSpc>
            </a:pP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Let’s build some intuition...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90482" y="4758642"/>
            <a:ext cx="4662284" cy="6935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93"/>
              </a:lnSpc>
            </a:pP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Second proposal: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835967" y="6028968"/>
            <a:ext cx="6423333" cy="1414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78094" indent="-439047" lvl="1">
              <a:lnSpc>
                <a:spcPts val="5693"/>
              </a:lnSpc>
              <a:buFont typeface="Arial"/>
              <a:buChar char="•"/>
            </a:pP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G: ID ⟶ N (Naturals)</a:t>
            </a:r>
          </a:p>
          <a:p>
            <a:pPr algn="l" marL="878094" indent="-439047" lvl="1">
              <a:lnSpc>
                <a:spcPts val="5693"/>
              </a:lnSpc>
              <a:buFont typeface="Arial"/>
              <a:buChar char="•"/>
            </a:pP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Ki is the public key of i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121624" y="7936614"/>
            <a:ext cx="13167205" cy="1602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88"/>
              </a:lnSpc>
            </a:pP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Better - we have scarcity! (why?)</a:t>
            </a:r>
          </a:p>
          <a:p>
            <a:pPr algn="l">
              <a:lnSpc>
                <a:spcPts val="6588"/>
              </a:lnSpc>
            </a:pP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Now what? what if I just do ⟨Alice, 100, Me⟩?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C3BFF">
                <a:alpha val="100000"/>
              </a:srgbClr>
            </a:gs>
            <a:gs pos="100000">
              <a:srgbClr val="B664FF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3929687">
            <a:off x="9055144" y="-501871"/>
            <a:ext cx="9364319" cy="10563953"/>
            <a:chOff x="0" y="0"/>
            <a:chExt cx="2466323" cy="278227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66323" cy="2782276"/>
            </a:xfrm>
            <a:custGeom>
              <a:avLst/>
              <a:gdLst/>
              <a:ahLst/>
              <a:cxnLst/>
              <a:rect r="r" b="b" t="t" l="l"/>
              <a:pathLst>
                <a:path h="2782276" w="2466323">
                  <a:moveTo>
                    <a:pt x="46298" y="0"/>
                  </a:moveTo>
                  <a:lnTo>
                    <a:pt x="2420025" y="0"/>
                  </a:lnTo>
                  <a:cubicBezTo>
                    <a:pt x="2432304" y="0"/>
                    <a:pt x="2444080" y="4878"/>
                    <a:pt x="2452762" y="13560"/>
                  </a:cubicBezTo>
                  <a:cubicBezTo>
                    <a:pt x="2461445" y="22243"/>
                    <a:pt x="2466323" y="34019"/>
                    <a:pt x="2466323" y="46298"/>
                  </a:cubicBezTo>
                  <a:lnTo>
                    <a:pt x="2466323" y="2735978"/>
                  </a:lnTo>
                  <a:cubicBezTo>
                    <a:pt x="2466323" y="2761547"/>
                    <a:pt x="2445595" y="2782276"/>
                    <a:pt x="2420025" y="2782276"/>
                  </a:cubicBezTo>
                  <a:lnTo>
                    <a:pt x="46298" y="2782276"/>
                  </a:lnTo>
                  <a:cubicBezTo>
                    <a:pt x="20728" y="2782276"/>
                    <a:pt x="0" y="2761547"/>
                    <a:pt x="0" y="2735978"/>
                  </a:cubicBezTo>
                  <a:lnTo>
                    <a:pt x="0" y="46298"/>
                  </a:lnTo>
                  <a:cubicBezTo>
                    <a:pt x="0" y="20728"/>
                    <a:pt x="20728" y="0"/>
                    <a:pt x="46298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C3BFF">
                    <a:alpha val="100000"/>
                  </a:srgbClr>
                </a:gs>
                <a:gs pos="100000">
                  <a:srgbClr val="B664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66323" cy="2820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362401" y="5823633"/>
            <a:ext cx="10656092" cy="1799877"/>
          </a:xfrm>
          <a:custGeom>
            <a:avLst/>
            <a:gdLst/>
            <a:ahLst/>
            <a:cxnLst/>
            <a:rect r="r" b="b" t="t" l="l"/>
            <a:pathLst>
              <a:path h="1799877" w="10656092">
                <a:moveTo>
                  <a:pt x="0" y="0"/>
                </a:moveTo>
                <a:lnTo>
                  <a:pt x="10656092" y="0"/>
                </a:lnTo>
                <a:lnTo>
                  <a:pt x="10656092" y="1799877"/>
                </a:lnTo>
                <a:lnTo>
                  <a:pt x="0" y="17998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90482" y="1380720"/>
            <a:ext cx="10984538" cy="1841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80"/>
              </a:lnSpc>
            </a:pPr>
            <a:r>
              <a:rPr lang="en-US" sz="5343" b="true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How do we enforce access control in the digital world?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90482" y="3516493"/>
            <a:ext cx="6796133" cy="6935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93"/>
              </a:lnSpc>
            </a:pP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Let’s build some intuition...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90482" y="4758642"/>
            <a:ext cx="4662284" cy="6935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93"/>
              </a:lnSpc>
            </a:pP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Third proposal: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775020" y="5866656"/>
            <a:ext cx="6025227" cy="1414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78094" indent="-439047" lvl="1">
              <a:lnSpc>
                <a:spcPts val="5693"/>
              </a:lnSpc>
              <a:buFont typeface="Arial"/>
              <a:buChar char="•"/>
            </a:pP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G: ID ⟶ N (Naturals)</a:t>
            </a:r>
          </a:p>
          <a:p>
            <a:pPr algn="l" marL="878094" indent="-439047" lvl="1">
              <a:lnSpc>
                <a:spcPts val="5693"/>
              </a:lnSpc>
              <a:buFont typeface="Arial"/>
              <a:buChar char="•"/>
            </a:pP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 is Alice’s signature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121624" y="7936614"/>
            <a:ext cx="13173903" cy="1602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88"/>
              </a:lnSpc>
            </a:pP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Now we have both scarcity and access control</a:t>
            </a:r>
          </a:p>
          <a:p>
            <a:pPr algn="l">
              <a:lnSpc>
                <a:spcPts val="6588"/>
              </a:lnSpc>
            </a:pP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(no more infinite money - need to get a </a:t>
            </a:r>
            <a:r>
              <a:rPr lang="en-US" sz="4067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real </a:t>
            </a:r>
            <a:r>
              <a:rPr lang="en-US" sz="4067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job now)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8781568" y="5722890"/>
            <a:ext cx="10205074" cy="10711432"/>
          </a:xfrm>
          <a:custGeom>
            <a:avLst/>
            <a:gdLst/>
            <a:ahLst/>
            <a:cxnLst/>
            <a:rect r="r" b="b" t="t" l="l"/>
            <a:pathLst>
              <a:path h="10711432" w="10205074">
                <a:moveTo>
                  <a:pt x="0" y="0"/>
                </a:moveTo>
                <a:lnTo>
                  <a:pt x="10205073" y="0"/>
                </a:lnTo>
                <a:lnTo>
                  <a:pt x="10205073" y="10711432"/>
                </a:lnTo>
                <a:lnTo>
                  <a:pt x="0" y="107114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921771"/>
            <a:ext cx="7536366" cy="1423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607"/>
              </a:lnSpc>
            </a:pPr>
            <a:r>
              <a:rPr lang="en-US" sz="8290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Introduction to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3007280"/>
            <a:ext cx="9773519" cy="1734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221"/>
              </a:lnSpc>
            </a:pPr>
            <a:r>
              <a:rPr lang="en-US" sz="10158" b="true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MOVE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94291" y="1185932"/>
            <a:ext cx="7536366" cy="1423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607"/>
              </a:lnSpc>
            </a:pPr>
            <a:r>
              <a:rPr lang="en-US" sz="8290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Introduction to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94291" y="2271441"/>
            <a:ext cx="9773519" cy="1734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221"/>
              </a:lnSpc>
            </a:pPr>
            <a:r>
              <a:rPr lang="en-US" sz="10158" b="true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MOVE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94291" y="3948826"/>
            <a:ext cx="12314198" cy="464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73"/>
              </a:lnSpc>
            </a:pPr>
            <a:r>
              <a:rPr lang="en-US" sz="2695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 roles of a blockchain programming language like Move: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94291" y="5086350"/>
            <a:ext cx="11533851" cy="4701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40721" indent="-320360" lvl="1">
              <a:lnSpc>
                <a:spcPts val="4154"/>
              </a:lnSpc>
              <a:buFont typeface="Arial"/>
              <a:buChar char="•"/>
            </a:pPr>
            <a:r>
              <a:rPr lang="en-US" b="true" sz="2967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</a:t>
            </a:r>
            <a:r>
              <a:rPr lang="en-US" b="true" sz="2967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ecide </a:t>
            </a:r>
            <a:r>
              <a:rPr lang="en-US" b="true" sz="2967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how transitions and states are represented.</a:t>
            </a:r>
          </a:p>
          <a:p>
            <a:pPr algn="just">
              <a:lnSpc>
                <a:spcPts val="4154"/>
              </a:lnSpc>
            </a:pPr>
          </a:p>
          <a:p>
            <a:pPr algn="just" marL="640721" indent="-320360" lvl="1">
              <a:lnSpc>
                <a:spcPts val="4154"/>
              </a:lnSpc>
              <a:buFont typeface="Arial"/>
              <a:buChar char="•"/>
            </a:pPr>
            <a:r>
              <a:rPr lang="en-US" b="true" sz="2967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 state of the Blockchain must be able to encode the owners of digital assets at a given point in time.</a:t>
            </a:r>
          </a:p>
          <a:p>
            <a:pPr algn="just">
              <a:lnSpc>
                <a:spcPts val="4154"/>
              </a:lnSpc>
            </a:pPr>
          </a:p>
          <a:p>
            <a:pPr algn="just" marL="640721" indent="-320360" lvl="1">
              <a:lnSpc>
                <a:spcPts val="4154"/>
              </a:lnSpc>
              <a:buFont typeface="Arial"/>
              <a:buChar char="•"/>
            </a:pPr>
            <a:r>
              <a:rPr lang="en-US" b="true" sz="2967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</a:t>
            </a:r>
            <a:r>
              <a:rPr lang="en-US" b="true" sz="2967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tate transitions should allow the transfer of assets. </a:t>
            </a:r>
          </a:p>
          <a:p>
            <a:pPr algn="just">
              <a:lnSpc>
                <a:spcPts val="4154"/>
              </a:lnSpc>
            </a:pPr>
          </a:p>
          <a:p>
            <a:pPr algn="just">
              <a:lnSpc>
                <a:spcPts val="4154"/>
              </a:lnSpc>
            </a:pPr>
            <a:r>
              <a:rPr lang="en-US" sz="2967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 note: we recall the layers model from Roei and Dolev’s lecture-Move’s main use case is for the 2nd layer-scaling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125273" y="-4197855"/>
            <a:ext cx="9706877" cy="10188516"/>
          </a:xfrm>
          <a:custGeom>
            <a:avLst/>
            <a:gdLst/>
            <a:ahLst/>
            <a:cxnLst/>
            <a:rect r="r" b="b" t="t" l="l"/>
            <a:pathLst>
              <a:path h="10188516" w="9706877">
                <a:moveTo>
                  <a:pt x="0" y="0"/>
                </a:moveTo>
                <a:lnTo>
                  <a:pt x="9706878" y="0"/>
                </a:lnTo>
                <a:lnTo>
                  <a:pt x="9706878" y="10188516"/>
                </a:lnTo>
                <a:lnTo>
                  <a:pt x="0" y="101885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50973" y="433990"/>
            <a:ext cx="8025601" cy="2482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298"/>
              </a:lnSpc>
            </a:pPr>
            <a:r>
              <a:rPr lang="en-US" sz="14499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The Libra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50973" y="2452010"/>
            <a:ext cx="11056644" cy="1956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088"/>
              </a:lnSpc>
            </a:pPr>
            <a:r>
              <a:rPr lang="en-US" sz="11492" b="true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blockchain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82013" y="4777047"/>
            <a:ext cx="17762669" cy="37229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85023" indent="-342511" lvl="1">
              <a:lnSpc>
                <a:spcPts val="5996"/>
              </a:lnSpc>
              <a:buFont typeface="Arial"/>
              <a:buChar char="•"/>
            </a:pPr>
            <a:r>
              <a:rPr lang="en-US" sz="317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Facebook’s attempt at creating their own blockchain.</a:t>
            </a:r>
          </a:p>
          <a:p>
            <a:pPr algn="l" marL="685023" indent="-342511" lvl="1">
              <a:lnSpc>
                <a:spcPts val="5996"/>
              </a:lnSpc>
              <a:buFont typeface="Arial"/>
              <a:buChar char="•"/>
            </a:pPr>
            <a:r>
              <a:rPr lang="en-US" sz="317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Written with Move.</a:t>
            </a:r>
          </a:p>
          <a:p>
            <a:pPr algn="l" marL="685023" indent="-342511" lvl="1">
              <a:lnSpc>
                <a:spcPts val="5996"/>
              </a:lnSpc>
              <a:buFont typeface="Arial"/>
              <a:buChar char="•"/>
            </a:pPr>
            <a:r>
              <a:rPr lang="en-US" sz="317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Aimed at creating a stable and globally accessible digital currency (who needs this?)</a:t>
            </a:r>
          </a:p>
          <a:p>
            <a:pPr algn="l" marL="685023" indent="-342511" lvl="1">
              <a:lnSpc>
                <a:spcPts val="5996"/>
              </a:lnSpc>
              <a:buFont typeface="Arial"/>
              <a:buChar char="•"/>
            </a:pPr>
            <a:r>
              <a:rPr lang="en-US" sz="317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An open system - everybody can observe the state.</a:t>
            </a:r>
          </a:p>
          <a:p>
            <a:pPr algn="l" marL="685023" indent="-342511" lvl="1">
              <a:lnSpc>
                <a:spcPts val="5996"/>
              </a:lnSpc>
              <a:buFont typeface="Arial"/>
              <a:buChar char="•"/>
            </a:pPr>
            <a:r>
              <a:rPr lang="en-US" sz="317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Abandoned a few years ago...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8781568" y="5722890"/>
            <a:ext cx="10205074" cy="10711432"/>
          </a:xfrm>
          <a:custGeom>
            <a:avLst/>
            <a:gdLst/>
            <a:ahLst/>
            <a:cxnLst/>
            <a:rect r="r" b="b" t="t" l="l"/>
            <a:pathLst>
              <a:path h="10711432" w="10205074">
                <a:moveTo>
                  <a:pt x="0" y="0"/>
                </a:moveTo>
                <a:lnTo>
                  <a:pt x="10205073" y="0"/>
                </a:lnTo>
                <a:lnTo>
                  <a:pt x="10205073" y="10711432"/>
                </a:lnTo>
                <a:lnTo>
                  <a:pt x="0" y="107114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4676220"/>
            <a:ext cx="8609743" cy="1980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4"/>
              </a:lnSpc>
            </a:pPr>
            <a:r>
              <a:rPr lang="en-US" sz="5660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It still is a living example of the Move language...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2395207"/>
            <a:ext cx="3836900" cy="2350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278"/>
              </a:lnSpc>
            </a:pPr>
            <a:r>
              <a:rPr lang="en-US" sz="13770" b="true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BUT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>
  <p:cSld>
    <p:bg>
      <p:bgPr>
        <a:gradFill rotWithShape="true">
          <a:gsLst>
            <a:gs pos="0">
              <a:srgbClr val="5C3BFF">
                <a:alpha val="100000"/>
              </a:srgbClr>
            </a:gs>
            <a:gs pos="100000">
              <a:srgbClr val="B664FF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817746" y="3574996"/>
            <a:ext cx="13283070" cy="29655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11"/>
              </a:lnSpc>
            </a:pPr>
            <a:r>
              <a:rPr lang="en-US" sz="8507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Why do we need another Blockchain Language?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187184" y="7440053"/>
            <a:ext cx="11913631" cy="10743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90"/>
              </a:lnSpc>
            </a:pPr>
            <a:r>
              <a:rPr lang="en-US" sz="313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 Bitcoin Script and Ethereum Virtual Machine bytecode are sophisticated, but they face many of the same problems...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073211" y="2484810"/>
            <a:ext cx="6488678" cy="758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08"/>
              </a:lnSpc>
            </a:pPr>
            <a:r>
              <a:rPr lang="en-US" sz="4434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This is all very nice, but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C3BFF">
                <a:alpha val="100000"/>
              </a:srgbClr>
            </a:gs>
            <a:gs pos="100000">
              <a:srgbClr val="B664FF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395773" y="0"/>
            <a:ext cx="10305738" cy="10287000"/>
          </a:xfrm>
          <a:custGeom>
            <a:avLst/>
            <a:gdLst/>
            <a:ahLst/>
            <a:cxnLst/>
            <a:rect r="r" b="b" t="t" l="l"/>
            <a:pathLst>
              <a:path h="10287000" w="10305738">
                <a:moveTo>
                  <a:pt x="0" y="0"/>
                </a:moveTo>
                <a:lnTo>
                  <a:pt x="10305738" y="0"/>
                </a:lnTo>
                <a:lnTo>
                  <a:pt x="103057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28869" y="390517"/>
            <a:ext cx="10977021" cy="1197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43"/>
              </a:lnSpc>
            </a:pPr>
            <a:r>
              <a:rPr lang="en-US" sz="7030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 Bitcoin Script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28869" y="1822178"/>
            <a:ext cx="12534619" cy="6875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What is it?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 simple, stack-based scripting language used in the Bitcoin protocol.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It defines conditions under which a Bitcoin transaction can be spent.</a:t>
            </a:r>
          </a:p>
          <a:p>
            <a:pPr algn="l">
              <a:lnSpc>
                <a:spcPts val="3919"/>
              </a:lnSpc>
            </a:pPr>
          </a:p>
          <a:p>
            <a:pPr algn="l">
              <a:lnSpc>
                <a:spcPts val="3919"/>
              </a:lnSpc>
            </a:pPr>
            <a:r>
              <a:rPr lang="en-US" sz="2799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Key Characteristics: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Deterministic and predictable: This ensures safety, which is critical for a system handling real value.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Designed for simplicity and security, not expressiveness.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Includes powerful instructions for digital signature checking.</a:t>
            </a:r>
          </a:p>
          <a:p>
            <a:pPr algn="l">
              <a:lnSpc>
                <a:spcPts val="3919"/>
              </a:lnSpc>
            </a:pPr>
          </a:p>
          <a:p>
            <a:pPr algn="l">
              <a:lnSpc>
                <a:spcPts val="3919"/>
              </a:lnSpc>
            </a:pPr>
            <a:r>
              <a:rPr lang="en-US" sz="2799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Fundamentally Limited: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Programmers cannot define custom datatypes or procedures.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 language is not Turing complete.</a:t>
            </a:r>
          </a:p>
          <a:p>
            <a:pPr algn="l">
              <a:lnSpc>
                <a:spcPts val="3583"/>
              </a:lnSpc>
            </a:pP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C3BFF">
                <a:alpha val="100000"/>
              </a:srgbClr>
            </a:gs>
            <a:gs pos="100000">
              <a:srgbClr val="B664FF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395773" y="0"/>
            <a:ext cx="10305738" cy="10287000"/>
          </a:xfrm>
          <a:custGeom>
            <a:avLst/>
            <a:gdLst/>
            <a:ahLst/>
            <a:cxnLst/>
            <a:rect r="r" b="b" t="t" l="l"/>
            <a:pathLst>
              <a:path h="10287000" w="10305738">
                <a:moveTo>
                  <a:pt x="0" y="0"/>
                </a:moveTo>
                <a:lnTo>
                  <a:pt x="10305738" y="0"/>
                </a:lnTo>
                <a:lnTo>
                  <a:pt x="103057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28869" y="390517"/>
            <a:ext cx="10977021" cy="1197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43"/>
              </a:lnSpc>
            </a:pPr>
            <a:r>
              <a:rPr lang="en-US" sz="7030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Etherium Virtual Machine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28869" y="1831703"/>
            <a:ext cx="12534619" cy="6995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What is it?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Tur</a:t>
            </a:r>
            <a:r>
              <a:rPr lang="en-US" sz="24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ing-complete virtual machine that executes smart contracts on the Ethereum blockchain..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Much more flexible and powerful than Bitcoin Script.</a:t>
            </a:r>
          </a:p>
          <a:p>
            <a:pPr algn="l">
              <a:lnSpc>
                <a:spcPts val="3499"/>
              </a:lnSpc>
            </a:pPr>
          </a:p>
          <a:p>
            <a:pPr algn="l">
              <a:lnSpc>
                <a:spcPts val="3499"/>
              </a:lnSpc>
            </a:pPr>
            <a:r>
              <a:rPr lang="en-US" sz="2499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Key Characteristics: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Programmers can publish smart contracts that interact with assets such as Ether and define new assets.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Supports many features that such as user-defined procedures, virtual calls, loops, and data structures.</a:t>
            </a:r>
          </a:p>
          <a:p>
            <a:pPr algn="l">
              <a:lnSpc>
                <a:spcPts val="3499"/>
              </a:lnSpc>
            </a:pPr>
          </a:p>
          <a:p>
            <a:pPr algn="l">
              <a:lnSpc>
                <a:spcPts val="3499"/>
              </a:lnSpc>
            </a:pPr>
            <a:r>
              <a:rPr lang="en-US" sz="2499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Cost for Expressivity - expensive programming mistakes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Custom assets do not inherit scarcity protections - easier to make critical bugs (e.g. token duplication, loss).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Vulnerable to issues like re-entrancy (e.g. DAO, Parity Wallet hacks)</a:t>
            </a:r>
          </a:p>
          <a:p>
            <a:pPr algn="l">
              <a:lnSpc>
                <a:spcPts val="3499"/>
              </a:lnSpc>
            </a:pP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C3BFF">
                <a:alpha val="100000"/>
              </a:srgbClr>
            </a:gs>
            <a:gs pos="100000">
              <a:srgbClr val="B664FF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395773" y="0"/>
            <a:ext cx="10305738" cy="10287000"/>
          </a:xfrm>
          <a:custGeom>
            <a:avLst/>
            <a:gdLst/>
            <a:ahLst/>
            <a:cxnLst/>
            <a:rect r="r" b="b" t="t" l="l"/>
            <a:pathLst>
              <a:path h="10287000" w="10305738">
                <a:moveTo>
                  <a:pt x="0" y="0"/>
                </a:moveTo>
                <a:lnTo>
                  <a:pt x="10305738" y="0"/>
                </a:lnTo>
                <a:lnTo>
                  <a:pt x="103057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28869" y="390517"/>
            <a:ext cx="10977021" cy="2440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43"/>
              </a:lnSpc>
            </a:pPr>
            <a:r>
              <a:rPr lang="en-US" sz="7030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Problems with EVM and Bitcoin Script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28869" y="4351272"/>
            <a:ext cx="11810765" cy="35637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52687" indent="-276344" lvl="1">
              <a:lnSpc>
                <a:spcPts val="3583"/>
              </a:lnSpc>
              <a:buFont typeface="Arial"/>
              <a:buChar char="•"/>
            </a:pPr>
            <a:r>
              <a:rPr lang="en-US" sz="255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An asset is encoded using an integer, but an integer is not the same thing as an asset.</a:t>
            </a:r>
          </a:p>
          <a:p>
            <a:pPr algn="l">
              <a:lnSpc>
                <a:spcPts val="3583"/>
              </a:lnSpc>
            </a:pPr>
          </a:p>
          <a:p>
            <a:pPr algn="l" marL="552687" indent="-276344" lvl="1">
              <a:lnSpc>
                <a:spcPts val="3583"/>
              </a:lnSpc>
              <a:buFont typeface="Arial"/>
              <a:buChar char="•"/>
            </a:pPr>
            <a:r>
              <a:rPr lang="en-US" sz="255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There is no type or value that represents Bitcoin/Ether! </a:t>
            </a:r>
          </a:p>
          <a:p>
            <a:pPr algn="l">
              <a:lnSpc>
                <a:spcPts val="3583"/>
              </a:lnSpc>
            </a:pPr>
            <a:r>
              <a:rPr lang="en-US" sz="255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     Making it awkward and error-prone to write programs that use assets.</a:t>
            </a:r>
          </a:p>
          <a:p>
            <a:pPr algn="l">
              <a:lnSpc>
                <a:spcPts val="3583"/>
              </a:lnSpc>
            </a:pPr>
          </a:p>
          <a:p>
            <a:pPr algn="l" marL="552687" indent="-276344" lvl="1">
              <a:lnSpc>
                <a:spcPts val="3583"/>
              </a:lnSpc>
              <a:buFont typeface="Arial"/>
              <a:buChar char="•"/>
            </a:pPr>
            <a:r>
              <a:rPr lang="en-US" sz="255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Patterns such as passing assets into/out of procedures or storing assets in data structures require special language support.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28869" y="3198792"/>
            <a:ext cx="12168291" cy="9207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42"/>
              </a:lnSpc>
            </a:pPr>
            <a:r>
              <a:rPr lang="en-US" sz="5458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1. Indirect representation of assets. 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C3BFF">
                <a:alpha val="100000"/>
              </a:srgbClr>
            </a:gs>
            <a:gs pos="100000">
              <a:srgbClr val="B664FF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28869" y="3198792"/>
            <a:ext cx="9572639" cy="9207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42"/>
              </a:lnSpc>
            </a:pPr>
            <a:r>
              <a:rPr lang="en-US" sz="5458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2. Scarcity is not extensible.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28869" y="4510514"/>
            <a:ext cx="12477560" cy="3379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90006" indent="-295003" lvl="1">
              <a:lnSpc>
                <a:spcPts val="3825"/>
              </a:lnSpc>
              <a:buFont typeface="Arial"/>
              <a:buChar char="•"/>
            </a:pPr>
            <a:r>
              <a:rPr lang="en-US" sz="273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 language only represents one scarce asset (Bitcoin, Etherium). </a:t>
            </a:r>
          </a:p>
          <a:p>
            <a:pPr algn="l">
              <a:lnSpc>
                <a:spcPts val="3825"/>
              </a:lnSpc>
            </a:pPr>
          </a:p>
          <a:p>
            <a:pPr algn="l" marL="590006" indent="-295003" lvl="1">
              <a:lnSpc>
                <a:spcPts val="3825"/>
              </a:lnSpc>
              <a:buFont typeface="Arial"/>
              <a:buChar char="•"/>
            </a:pPr>
            <a:r>
              <a:rPr lang="en-US" sz="273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 scarcity protections are hardcoded directly in the language semantics. </a:t>
            </a:r>
          </a:p>
          <a:p>
            <a:pPr algn="l">
              <a:lnSpc>
                <a:spcPts val="3825"/>
              </a:lnSpc>
            </a:pPr>
          </a:p>
          <a:p>
            <a:pPr algn="l" marL="590006" indent="-295003" lvl="1">
              <a:lnSpc>
                <a:spcPts val="3825"/>
              </a:lnSpc>
              <a:buFont typeface="Arial"/>
              <a:buChar char="•"/>
            </a:pPr>
            <a:r>
              <a:rPr lang="en-US" sz="273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 programmer that wishes to create a custom asset must carefully reimplement scarcity with no support from the language.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28869" y="390517"/>
            <a:ext cx="10977021" cy="2440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43"/>
              </a:lnSpc>
            </a:pPr>
            <a:r>
              <a:rPr lang="en-US" sz="7030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Problems with EVM and Bitcoin Script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3395773" y="0"/>
            <a:ext cx="10305738" cy="10287000"/>
          </a:xfrm>
          <a:custGeom>
            <a:avLst/>
            <a:gdLst/>
            <a:ahLst/>
            <a:cxnLst/>
            <a:rect r="r" b="b" t="t" l="l"/>
            <a:pathLst>
              <a:path h="10287000" w="10305738">
                <a:moveTo>
                  <a:pt x="0" y="0"/>
                </a:moveTo>
                <a:lnTo>
                  <a:pt x="10305738" y="0"/>
                </a:lnTo>
                <a:lnTo>
                  <a:pt x="103057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C3BFF">
                <a:alpha val="100000"/>
              </a:srgbClr>
            </a:gs>
            <a:gs pos="100000">
              <a:srgbClr val="B664FF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28869" y="3198792"/>
            <a:ext cx="10766958" cy="9207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42"/>
              </a:lnSpc>
            </a:pPr>
            <a:r>
              <a:rPr lang="en-US" sz="5458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3. Access control is not flexible.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28869" y="390517"/>
            <a:ext cx="10977021" cy="2440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43"/>
              </a:lnSpc>
            </a:pPr>
            <a:r>
              <a:rPr lang="en-US" sz="7030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Problems with EVM and Bitcoin Script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3395773" y="0"/>
            <a:ext cx="10305738" cy="10287000"/>
          </a:xfrm>
          <a:custGeom>
            <a:avLst/>
            <a:gdLst/>
            <a:ahLst/>
            <a:cxnLst/>
            <a:rect r="r" b="b" t="t" l="l"/>
            <a:pathLst>
              <a:path h="10287000" w="10305738">
                <a:moveTo>
                  <a:pt x="0" y="0"/>
                </a:moveTo>
                <a:lnTo>
                  <a:pt x="10305738" y="0"/>
                </a:lnTo>
                <a:lnTo>
                  <a:pt x="103057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28869" y="4510514"/>
            <a:ext cx="13827826" cy="3379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90006" indent="-295003" lvl="1">
              <a:lnSpc>
                <a:spcPts val="3825"/>
              </a:lnSpc>
              <a:buFont typeface="Arial"/>
              <a:buChar char="•"/>
            </a:pPr>
            <a:r>
              <a:rPr lang="en-US" sz="273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 only access control policy the model enforces is the signature scheme based on the public key. </a:t>
            </a:r>
          </a:p>
          <a:p>
            <a:pPr algn="l">
              <a:lnSpc>
                <a:spcPts val="3825"/>
              </a:lnSpc>
            </a:pPr>
          </a:p>
          <a:p>
            <a:pPr algn="l" marL="590006" indent="-295003" lvl="1">
              <a:lnSpc>
                <a:spcPts val="3825"/>
              </a:lnSpc>
              <a:buFont typeface="Arial"/>
              <a:buChar char="•"/>
            </a:pPr>
            <a:r>
              <a:rPr lang="en-US" sz="273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</a:t>
            </a:r>
            <a:r>
              <a:rPr lang="en-US" sz="273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he access control policy is deeply embedded in the language semantics. </a:t>
            </a:r>
          </a:p>
          <a:p>
            <a:pPr algn="l">
              <a:lnSpc>
                <a:spcPts val="3825"/>
              </a:lnSpc>
            </a:pPr>
          </a:p>
          <a:p>
            <a:pPr algn="l" marL="590006" indent="-295003" lvl="1">
              <a:lnSpc>
                <a:spcPts val="3825"/>
              </a:lnSpc>
              <a:buFont typeface="Arial"/>
              <a:buChar char="•"/>
            </a:pPr>
            <a:r>
              <a:rPr lang="en-US" sz="273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Hard</a:t>
            </a:r>
            <a:r>
              <a:rPr lang="en-US" sz="273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to extend the language to allow programmers to define custom access control policies. 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8781568" y="5722890"/>
            <a:ext cx="10205074" cy="10711432"/>
          </a:xfrm>
          <a:custGeom>
            <a:avLst/>
            <a:gdLst/>
            <a:ahLst/>
            <a:cxnLst/>
            <a:rect r="r" b="b" t="t" l="l"/>
            <a:pathLst>
              <a:path h="10711432" w="10205074">
                <a:moveTo>
                  <a:pt x="0" y="0"/>
                </a:moveTo>
                <a:lnTo>
                  <a:pt x="10205073" y="0"/>
                </a:lnTo>
                <a:lnTo>
                  <a:pt x="10205073" y="10711432"/>
                </a:lnTo>
                <a:lnTo>
                  <a:pt x="0" y="107114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2656946"/>
            <a:ext cx="11413717" cy="1734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221"/>
              </a:lnSpc>
            </a:pPr>
            <a:r>
              <a:rPr lang="en-US" sz="10158" b="true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Move Design Goals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1022829"/>
            <a:ext cx="5761426" cy="8175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37"/>
              </a:lnSpc>
            </a:pPr>
            <a:r>
              <a:rPr lang="en-US" sz="474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With that in mind...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94291" y="1902523"/>
            <a:ext cx="10753063" cy="1423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607"/>
              </a:lnSpc>
            </a:pPr>
            <a:r>
              <a:rPr lang="en-US" sz="8290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Move Design Goals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25500" y="3380981"/>
            <a:ext cx="15106106" cy="53215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597866" indent="-298933" lvl="1">
              <a:lnSpc>
                <a:spcPts val="3876"/>
              </a:lnSpc>
              <a:buFont typeface="Arial"/>
              <a:buChar char="•"/>
            </a:pPr>
            <a:r>
              <a:rPr lang="en-US" sz="276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</a:t>
            </a:r>
            <a:r>
              <a:rPr lang="en-US" sz="276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 Libra missi</a:t>
            </a:r>
            <a:r>
              <a:rPr lang="en-US" sz="276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on was to enable a simple global currency and financial infrastructure that empowers billions of people. </a:t>
            </a:r>
          </a:p>
          <a:p>
            <a:pPr algn="just">
              <a:lnSpc>
                <a:spcPts val="3876"/>
              </a:lnSpc>
            </a:pPr>
          </a:p>
          <a:p>
            <a:pPr algn="just" marL="597866" indent="-298933" lvl="1">
              <a:lnSpc>
                <a:spcPts val="3876"/>
              </a:lnSpc>
              <a:buFont typeface="Arial"/>
              <a:buChar char="•"/>
            </a:pPr>
            <a:r>
              <a:rPr lang="en-US" sz="276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 Move language should provide a safe, programmable foundation upon which this vision can be built.</a:t>
            </a:r>
          </a:p>
          <a:p>
            <a:pPr algn="just">
              <a:lnSpc>
                <a:spcPts val="3876"/>
              </a:lnSpc>
            </a:pPr>
          </a:p>
          <a:p>
            <a:pPr algn="just" marL="597866" indent="-298933" lvl="1">
              <a:lnSpc>
                <a:spcPts val="3876"/>
              </a:lnSpc>
              <a:buFont typeface="Arial"/>
              <a:buChar char="•"/>
            </a:pPr>
            <a:r>
              <a:rPr lang="en-US" sz="276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Move must be able to express the Libra currency and oversight rules in a precise, understandable, and verifiable manner.</a:t>
            </a:r>
          </a:p>
          <a:p>
            <a:pPr algn="just">
              <a:lnSpc>
                <a:spcPts val="3876"/>
              </a:lnSpc>
            </a:pPr>
          </a:p>
          <a:p>
            <a:pPr algn="just" marL="597866" indent="-298933" lvl="1">
              <a:lnSpc>
                <a:spcPts val="3876"/>
              </a:lnSpc>
              <a:buFont typeface="Arial"/>
              <a:buChar char="•"/>
            </a:pPr>
            <a:r>
              <a:rPr lang="en-US" sz="276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In the longer term, Move must be capable of encoding the rich variety of assets and corresponding business logic that make up a financial instrument.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125273" y="-4197855"/>
            <a:ext cx="9706877" cy="10188516"/>
          </a:xfrm>
          <a:custGeom>
            <a:avLst/>
            <a:gdLst/>
            <a:ahLst/>
            <a:cxnLst/>
            <a:rect r="r" b="b" t="t" l="l"/>
            <a:pathLst>
              <a:path h="10188516" w="9706877">
                <a:moveTo>
                  <a:pt x="0" y="0"/>
                </a:moveTo>
                <a:lnTo>
                  <a:pt x="9706878" y="0"/>
                </a:lnTo>
                <a:lnTo>
                  <a:pt x="9706878" y="10188516"/>
                </a:lnTo>
                <a:lnTo>
                  <a:pt x="0" y="101885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806243"/>
            <a:ext cx="7940416" cy="2260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29"/>
              </a:lnSpc>
            </a:pPr>
            <a:r>
              <a:rPr lang="en-US" sz="4306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To satisfy these requirements,</a:t>
            </a:r>
          </a:p>
          <a:p>
            <a:pPr algn="l">
              <a:lnSpc>
                <a:spcPts val="6029"/>
              </a:lnSpc>
            </a:pPr>
            <a:r>
              <a:rPr lang="en-US" sz="4306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Move was designed with</a:t>
            </a:r>
          </a:p>
          <a:p>
            <a:pPr algn="l">
              <a:lnSpc>
                <a:spcPts val="6029"/>
              </a:lnSpc>
            </a:pPr>
            <a:r>
              <a:rPr lang="en-US" sz="4306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four key goals in mind: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52725" y="4213447"/>
            <a:ext cx="5400002" cy="3534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4743" indent="-407372" lvl="1">
              <a:lnSpc>
                <a:spcPts val="7132"/>
              </a:lnSpc>
              <a:buFont typeface="Arial"/>
              <a:buChar char="•"/>
            </a:pPr>
            <a:r>
              <a:rPr lang="en-US" sz="3773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First-class assets </a:t>
            </a:r>
          </a:p>
          <a:p>
            <a:pPr algn="l" marL="814743" indent="-407372" lvl="1">
              <a:lnSpc>
                <a:spcPts val="7132"/>
              </a:lnSpc>
              <a:buFont typeface="Arial"/>
              <a:buChar char="•"/>
            </a:pPr>
            <a:r>
              <a:rPr lang="en-US" sz="3773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Flexibility</a:t>
            </a:r>
          </a:p>
          <a:p>
            <a:pPr algn="l" marL="814743" indent="-407372" lvl="1">
              <a:lnSpc>
                <a:spcPts val="7132"/>
              </a:lnSpc>
              <a:buFont typeface="Arial"/>
              <a:buChar char="•"/>
            </a:pPr>
            <a:r>
              <a:rPr lang="en-US" sz="3773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Safety</a:t>
            </a:r>
          </a:p>
          <a:p>
            <a:pPr algn="l" marL="814743" indent="-407372" lvl="1">
              <a:lnSpc>
                <a:spcPts val="7132"/>
              </a:lnSpc>
              <a:buFont typeface="Arial"/>
              <a:buChar char="•"/>
            </a:pPr>
            <a:r>
              <a:rPr lang="en-US" sz="3773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Verifiability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12028891" y="7140147"/>
            <a:ext cx="10205074" cy="10711432"/>
          </a:xfrm>
          <a:custGeom>
            <a:avLst/>
            <a:gdLst/>
            <a:ahLst/>
            <a:cxnLst/>
            <a:rect r="r" b="b" t="t" l="l"/>
            <a:pathLst>
              <a:path h="10711432" w="10205074">
                <a:moveTo>
                  <a:pt x="0" y="0"/>
                </a:moveTo>
                <a:lnTo>
                  <a:pt x="10205074" y="0"/>
                </a:lnTo>
                <a:lnTo>
                  <a:pt x="10205074" y="10711433"/>
                </a:lnTo>
                <a:lnTo>
                  <a:pt x="0" y="107114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05121" y="315657"/>
            <a:ext cx="10777757" cy="1445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8"/>
              </a:lnSpc>
            </a:pPr>
            <a:r>
              <a:rPr lang="en-US" sz="843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First-Class Resources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05121" y="1707254"/>
            <a:ext cx="14537743" cy="7940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Reminder: Indirect representation of assets... 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Move introduced resource types,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which follow rules from linear logic:</a:t>
            </a:r>
          </a:p>
          <a:p>
            <a:pPr algn="l" marL="1209622" indent="-403207" lvl="2">
              <a:lnSpc>
                <a:spcPts val="5266"/>
              </a:lnSpc>
              <a:buFont typeface="Arial"/>
              <a:buChar char="⚬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 resource can only be moved, never duplicated or discarded.</a:t>
            </a:r>
          </a:p>
          <a:p>
            <a:pPr algn="l" marL="1209622" indent="-403207" lvl="2">
              <a:lnSpc>
                <a:spcPts val="5266"/>
              </a:lnSpc>
              <a:buFont typeface="Arial"/>
              <a:buChar char="⚬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These rules are enforced statically (at compile time!) by Move’s type system.</a:t>
            </a:r>
          </a:p>
          <a:p>
            <a:pPr algn="l">
              <a:lnSpc>
                <a:spcPts val="5266"/>
              </a:lnSpc>
            </a:pP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Despite these constraints, resources behave like normal program values.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Unlike Bitcoin or Ether, Libra coin is a regular Move resource - no special status.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Move must also support the following operations for resources:</a:t>
            </a:r>
          </a:p>
          <a:p>
            <a:pPr algn="l" marL="1209622" indent="-403207" lvl="2">
              <a:lnSpc>
                <a:spcPts val="5266"/>
              </a:lnSpc>
              <a:buFont typeface="Arial"/>
              <a:buChar char="⚬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Creating resources.</a:t>
            </a:r>
          </a:p>
          <a:p>
            <a:pPr algn="l" marL="1209622" indent="-403207" lvl="2">
              <a:lnSpc>
                <a:spcPts val="5266"/>
              </a:lnSpc>
              <a:buFont typeface="Arial"/>
              <a:buChar char="⚬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Modifying resources.</a:t>
            </a:r>
          </a:p>
          <a:p>
            <a:pPr algn="l" marL="1209622" indent="-403207" lvl="2">
              <a:lnSpc>
                <a:spcPts val="5266"/>
              </a:lnSpc>
              <a:buFont typeface="Arial"/>
              <a:buChar char="⚬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Destroying resources.</a:t>
            </a:r>
          </a:p>
          <a:p>
            <a:pPr algn="l">
              <a:lnSpc>
                <a:spcPts val="5266"/>
              </a:lnSpc>
            </a:pP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12028891" y="7140147"/>
            <a:ext cx="10205074" cy="10711432"/>
          </a:xfrm>
          <a:custGeom>
            <a:avLst/>
            <a:gdLst/>
            <a:ahLst/>
            <a:cxnLst/>
            <a:rect r="r" b="b" t="t" l="l"/>
            <a:pathLst>
              <a:path h="10711432" w="10205074">
                <a:moveTo>
                  <a:pt x="0" y="0"/>
                </a:moveTo>
                <a:lnTo>
                  <a:pt x="10205074" y="0"/>
                </a:lnTo>
                <a:lnTo>
                  <a:pt x="10205074" y="10711433"/>
                </a:lnTo>
                <a:lnTo>
                  <a:pt x="0" y="107114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05121" y="315657"/>
            <a:ext cx="10777757" cy="1445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8"/>
              </a:lnSpc>
            </a:pPr>
            <a:r>
              <a:rPr lang="en-US" sz="843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First-Class Resources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05121" y="1867097"/>
            <a:ext cx="14537743" cy="5939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Move programmers can protect access to these critical operations with modules. 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 module declares resource types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and procedures that encode the rules for creating, destroying, and updating its declared resources.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Modules can invoke procedures declared by other modules and use types declared by other modules.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Modules enforce strong data abstraction:</a:t>
            </a:r>
          </a:p>
          <a:p>
            <a:pPr algn="l" marL="1209622" indent="-403207" lvl="2">
              <a:lnSpc>
                <a:spcPts val="5266"/>
              </a:lnSpc>
              <a:buFont typeface="Arial"/>
              <a:buChar char="⚬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 resource type is fully visible only inside the module that defines it.</a:t>
            </a:r>
          </a:p>
          <a:p>
            <a:pPr algn="l" marL="1209622" indent="-403207" lvl="2">
              <a:lnSpc>
                <a:spcPts val="5266"/>
              </a:lnSpc>
              <a:buFont typeface="Arial"/>
              <a:buChar char="⚬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Outside modules can only use it via public interfaces.</a:t>
            </a:r>
          </a:p>
          <a:p>
            <a:pPr algn="l">
              <a:lnSpc>
                <a:spcPts val="5266"/>
              </a:lnSpc>
            </a:pP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12028891" y="7140147"/>
            <a:ext cx="10205074" cy="10711432"/>
          </a:xfrm>
          <a:custGeom>
            <a:avLst/>
            <a:gdLst/>
            <a:ahLst/>
            <a:cxnLst/>
            <a:rect r="r" b="b" t="t" l="l"/>
            <a:pathLst>
              <a:path h="10711432" w="10205074">
                <a:moveTo>
                  <a:pt x="0" y="0"/>
                </a:moveTo>
                <a:lnTo>
                  <a:pt x="10205074" y="0"/>
                </a:lnTo>
                <a:lnTo>
                  <a:pt x="10205074" y="10711433"/>
                </a:lnTo>
                <a:lnTo>
                  <a:pt x="0" y="107114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42064" y="1081272"/>
            <a:ext cx="10777757" cy="1445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8"/>
              </a:lnSpc>
            </a:pPr>
            <a:r>
              <a:rPr lang="en-US" sz="843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Flexibility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05121" y="2458949"/>
            <a:ext cx="16043385" cy="5273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809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 a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bili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ty to write and organize code in a ma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nner that allows for easy changes, reuse, and extension.</a:t>
            </a:r>
          </a:p>
          <a:p>
            <a:pPr algn="l" marL="604809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Move implements flexibility to Libra via transaction scripts.</a:t>
            </a:r>
          </a:p>
          <a:p>
            <a:pPr algn="l" marL="604809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 transaction script is essentially a custom procedure written in Move that runs during that transaction.</a:t>
            </a:r>
          </a:p>
          <a:p>
            <a:pPr algn="l" marL="604809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These scripts can perform expressive one-off behaviors or reusable behaviors.</a:t>
            </a:r>
          </a:p>
          <a:p>
            <a:pPr algn="l" marL="604809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modules/resources/procedures are kind of like classes/objects/methods...</a:t>
            </a:r>
          </a:p>
          <a:p>
            <a:pPr algn="l">
              <a:lnSpc>
                <a:spcPts val="5266"/>
              </a:lnSpc>
            </a:pP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2064" y="1081272"/>
            <a:ext cx="10777757" cy="1445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8"/>
              </a:lnSpc>
            </a:pPr>
            <a:r>
              <a:rPr lang="en-US" sz="843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Safety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05121" y="2458949"/>
            <a:ext cx="14732627" cy="66065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809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Must satisfy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key properties : resource safety, type safety, and memory safety.</a:t>
            </a:r>
          </a:p>
          <a:p>
            <a:pPr algn="l">
              <a:lnSpc>
                <a:spcPts val="5266"/>
              </a:lnSpc>
            </a:pPr>
          </a:p>
          <a:p>
            <a:pPr algn="l" marL="604809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 executable format of Move is a typed bytecode that is higher-level than assembly yet lower-level than a source language.</a:t>
            </a:r>
          </a:p>
          <a:p>
            <a:pPr algn="l" marL="604809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 bytecode is checked on-chain for resource, type, and memory safety by a bytecode verifier.</a:t>
            </a:r>
          </a:p>
          <a:p>
            <a:pPr algn="l" marL="604809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Then the bytecode executed directly by a bytecode interpreter.</a:t>
            </a:r>
          </a:p>
          <a:p>
            <a:pPr algn="l" marL="604809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Avoids needing to trust a compiler and avoids slowing down transaction execution with compilation.</a:t>
            </a:r>
          </a:p>
          <a:p>
            <a:pPr algn="l">
              <a:lnSpc>
                <a:spcPts val="5266"/>
              </a:lnSpc>
            </a:pP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2064" y="1081272"/>
            <a:ext cx="10777757" cy="1445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8"/>
              </a:lnSpc>
            </a:pPr>
            <a:r>
              <a:rPr lang="en-US" sz="843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Verifiability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05121" y="2430374"/>
            <a:ext cx="14384620" cy="65327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69579" indent="-334790" lvl="1">
              <a:lnSpc>
                <a:spcPts val="5830"/>
              </a:lnSpc>
              <a:buFont typeface="Arial"/>
              <a:buChar char="•"/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Ideally we would like to check every safety property of Move programs  via on-chain bytecode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- Not feasible!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​</a:t>
            </a:r>
          </a:p>
          <a:p>
            <a:pPr algn="l" marL="669579" indent="-334790" lvl="1">
              <a:lnSpc>
                <a:spcPts val="5830"/>
              </a:lnSpc>
              <a:buFont typeface="Arial"/>
              <a:buChar char="•"/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Approach to Verifiability: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​</a:t>
            </a:r>
          </a:p>
          <a:p>
            <a:pPr algn="l" marL="1339159" indent="-446386" lvl="2">
              <a:lnSpc>
                <a:spcPts val="5830"/>
              </a:lnSpc>
              <a:buFont typeface="Arial"/>
              <a:buChar char="⚬"/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On-Chain Verification: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​</a:t>
            </a:r>
          </a:p>
          <a:p>
            <a:pPr algn="l">
              <a:lnSpc>
                <a:spcPts val="5830"/>
              </a:lnSpc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            Ch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ck c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rit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ical saf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et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y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rul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es on-chain 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using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 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byt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cod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 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v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er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if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ie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r.​</a:t>
            </a:r>
          </a:p>
          <a:p>
            <a:pPr algn="l" marL="1339159" indent="-446386" lvl="2">
              <a:lnSpc>
                <a:spcPts val="5830"/>
              </a:lnSpc>
              <a:buFont typeface="Arial"/>
              <a:buChar char="⚬"/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Off-Chain - Static Verification: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​</a:t>
            </a:r>
          </a:p>
          <a:p>
            <a:pPr algn="l">
              <a:lnSpc>
                <a:spcPts val="5830"/>
              </a:lnSpc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            Move designed to s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upport advanced off-chain static verification</a:t>
            </a:r>
          </a:p>
          <a:p>
            <a:pPr algn="l">
              <a:lnSpc>
                <a:spcPts val="5830"/>
              </a:lnSpc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            tools to analyze programs before execution.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​</a:t>
            </a:r>
          </a:p>
          <a:p>
            <a:pPr algn="l">
              <a:lnSpc>
                <a:spcPts val="5830"/>
              </a:lnSpc>
            </a:pP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2064" y="1081272"/>
            <a:ext cx="17545936" cy="1445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8"/>
              </a:lnSpc>
            </a:pPr>
            <a:r>
              <a:rPr lang="en-US" sz="843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Verification Design Decisions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46882" y="3382082"/>
            <a:ext cx="16263857" cy="5939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811" indent="-302405" lvl="1">
              <a:lnSpc>
                <a:spcPts val="5266"/>
              </a:lnSpc>
              <a:buAutoNum type="arabicPeriod" startAt="1"/>
            </a:pPr>
            <a:r>
              <a:rPr lang="en-US" sz="2801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No dynamic dispatch: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​</a:t>
            </a:r>
          </a:p>
          <a:p>
            <a:pPr algn="l" marL="1209622" indent="-403207" lvl="2">
              <a:lnSpc>
                <a:spcPts val="5266"/>
              </a:lnSpc>
              <a:buFont typeface="Arial"/>
              <a:buChar char="⚬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Every function call target is determined at compile time.</a:t>
            </a:r>
          </a:p>
          <a:p>
            <a:pPr algn="l" marL="1209622" indent="-403207" lvl="2">
              <a:lnSpc>
                <a:spcPts val="5266"/>
              </a:lnSpc>
              <a:buFont typeface="Arial"/>
              <a:buChar char="⚬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Makes it easier to reason about what a procedure does, without needing complex analysis.</a:t>
            </a:r>
          </a:p>
          <a:p>
            <a:pPr algn="l" marL="604811" indent="-302405" lvl="1">
              <a:lnSpc>
                <a:spcPts val="5266"/>
              </a:lnSpc>
              <a:buAutoNum type="arabicPeriod" startAt="1"/>
            </a:pPr>
            <a:r>
              <a:rPr lang="en-US" sz="2801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Limited mutability: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​</a:t>
            </a:r>
          </a:p>
          <a:p>
            <a:pPr algn="l" marL="1209622" indent="-403207" lvl="2">
              <a:lnSpc>
                <a:spcPts val="5266"/>
              </a:lnSpc>
              <a:buFont typeface="Arial"/>
              <a:buChar char="⚬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All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mutation occurs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via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t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empo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ra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ry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reference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s, which are:</a:t>
            </a:r>
          </a:p>
          <a:p>
            <a:pPr algn="l" marL="1814433" indent="-453608" lvl="3">
              <a:lnSpc>
                <a:spcPts val="5266"/>
              </a:lnSpc>
              <a:buFont typeface="Arial"/>
              <a:buChar char="￭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​Created and destroyed within a single transaction.</a:t>
            </a:r>
          </a:p>
          <a:p>
            <a:pPr algn="l" marL="1814433" indent="-453608" lvl="3">
              <a:lnSpc>
                <a:spcPts val="5266"/>
              </a:lnSpc>
              <a:buFont typeface="Arial"/>
              <a:buChar char="￭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Tracked by a borrow checker (like Rust’s).</a:t>
            </a:r>
          </a:p>
          <a:p>
            <a:pPr algn="l">
              <a:lnSpc>
                <a:spcPts val="5266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-598572" y="2785219"/>
            <a:ext cx="15105519" cy="4717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T</a:t>
            </a:r>
            <a:r>
              <a:rPr lang="en-US" sz="2800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o make off-chain verification easier, Move includes these design features: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2064" y="1081272"/>
            <a:ext cx="17545936" cy="1445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8"/>
              </a:lnSpc>
            </a:pPr>
            <a:r>
              <a:rPr lang="en-US" sz="843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Verification Design Decisions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05121" y="2430374"/>
            <a:ext cx="14050534" cy="57993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30"/>
              </a:lnSpc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 3.</a:t>
            </a:r>
            <a:r>
              <a:rPr lang="en-US" sz="3101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Modularity:</a:t>
            </a:r>
          </a:p>
          <a:p>
            <a:pPr algn="l" marL="669579" indent="-334790" lvl="1">
              <a:lnSpc>
                <a:spcPts val="5830"/>
              </a:lnSpc>
              <a:buFont typeface="Arial"/>
              <a:buChar char="•"/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Code is organized into modules - Modules encapsulate logic and protect internal types.</a:t>
            </a:r>
          </a:p>
          <a:p>
            <a:pPr algn="l" marL="669579" indent="-334790" lvl="1">
              <a:lnSpc>
                <a:spcPts val="5830"/>
              </a:lnSpc>
              <a:buFont typeface="Arial"/>
              <a:buChar char="•"/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Outs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ide code can’t violate a module’s rules.</a:t>
            </a:r>
          </a:p>
          <a:p>
            <a:pPr algn="l" marL="669579" indent="-334790" lvl="1">
              <a:lnSpc>
                <a:spcPts val="5830"/>
              </a:lnSpc>
              <a:buFont typeface="Arial"/>
              <a:buChar char="•"/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Enab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les modular verification: you can check each module independently.</a:t>
            </a:r>
          </a:p>
          <a:p>
            <a:pPr algn="l">
              <a:lnSpc>
                <a:spcPts val="5830"/>
              </a:lnSpc>
            </a:pPr>
          </a:p>
          <a:p>
            <a:pPr algn="l">
              <a:lnSpc>
                <a:spcPts val="5830"/>
              </a:lnSpc>
            </a:pP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8781568" y="5722890"/>
            <a:ext cx="10205074" cy="10711432"/>
          </a:xfrm>
          <a:custGeom>
            <a:avLst/>
            <a:gdLst/>
            <a:ahLst/>
            <a:cxnLst/>
            <a:rect r="r" b="b" t="t" l="l"/>
            <a:pathLst>
              <a:path h="10711432" w="10205074">
                <a:moveTo>
                  <a:pt x="0" y="0"/>
                </a:moveTo>
                <a:lnTo>
                  <a:pt x="10205073" y="0"/>
                </a:lnTo>
                <a:lnTo>
                  <a:pt x="10205073" y="10711432"/>
                </a:lnTo>
                <a:lnTo>
                  <a:pt x="0" y="107114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2656946"/>
            <a:ext cx="11413717" cy="1734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221"/>
              </a:lnSpc>
            </a:pPr>
            <a:r>
              <a:rPr lang="en-US" sz="10158" b="true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Move Overview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5500" y="1902523"/>
            <a:ext cx="10753063" cy="1423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607"/>
              </a:lnSpc>
            </a:pPr>
            <a:r>
              <a:rPr lang="en-US" sz="8290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Move Overview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25500" y="3380981"/>
            <a:ext cx="15106106" cy="3863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876"/>
              </a:lnSpc>
            </a:pPr>
            <a:r>
              <a:rPr lang="en-US" sz="276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Let’s get familiar with the basics of Move by walking through the transaction script and module used in a peer-to-peer payment.</a:t>
            </a:r>
          </a:p>
          <a:p>
            <a:pPr algn="just">
              <a:lnSpc>
                <a:spcPts val="3876"/>
              </a:lnSpc>
            </a:pPr>
          </a:p>
          <a:p>
            <a:pPr algn="just">
              <a:lnSpc>
                <a:spcPts val="3876"/>
              </a:lnSpc>
            </a:pPr>
            <a:r>
              <a:rPr lang="en-US" sz="276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 Module example is  a simplified version of the real implementation of Libra coin.</a:t>
            </a:r>
          </a:p>
          <a:p>
            <a:pPr algn="just">
              <a:lnSpc>
                <a:spcPts val="3876"/>
              </a:lnSpc>
            </a:pPr>
          </a:p>
          <a:p>
            <a:pPr algn="just">
              <a:lnSpc>
                <a:spcPts val="3876"/>
              </a:lnSpc>
            </a:pPr>
            <a:r>
              <a:rPr lang="en-US" sz="276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This example demonstrates that a malicious or careless programmer using the module cannot violate the safety requirements of the module’s resources (which we specified earlier). 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69890" y="-7045707"/>
            <a:ext cx="9706877" cy="10188516"/>
          </a:xfrm>
          <a:custGeom>
            <a:avLst/>
            <a:gdLst/>
            <a:ahLst/>
            <a:cxnLst/>
            <a:rect r="r" b="b" t="t" l="l"/>
            <a:pathLst>
              <a:path h="10188516" w="9706877">
                <a:moveTo>
                  <a:pt x="0" y="0"/>
                </a:moveTo>
                <a:lnTo>
                  <a:pt x="9706877" y="0"/>
                </a:lnTo>
                <a:lnTo>
                  <a:pt x="9706877" y="10188516"/>
                </a:lnTo>
                <a:lnTo>
                  <a:pt x="0" y="101885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3457134"/>
            <a:ext cx="16654325" cy="2046780"/>
          </a:xfrm>
          <a:custGeom>
            <a:avLst/>
            <a:gdLst/>
            <a:ahLst/>
            <a:cxnLst/>
            <a:rect r="r" b="b" t="t" l="l"/>
            <a:pathLst>
              <a:path h="2046780" w="16654325">
                <a:moveTo>
                  <a:pt x="0" y="0"/>
                </a:moveTo>
                <a:lnTo>
                  <a:pt x="16654325" y="0"/>
                </a:lnTo>
                <a:lnTo>
                  <a:pt x="16654325" y="2046780"/>
                </a:lnTo>
                <a:lnTo>
                  <a:pt x="0" y="20467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1796718"/>
            <a:ext cx="7940416" cy="794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89"/>
              </a:lnSpc>
            </a:pPr>
            <a:r>
              <a:rPr lang="en-US" sz="4706" b="true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Peer-to-peer payment script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5789664"/>
            <a:ext cx="13950012" cy="1145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45"/>
              </a:lnSpc>
            </a:pPr>
            <a:r>
              <a:rPr lang="en-US" sz="357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Fairly straightforward - “amount” coins will be transferred to the recipient “payee”.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8933013"/>
            <a:ext cx="13950012" cy="9077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5"/>
              </a:lnSpc>
            </a:pPr>
            <a:r>
              <a:rPr lang="en-US" sz="277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Note: 0x0 is a simplified address representing the account address where the “Currency” module is stored.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7220653"/>
            <a:ext cx="13950012" cy="1145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45"/>
              </a:lnSpc>
            </a:pPr>
            <a:r>
              <a:rPr lang="en-US" sz="357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Any variant of this code which causes bad behaviour will be caught by the Move type system, e.g. running: copy(coin)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12028891" y="7140147"/>
            <a:ext cx="10205074" cy="10711432"/>
          </a:xfrm>
          <a:custGeom>
            <a:avLst/>
            <a:gdLst/>
            <a:ahLst/>
            <a:cxnLst/>
            <a:rect r="r" b="b" t="t" l="l"/>
            <a:pathLst>
              <a:path h="10711432" w="10205074">
                <a:moveTo>
                  <a:pt x="0" y="0"/>
                </a:moveTo>
                <a:lnTo>
                  <a:pt x="10205074" y="0"/>
                </a:lnTo>
                <a:lnTo>
                  <a:pt x="10205074" y="10711433"/>
                </a:lnTo>
                <a:lnTo>
                  <a:pt x="0" y="107114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42064" y="1359516"/>
            <a:ext cx="12812479" cy="11672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511"/>
              </a:lnSpc>
            </a:pPr>
            <a:r>
              <a:rPr lang="en-US" sz="679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Move’s safety - More examples: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42064" y="4697348"/>
            <a:ext cx="13045636" cy="50661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30"/>
              </a:lnSpc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Reusing currency - what if I duplicate the “deposit” line?</a:t>
            </a:r>
          </a:p>
          <a:p>
            <a:pPr algn="l">
              <a:lnSpc>
                <a:spcPts val="5830"/>
              </a:lnSpc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 coin variable will not be available after the first move(coin) and the second move(coin) will trigger an error from the Move bytecode verifier.</a:t>
            </a:r>
          </a:p>
          <a:p>
            <a:pPr algn="l">
              <a:lnSpc>
                <a:spcPts val="5830"/>
              </a:lnSpc>
            </a:pPr>
          </a:p>
          <a:p>
            <a:pPr algn="l">
              <a:lnSpc>
                <a:spcPts val="5830"/>
              </a:lnSpc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This means you can’t reuse currency that you already spent.</a:t>
            </a:r>
          </a:p>
          <a:p>
            <a:pPr algn="l">
              <a:lnSpc>
                <a:spcPts val="5830"/>
              </a:lnSpc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(just like in real world assets).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742064" y="2526777"/>
            <a:ext cx="16654325" cy="2046780"/>
          </a:xfrm>
          <a:custGeom>
            <a:avLst/>
            <a:gdLst/>
            <a:ahLst/>
            <a:cxnLst/>
            <a:rect r="r" b="b" t="t" l="l"/>
            <a:pathLst>
              <a:path h="2046780" w="16654325">
                <a:moveTo>
                  <a:pt x="0" y="0"/>
                </a:moveTo>
                <a:lnTo>
                  <a:pt x="16654325" y="0"/>
                </a:lnTo>
                <a:lnTo>
                  <a:pt x="16654325" y="2046780"/>
                </a:lnTo>
                <a:lnTo>
                  <a:pt x="0" y="20467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2064" y="1359516"/>
            <a:ext cx="12812479" cy="11672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511"/>
              </a:lnSpc>
            </a:pPr>
            <a:r>
              <a:rPr lang="en-US" sz="679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Move’s safety - More examples: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742064" y="2526777"/>
            <a:ext cx="16654325" cy="2046780"/>
          </a:xfrm>
          <a:custGeom>
            <a:avLst/>
            <a:gdLst/>
            <a:ahLst/>
            <a:cxnLst/>
            <a:rect r="r" b="b" t="t" l="l"/>
            <a:pathLst>
              <a:path h="2046780" w="16654325">
                <a:moveTo>
                  <a:pt x="0" y="0"/>
                </a:moveTo>
                <a:lnTo>
                  <a:pt x="16654325" y="0"/>
                </a:lnTo>
                <a:lnTo>
                  <a:pt x="16654325" y="2046780"/>
                </a:lnTo>
                <a:lnTo>
                  <a:pt x="0" y="20467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42064" y="4697348"/>
            <a:ext cx="17071686" cy="3599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30"/>
              </a:lnSpc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Losing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currency by neglecting to move(coin) - what if I remove the move(coin) from the “deposit” line? </a:t>
            </a:r>
          </a:p>
          <a:p>
            <a:pPr algn="l">
              <a:lnSpc>
                <a:spcPts val="5830"/>
              </a:lnSpc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In many languages the script terminates and coin is gone forever, but not in Move.</a:t>
            </a:r>
          </a:p>
          <a:p>
            <a:pPr algn="l">
              <a:lnSpc>
                <a:spcPts val="5830"/>
              </a:lnSpc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Resources in Move are linear, meaning they must be moved exactly once, and so neglecting to move(coin) will trigger an error from the Move bytecode verifier.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42064" y="8610991"/>
            <a:ext cx="17071686" cy="1399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30"/>
              </a:lnSpc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This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means you can’t just lose track of a resource in Move, either by accident or on purpoose.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C3BFF">
                <a:alpha val="100000"/>
              </a:srgbClr>
            </a:gs>
            <a:gs pos="100000">
              <a:srgbClr val="B664FF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57250"/>
            <a:ext cx="10006780" cy="14604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11"/>
              </a:lnSpc>
            </a:pPr>
            <a:r>
              <a:rPr lang="en-US" sz="8507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Modules and scripts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170446" y="2260553"/>
            <a:ext cx="14232237" cy="326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90"/>
              </a:lnSpc>
            </a:pPr>
            <a:r>
              <a:rPr lang="en-US" sz="313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Move has 2 kinds of programs - modules and transaction scripts.</a:t>
            </a:r>
          </a:p>
          <a:p>
            <a:pPr algn="l">
              <a:lnSpc>
                <a:spcPts val="4390"/>
              </a:lnSpc>
            </a:pPr>
            <a:r>
              <a:rPr lang="en-US" sz="313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Transaction scripts are used in every user-submitted transaction and they invoke procedures of a module to change the global state.</a:t>
            </a:r>
          </a:p>
          <a:p>
            <a:pPr algn="l">
              <a:lnSpc>
                <a:spcPts val="4390"/>
              </a:lnSpc>
            </a:pPr>
          </a:p>
          <a:p>
            <a:pPr algn="l">
              <a:lnSpc>
                <a:spcPts val="4390"/>
              </a:lnSpc>
            </a:pPr>
            <a:r>
              <a:rPr lang="en-US" sz="313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 transaction script is one time use piece of code, whereas a module is reusable, kind of like a library, and published in the global state.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2096096" y="5919886"/>
            <a:ext cx="11539391" cy="3880120"/>
          </a:xfrm>
          <a:custGeom>
            <a:avLst/>
            <a:gdLst/>
            <a:ahLst/>
            <a:cxnLst/>
            <a:rect r="r" b="b" t="t" l="l"/>
            <a:pathLst>
              <a:path h="3880120" w="11539391">
                <a:moveTo>
                  <a:pt x="0" y="0"/>
                </a:moveTo>
                <a:lnTo>
                  <a:pt x="11539391" y="0"/>
                </a:lnTo>
                <a:lnTo>
                  <a:pt x="11539391" y="3880120"/>
                </a:lnTo>
                <a:lnTo>
                  <a:pt x="0" y="38801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C3BFF">
                <a:alpha val="100000"/>
              </a:srgbClr>
            </a:gs>
            <a:gs pos="100000">
              <a:srgbClr val="B664FF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02764" y="3429149"/>
            <a:ext cx="11674611" cy="2990718"/>
          </a:xfrm>
          <a:custGeom>
            <a:avLst/>
            <a:gdLst/>
            <a:ahLst/>
            <a:cxnLst/>
            <a:rect r="r" b="b" t="t" l="l"/>
            <a:pathLst>
              <a:path h="2990718" w="11674611">
                <a:moveTo>
                  <a:pt x="0" y="0"/>
                </a:moveTo>
                <a:lnTo>
                  <a:pt x="11674611" y="0"/>
                </a:lnTo>
                <a:lnTo>
                  <a:pt x="11674611" y="2990718"/>
                </a:lnTo>
                <a:lnTo>
                  <a:pt x="0" y="29907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12500" y="2304965"/>
            <a:ext cx="10780665" cy="8779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83"/>
              </a:lnSpc>
            </a:pPr>
            <a:r>
              <a:rPr lang="en-US" sz="255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Now lets have a look inside the Currency module from the example and see some of the implementations of it’s methods.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77487" y="892137"/>
            <a:ext cx="10939262" cy="14604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11"/>
              </a:lnSpc>
            </a:pPr>
            <a:r>
              <a:rPr lang="en-US" sz="8507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The Currency module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2764" y="6619892"/>
            <a:ext cx="15445742" cy="8779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83"/>
              </a:lnSpc>
            </a:pPr>
            <a:r>
              <a:rPr lang="en-US" sz="255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At a high level, this procedure takes a Coin resource as input and combines it with the Coin resource stored in the payee’s account. It accomplishes this by: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02764" y="7554995"/>
            <a:ext cx="15445742" cy="1854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255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1. Destroying the input Coin and recording its value. </a:t>
            </a:r>
          </a:p>
          <a:p>
            <a:pPr algn="l">
              <a:lnSpc>
                <a:spcPts val="5043"/>
              </a:lnSpc>
            </a:pPr>
            <a:r>
              <a:rPr lang="en-US" sz="255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2. Acquiring a reference to the unique Coin resource stored under the payee’s account. </a:t>
            </a:r>
          </a:p>
          <a:p>
            <a:pPr algn="l">
              <a:lnSpc>
                <a:spcPts val="5043"/>
              </a:lnSpc>
            </a:pPr>
            <a:r>
              <a:rPr lang="en-US" sz="255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3. Incrementing the value of payee’s Coin by the value of the Coin passed to the procedure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3405298" y="0"/>
            <a:ext cx="10305738" cy="10287000"/>
          </a:xfrm>
          <a:custGeom>
            <a:avLst/>
            <a:gdLst/>
            <a:ahLst/>
            <a:cxnLst/>
            <a:rect r="r" b="b" t="t" l="l"/>
            <a:pathLst>
              <a:path h="10287000" w="10305738">
                <a:moveTo>
                  <a:pt x="0" y="0"/>
                </a:moveTo>
                <a:lnTo>
                  <a:pt x="10305738" y="0"/>
                </a:lnTo>
                <a:lnTo>
                  <a:pt x="103057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C3BFF">
                <a:alpha val="100000"/>
              </a:srgbClr>
            </a:gs>
            <a:gs pos="100000">
              <a:srgbClr val="B664FF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12500" y="3410099"/>
            <a:ext cx="13213196" cy="3672788"/>
          </a:xfrm>
          <a:custGeom>
            <a:avLst/>
            <a:gdLst/>
            <a:ahLst/>
            <a:cxnLst/>
            <a:rect r="r" b="b" t="t" l="l"/>
            <a:pathLst>
              <a:path h="3672788" w="13213196">
                <a:moveTo>
                  <a:pt x="0" y="0"/>
                </a:moveTo>
                <a:lnTo>
                  <a:pt x="13213196" y="0"/>
                </a:lnTo>
                <a:lnTo>
                  <a:pt x="13213196" y="3672788"/>
                </a:lnTo>
                <a:lnTo>
                  <a:pt x="0" y="36727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904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12500" y="2304965"/>
            <a:ext cx="10780665" cy="8779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83"/>
              </a:lnSpc>
            </a:pPr>
            <a:r>
              <a:rPr lang="en-US" sz="255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Now lets have a look inside the Currency module from the example and see some of the implementations of it’s methods.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77487" y="892137"/>
            <a:ext cx="10939262" cy="14604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11"/>
              </a:lnSpc>
            </a:pPr>
            <a:r>
              <a:rPr lang="en-US" sz="8507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The Currency module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12500" y="7205585"/>
            <a:ext cx="15918928" cy="2187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23"/>
              </a:lnSpc>
            </a:pPr>
            <a:r>
              <a:rPr lang="en-US" sz="255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This procedure is almost the inverse of deposit, but not quite. It: </a:t>
            </a:r>
          </a:p>
          <a:p>
            <a:pPr algn="l">
              <a:lnSpc>
                <a:spcPts val="4223"/>
              </a:lnSpc>
            </a:pPr>
            <a:r>
              <a:rPr lang="en-US" sz="255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1. Acquires a reference to the unique resource of type Coin published under the sender’s account. </a:t>
            </a:r>
          </a:p>
          <a:p>
            <a:pPr algn="l">
              <a:lnSpc>
                <a:spcPts val="4915"/>
              </a:lnSpc>
            </a:pPr>
            <a:r>
              <a:rPr lang="en-US" sz="255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2. Decreases the value of the referenced Coin by the input amount. </a:t>
            </a:r>
          </a:p>
          <a:p>
            <a:pPr algn="l">
              <a:lnSpc>
                <a:spcPts val="4223"/>
              </a:lnSpc>
            </a:pPr>
            <a:r>
              <a:rPr lang="en-US" sz="255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3. Creates and returns a new Coin with value amount.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3395773" y="0"/>
            <a:ext cx="10305738" cy="10287000"/>
          </a:xfrm>
          <a:custGeom>
            <a:avLst/>
            <a:gdLst/>
            <a:ahLst/>
            <a:cxnLst/>
            <a:rect r="r" b="b" t="t" l="l"/>
            <a:pathLst>
              <a:path h="10287000" w="10305738">
                <a:moveTo>
                  <a:pt x="0" y="0"/>
                </a:moveTo>
                <a:lnTo>
                  <a:pt x="10305738" y="0"/>
                </a:lnTo>
                <a:lnTo>
                  <a:pt x="103057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8781568" y="5722890"/>
            <a:ext cx="10205074" cy="10711432"/>
          </a:xfrm>
          <a:custGeom>
            <a:avLst/>
            <a:gdLst/>
            <a:ahLst/>
            <a:cxnLst/>
            <a:rect r="r" b="b" t="t" l="l"/>
            <a:pathLst>
              <a:path h="10711432" w="10205074">
                <a:moveTo>
                  <a:pt x="0" y="0"/>
                </a:moveTo>
                <a:lnTo>
                  <a:pt x="10205073" y="0"/>
                </a:lnTo>
                <a:lnTo>
                  <a:pt x="10205073" y="10711432"/>
                </a:lnTo>
                <a:lnTo>
                  <a:pt x="0" y="107114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2656946"/>
            <a:ext cx="12855405" cy="1734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221"/>
              </a:lnSpc>
            </a:pPr>
            <a:r>
              <a:rPr lang="en-US" sz="10158" b="true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Small Dive Into Move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63671" y="4657617"/>
            <a:ext cx="13020434" cy="2879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69579" indent="-334790" lvl="1">
              <a:lnSpc>
                <a:spcPts val="5830"/>
              </a:lnSpc>
              <a:buFont typeface="Arial"/>
              <a:buChar char="•"/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Semi-formal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description of the Move language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​</a:t>
            </a:r>
          </a:p>
          <a:p>
            <a:pPr algn="l" marL="669579" indent="-334790" lvl="1">
              <a:lnSpc>
                <a:spcPts val="5830"/>
              </a:lnSpc>
              <a:buFont typeface="Arial"/>
              <a:buChar char="•"/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Bytecode Interpreter</a:t>
            </a:r>
          </a:p>
          <a:p>
            <a:pPr algn="l" marL="669579" indent="-334790" lvl="1">
              <a:lnSpc>
                <a:spcPts val="5830"/>
              </a:lnSpc>
              <a:buFont typeface="Arial"/>
              <a:buChar char="•"/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Bytecode Verifier</a:t>
            </a:r>
          </a:p>
          <a:p>
            <a:pPr algn="l">
              <a:lnSpc>
                <a:spcPts val="5830"/>
              </a:lnSpc>
            </a:pP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05121" y="2449424"/>
            <a:ext cx="16654179" cy="5939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Move’s Goal: </a:t>
            </a:r>
          </a:p>
          <a:p>
            <a:pPr algn="l">
              <a:lnSpc>
                <a:spcPts val="5266"/>
              </a:lnSpc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     1. E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nable programmers to define global blockchain state</a:t>
            </a:r>
          </a:p>
          <a:p>
            <a:pPr algn="l">
              <a:lnSpc>
                <a:spcPts val="5266"/>
              </a:lnSpc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     2. Securely implement operations for updating global state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Global State - partial map from addresses to accounts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Each account is a two-part container: resources(data) + modules(code)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Different resources must have distinct identifiers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Different modules must have distinct names</a:t>
            </a:r>
          </a:p>
          <a:p>
            <a:pPr algn="l">
              <a:lnSpc>
                <a:spcPts val="5266"/>
              </a:lnSpc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​</a:t>
            </a:r>
          </a:p>
          <a:p>
            <a:pPr algn="l">
              <a:lnSpc>
                <a:spcPts val="5266"/>
              </a:lnSpc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122696" y="7224933"/>
            <a:ext cx="7485244" cy="1050088"/>
          </a:xfrm>
          <a:custGeom>
            <a:avLst/>
            <a:gdLst/>
            <a:ahLst/>
            <a:cxnLst/>
            <a:rect r="r" b="b" t="t" l="l"/>
            <a:pathLst>
              <a:path h="1050088" w="7485244">
                <a:moveTo>
                  <a:pt x="0" y="0"/>
                </a:moveTo>
                <a:lnTo>
                  <a:pt x="7485244" y="0"/>
                </a:lnTo>
                <a:lnTo>
                  <a:pt x="7485244" y="1050088"/>
                </a:lnTo>
                <a:lnTo>
                  <a:pt x="0" y="10500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42064" y="1081272"/>
            <a:ext cx="10777757" cy="144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8"/>
              </a:lnSpc>
            </a:pPr>
            <a:r>
              <a:rPr lang="en-US" sz="843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Global State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9018718" y="7224933"/>
            <a:ext cx="8154993" cy="2742116"/>
          </a:xfrm>
          <a:custGeom>
            <a:avLst/>
            <a:gdLst/>
            <a:ahLst/>
            <a:cxnLst/>
            <a:rect r="r" b="b" t="t" l="l"/>
            <a:pathLst>
              <a:path h="2742116" w="8154993">
                <a:moveTo>
                  <a:pt x="0" y="0"/>
                </a:moveTo>
                <a:lnTo>
                  <a:pt x="8154992" y="0"/>
                </a:lnTo>
                <a:lnTo>
                  <a:pt x="8154992" y="2742117"/>
                </a:lnTo>
                <a:lnTo>
                  <a:pt x="0" y="27421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05121" y="2449424"/>
            <a:ext cx="17057867" cy="3939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Reminder: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 module consists of a name, struct declarations(resources) and procedure declarations.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Outside code can refer to a published module using a unique identifier consisting of module’s account address and the module’s name (Exp: 0x0.Currency.deposit(), 0x0.Currency.Coin)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Move modules enable strong data abstraction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Procedures encode rules for creating, writing and destroying  the types declared by the module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028700" y="6690692"/>
            <a:ext cx="10284231" cy="2835652"/>
          </a:xfrm>
          <a:custGeom>
            <a:avLst/>
            <a:gdLst/>
            <a:ahLst/>
            <a:cxnLst/>
            <a:rect r="r" b="b" t="t" l="l"/>
            <a:pathLst>
              <a:path h="2835652" w="10284231">
                <a:moveTo>
                  <a:pt x="0" y="0"/>
                </a:moveTo>
                <a:lnTo>
                  <a:pt x="10284231" y="0"/>
                </a:lnTo>
                <a:lnTo>
                  <a:pt x="10284231" y="2835652"/>
                </a:lnTo>
                <a:lnTo>
                  <a:pt x="0" y="28356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42064" y="1081272"/>
            <a:ext cx="10777757" cy="144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8"/>
              </a:lnSpc>
            </a:pPr>
            <a:r>
              <a:rPr lang="en-US" sz="843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Modules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398126" y="8881948"/>
            <a:ext cx="5077685" cy="4717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*** resource Coin { value: u64 }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481979" y="9315620"/>
            <a:ext cx="479061" cy="3396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3131"/>
                </a:solidFill>
                <a:latin typeface="Mina"/>
                <a:ea typeface="Mina"/>
                <a:cs typeface="Mina"/>
                <a:sym typeface="Mina"/>
              </a:rPr>
              <a:t>Kind</a:t>
            </a:r>
          </a:p>
        </p:txBody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3281323"/>
            <a:ext cx="9351023" cy="5727501"/>
          </a:xfrm>
          <a:custGeom>
            <a:avLst/>
            <a:gdLst/>
            <a:ahLst/>
            <a:cxnLst/>
            <a:rect r="r" b="b" t="t" l="l"/>
            <a:pathLst>
              <a:path h="5727501" w="9351023">
                <a:moveTo>
                  <a:pt x="0" y="0"/>
                </a:moveTo>
                <a:lnTo>
                  <a:pt x="9351023" y="0"/>
                </a:lnTo>
                <a:lnTo>
                  <a:pt x="9351023" y="5727502"/>
                </a:lnTo>
                <a:lnTo>
                  <a:pt x="0" y="57275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05121" y="2449424"/>
            <a:ext cx="16654179" cy="605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Module example: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42064" y="1081272"/>
            <a:ext cx="10777757" cy="144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8"/>
              </a:lnSpc>
            </a:pPr>
            <a:r>
              <a:rPr lang="en-US" sz="843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Modules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734152" y="3224173"/>
            <a:ext cx="6995415" cy="7415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One resource type: Coin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Two procedures:</a:t>
            </a:r>
          </a:p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     1. withdraw_from_sender</a:t>
            </a:r>
          </a:p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     2.deposit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Builtin bytecode instructions:</a:t>
            </a:r>
          </a:p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     BorrowGlobal&lt;T&gt;</a:t>
            </a:r>
          </a:p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     Pack&lt;T&gt;</a:t>
            </a:r>
          </a:p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     Unpack&lt;T&gt;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Rule:</a:t>
            </a:r>
          </a:p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     Sum of Coin.value can never drop</a:t>
            </a:r>
          </a:p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     below zero</a:t>
            </a:r>
          </a:p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     </a:t>
            </a:r>
          </a:p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     </a:t>
            </a:r>
          </a:p>
          <a:p>
            <a:pPr algn="l">
              <a:lnSpc>
                <a:spcPts val="3919"/>
              </a:lnSpc>
            </a:pPr>
          </a:p>
          <a:p>
            <a:pPr algn="l">
              <a:lnSpc>
                <a:spcPts val="3919"/>
              </a:lnSpc>
            </a:pPr>
          </a:p>
        </p:txBody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42064" y="7514568"/>
            <a:ext cx="10539030" cy="2162318"/>
          </a:xfrm>
          <a:custGeom>
            <a:avLst/>
            <a:gdLst/>
            <a:ahLst/>
            <a:cxnLst/>
            <a:rect r="r" b="b" t="t" l="l"/>
            <a:pathLst>
              <a:path h="2162318" w="10539030">
                <a:moveTo>
                  <a:pt x="0" y="0"/>
                </a:moveTo>
                <a:lnTo>
                  <a:pt x="10539030" y="0"/>
                </a:lnTo>
                <a:lnTo>
                  <a:pt x="10539030" y="2162319"/>
                </a:lnTo>
                <a:lnTo>
                  <a:pt x="0" y="21623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95596" y="2449424"/>
            <a:ext cx="16654179" cy="3939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Primitive types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Struct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Resource: Struct type tagged with a resource kind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Unrestricted types: All others, including non-resource struct types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Bytecode verifier enforces restrictions on resource variables and struct fields of type resource 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42064" y="1081272"/>
            <a:ext cx="10777757" cy="144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8"/>
              </a:lnSpc>
            </a:pPr>
            <a:r>
              <a:rPr lang="en-US" sz="843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Types</a:t>
            </a:r>
          </a:p>
        </p:txBody>
      </p: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95596" y="2449424"/>
            <a:ext cx="16654179" cy="5273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Restrictions:</a:t>
            </a:r>
          </a:p>
          <a:p>
            <a:pPr algn="l" marL="604811" indent="-302405" lvl="1">
              <a:lnSpc>
                <a:spcPts val="5266"/>
              </a:lnSpc>
              <a:buAutoNum type="arabicPeriod" startAt="1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A resource variable cannot be copied and must always be moved</a:t>
            </a:r>
          </a:p>
          <a:p>
            <a:pPr algn="l" marL="604811" indent="-302405" lvl="1">
              <a:lnSpc>
                <a:spcPts val="5266"/>
              </a:lnSpc>
              <a:buAutoNum type="arabicPeriod" startAt="1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Resource variable and struct of resource type cannot be reassigned</a:t>
            </a:r>
          </a:p>
          <a:p>
            <a:pPr algn="l" marL="604811" indent="-302405" lvl="1">
              <a:lnSpc>
                <a:spcPts val="5266"/>
              </a:lnSpc>
              <a:buAutoNum type="arabicPeriod" startAt="1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A reference to a resource type cannot be dereferenced</a:t>
            </a:r>
          </a:p>
          <a:p>
            <a:pPr algn="l" marL="604811" indent="-302405" lvl="1">
              <a:lnSpc>
                <a:spcPts val="5266"/>
              </a:lnSpc>
              <a:buAutoNum type="arabicPeriod" startAt="1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Unrestricted struct type may not contain a field with a resource type</a:t>
            </a:r>
          </a:p>
          <a:p>
            <a:pPr algn="l">
              <a:lnSpc>
                <a:spcPts val="5266"/>
              </a:lnSpc>
            </a:pP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 bytecode verifier performs safety checks that enforce these restrictions</a:t>
            </a:r>
          </a:p>
          <a:p>
            <a:pPr algn="l">
              <a:lnSpc>
                <a:spcPts val="5266"/>
              </a:lnSpc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     (More on that later...)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742064" y="1081272"/>
            <a:ext cx="10777757" cy="144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8"/>
              </a:lnSpc>
            </a:pPr>
            <a:r>
              <a:rPr lang="en-US" sz="843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Types</a:t>
            </a:r>
          </a:p>
        </p:txBody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04272" y="3160000"/>
            <a:ext cx="10728955" cy="2754502"/>
          </a:xfrm>
          <a:custGeom>
            <a:avLst/>
            <a:gdLst/>
            <a:ahLst/>
            <a:cxnLst/>
            <a:rect r="r" b="b" t="t" l="l"/>
            <a:pathLst>
              <a:path h="2754502" w="10728955">
                <a:moveTo>
                  <a:pt x="0" y="0"/>
                </a:moveTo>
                <a:lnTo>
                  <a:pt x="10728955" y="0"/>
                </a:lnTo>
                <a:lnTo>
                  <a:pt x="10728955" y="2754501"/>
                </a:lnTo>
                <a:lnTo>
                  <a:pt x="0" y="27545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05121" y="2449424"/>
            <a:ext cx="16654179" cy="605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Move supports reference values (type &amp;T or &amp;mut T)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42064" y="1081272"/>
            <a:ext cx="10777757" cy="144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8"/>
              </a:lnSpc>
            </a:pPr>
            <a:r>
              <a:rPr lang="en-US" sz="843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Values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05121" y="6137573"/>
            <a:ext cx="16654179" cy="1939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Since references are momentary, the bytecode verifier enforces another restriction:</a:t>
            </a:r>
          </a:p>
          <a:p>
            <a:pPr algn="l">
              <a:lnSpc>
                <a:spcPts val="5266"/>
              </a:lnSpc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     Fields of reference type are not allowed - For example: struct S { ptr : &amp;u64 } is illegal.</a:t>
            </a:r>
          </a:p>
          <a:p>
            <a:pPr algn="l">
              <a:lnSpc>
                <a:spcPts val="5266"/>
              </a:lnSpc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     R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eference must be created during execution of a script and released before its end.</a:t>
            </a:r>
          </a:p>
        </p:txBody>
      </p:sp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05121" y="5827000"/>
            <a:ext cx="7397318" cy="4199438"/>
          </a:xfrm>
          <a:custGeom>
            <a:avLst/>
            <a:gdLst/>
            <a:ahLst/>
            <a:cxnLst/>
            <a:rect r="r" b="b" t="t" l="l"/>
            <a:pathLst>
              <a:path h="4199438" w="7397318">
                <a:moveTo>
                  <a:pt x="0" y="0"/>
                </a:moveTo>
                <a:lnTo>
                  <a:pt x="7397318" y="0"/>
                </a:lnTo>
                <a:lnTo>
                  <a:pt x="7397318" y="4199438"/>
                </a:lnTo>
                <a:lnTo>
                  <a:pt x="0" y="41994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22" r="0" b="-4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471237" y="5827000"/>
            <a:ext cx="6473122" cy="4199438"/>
          </a:xfrm>
          <a:custGeom>
            <a:avLst/>
            <a:gdLst/>
            <a:ahLst/>
            <a:cxnLst/>
            <a:rect r="r" b="b" t="t" l="l"/>
            <a:pathLst>
              <a:path h="4199438" w="6473122">
                <a:moveTo>
                  <a:pt x="0" y="0"/>
                </a:moveTo>
                <a:lnTo>
                  <a:pt x="6473122" y="0"/>
                </a:lnTo>
                <a:lnTo>
                  <a:pt x="6473122" y="4199438"/>
                </a:lnTo>
                <a:lnTo>
                  <a:pt x="0" y="41994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05121" y="2449424"/>
            <a:ext cx="16654179" cy="3272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This restriction ensures that the global state is always a tree instead of arbitary graph!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Every byte lives at one and only one position - Move names that position by an access path:</a:t>
            </a:r>
          </a:p>
          <a:p>
            <a:pPr algn="l">
              <a:lnSpc>
                <a:spcPts val="5266"/>
              </a:lnSpc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     For example: root. f1 . f2 . ... . fn 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No two paths alias the same storage location - the VM can locate, read, and charge gas for any cell deterministically.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42064" y="1081272"/>
            <a:ext cx="10777757" cy="144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8"/>
              </a:lnSpc>
            </a:pPr>
            <a:r>
              <a:rPr lang="en-US" sz="843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Values</a:t>
            </a:r>
          </a:p>
        </p:txBody>
      </p:sp>
    </p:spTree>
  </p:cSld>
  <p:clrMapOvr>
    <a:masterClrMapping/>
  </p:clrMapOvr>
</p:sld>
</file>

<file path=ppt/slides/slide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05419" y="2526654"/>
            <a:ext cx="9951412" cy="2475414"/>
          </a:xfrm>
          <a:custGeom>
            <a:avLst/>
            <a:gdLst/>
            <a:ahLst/>
            <a:cxnLst/>
            <a:rect r="r" b="b" t="t" l="l"/>
            <a:pathLst>
              <a:path h="2475414" w="9951412">
                <a:moveTo>
                  <a:pt x="0" y="0"/>
                </a:moveTo>
                <a:lnTo>
                  <a:pt x="9951412" y="0"/>
                </a:lnTo>
                <a:lnTo>
                  <a:pt x="9951412" y="2475413"/>
                </a:lnTo>
                <a:lnTo>
                  <a:pt x="0" y="24754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456831" y="2526654"/>
            <a:ext cx="7831169" cy="2419502"/>
          </a:xfrm>
          <a:custGeom>
            <a:avLst/>
            <a:gdLst/>
            <a:ahLst/>
            <a:cxnLst/>
            <a:rect r="r" b="b" t="t" l="l"/>
            <a:pathLst>
              <a:path h="2419502" w="7831169">
                <a:moveTo>
                  <a:pt x="0" y="0"/>
                </a:moveTo>
                <a:lnTo>
                  <a:pt x="7831169" y="0"/>
                </a:lnTo>
                <a:lnTo>
                  <a:pt x="7831169" y="2419501"/>
                </a:lnTo>
                <a:lnTo>
                  <a:pt x="0" y="24195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05419" y="5553645"/>
            <a:ext cx="16654179" cy="3272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Procedure signature consists of visibility, typed formal parameters, and return types.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Procedure visibility may be either public or internal.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Public procedures can be invoked by any module or transaction script.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 procedure can be uniquely identified by its module identifier and its signature.</a:t>
            </a:r>
          </a:p>
          <a:p>
            <a:pPr algn="l">
              <a:lnSpc>
                <a:spcPts val="5266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505419" y="1081272"/>
            <a:ext cx="17782581" cy="144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8"/>
              </a:lnSpc>
            </a:pPr>
            <a:r>
              <a:rPr lang="en-US" sz="843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Procedures and Transaction Scripts</a:t>
            </a:r>
          </a:p>
        </p:txBody>
      </p:sp>
    </p:spTree>
  </p:cSld>
  <p:clrMapOvr>
    <a:masterClrMapping/>
  </p:clrMapOvr>
</p:sld>
</file>

<file path=ppt/slides/slide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05419" y="2526654"/>
            <a:ext cx="13284075" cy="1677114"/>
          </a:xfrm>
          <a:custGeom>
            <a:avLst/>
            <a:gdLst/>
            <a:ahLst/>
            <a:cxnLst/>
            <a:rect r="r" b="b" t="t" l="l"/>
            <a:pathLst>
              <a:path h="1677114" w="13284075">
                <a:moveTo>
                  <a:pt x="0" y="0"/>
                </a:moveTo>
                <a:lnTo>
                  <a:pt x="13284075" y="0"/>
                </a:lnTo>
                <a:lnTo>
                  <a:pt x="13284075" y="1677114"/>
                </a:lnTo>
                <a:lnTo>
                  <a:pt x="0" y="16771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05419" y="4653331"/>
            <a:ext cx="16654179" cy="3272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 blockchain state is updated by a transaction script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Can invoke public procedures of any module that is currently published under an account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Simply a procedure declaration with no associated module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Can be written off-chain (CLI,IDE) and compiled to bytecode</a:t>
            </a:r>
          </a:p>
          <a:p>
            <a:pPr algn="l">
              <a:lnSpc>
                <a:spcPts val="5266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505419" y="1081272"/>
            <a:ext cx="17782581" cy="144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8"/>
              </a:lnSpc>
            </a:pPr>
            <a:r>
              <a:rPr lang="en-US" sz="843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Procedures and Transaction Scripts</a:t>
            </a:r>
          </a:p>
        </p:txBody>
      </p:sp>
    </p:spTree>
  </p:cSld>
  <p:clrMapOvr>
    <a:masterClrMapping/>
  </p:clrMapOvr>
</p:sld>
</file>

<file path=ppt/slides/slide50.xml><?xml version="1.0" encoding="utf-8"?>
<p:sld xmlns:p="http://schemas.openxmlformats.org/presentationml/2006/main" xmlns:a="http://schemas.openxmlformats.org/drawingml/2006/main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5419" y="2662732"/>
            <a:ext cx="17071787" cy="5939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Useful Attribute 1: </a:t>
            </a:r>
          </a:p>
          <a:p>
            <a:pPr algn="l">
              <a:lnSpc>
                <a:spcPts val="5266"/>
              </a:lnSpc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     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 Call bytecode instruction requires a unique procedure ID as input.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Useful Attribute 2:</a:t>
            </a:r>
          </a:p>
          <a:p>
            <a:pPr algn="l">
              <a:lnSpc>
                <a:spcPts val="5266"/>
              </a:lnSpc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     Acyclic module dependency - th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 dependency relationship among modules is acyclic by</a:t>
            </a:r>
          </a:p>
          <a:p>
            <a:pPr algn="l">
              <a:lnSpc>
                <a:spcPts val="5266"/>
              </a:lnSpc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    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construction.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 combination of both, together with the absence of dynamic dispatch, enforces a strong execution invariant: All stack frames belonging to procedures in a module must be contiguous. 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No re-entracy issues of Etherium smart contracts in Move modules.</a:t>
            </a:r>
          </a:p>
          <a:p>
            <a:pPr algn="l">
              <a:lnSpc>
                <a:spcPts val="5266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505419" y="1081272"/>
            <a:ext cx="17782581" cy="144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8"/>
              </a:lnSpc>
            </a:pPr>
            <a:r>
              <a:rPr lang="en-US" sz="843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Procedures and Transaction Scripts</a:t>
            </a:r>
          </a:p>
        </p:txBody>
      </p:sp>
    </p:spTree>
  </p:cSld>
  <p:clrMapOvr>
    <a:masterClrMapping/>
  </p:clrMapOvr>
</p:sld>
</file>

<file path=ppt/slides/slide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63341" y="6936484"/>
            <a:ext cx="11719941" cy="2796128"/>
          </a:xfrm>
          <a:custGeom>
            <a:avLst/>
            <a:gdLst/>
            <a:ahLst/>
            <a:cxnLst/>
            <a:rect r="r" b="b" t="t" l="l"/>
            <a:pathLst>
              <a:path h="2796128" w="11719941">
                <a:moveTo>
                  <a:pt x="0" y="0"/>
                </a:moveTo>
                <a:lnTo>
                  <a:pt x="11719941" y="0"/>
                </a:lnTo>
                <a:lnTo>
                  <a:pt x="11719941" y="2796128"/>
                </a:lnTo>
                <a:lnTo>
                  <a:pt x="0" y="27961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05419" y="2620971"/>
            <a:ext cx="16654179" cy="3272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 typed, stack-based virtual machine.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Each instruction pops its operands from the value stack, performs an operation, and pushes any results.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Every stack slot carries an exact type (primitive, struct, reference) that the verifier has checked in advance.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05419" y="1081272"/>
            <a:ext cx="17782581" cy="144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8"/>
              </a:lnSpc>
            </a:pPr>
            <a:r>
              <a:rPr lang="en-US" sz="843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Bytecode Interpreter</a:t>
            </a:r>
          </a:p>
        </p:txBody>
      </p:sp>
    </p:spTree>
  </p:cSld>
  <p:clrMapOvr>
    <a:masterClrMapping/>
  </p:clrMapOvr>
</p:sld>
</file>

<file path=ppt/slides/slide5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63341" y="6936484"/>
            <a:ext cx="11719941" cy="2796128"/>
          </a:xfrm>
          <a:custGeom>
            <a:avLst/>
            <a:gdLst/>
            <a:ahLst/>
            <a:cxnLst/>
            <a:rect r="r" b="b" t="t" l="l"/>
            <a:pathLst>
              <a:path h="2796128" w="11719941">
                <a:moveTo>
                  <a:pt x="0" y="0"/>
                </a:moveTo>
                <a:lnTo>
                  <a:pt x="11719941" y="0"/>
                </a:lnTo>
                <a:lnTo>
                  <a:pt x="11719941" y="2796128"/>
                </a:lnTo>
                <a:lnTo>
                  <a:pt x="0" y="27961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05121" y="2509609"/>
            <a:ext cx="16654179" cy="3272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66"/>
              </a:lnSpc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Procedure call in the Move bytecode interpreter:</a:t>
            </a:r>
          </a:p>
          <a:p>
            <a:pPr algn="l" marL="604811" indent="-302405" lvl="1">
              <a:lnSpc>
                <a:spcPts val="5266"/>
              </a:lnSpc>
              <a:buAutoNum type="arabicPeriod" startAt="1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Caller pushes arguments to a procedure onto the value stack in left-to-right order.</a:t>
            </a:r>
          </a:p>
          <a:p>
            <a:pPr algn="l" marL="604811" indent="-302405" lvl="1">
              <a:lnSpc>
                <a:spcPts val="5266"/>
              </a:lnSpc>
              <a:buAutoNum type="arabicPeriod" startAt="1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Caller invokes the Call instruction, which creates a new callstack frame for the callee and loads the pushed values into the callee’s local variables.</a:t>
            </a:r>
          </a:p>
          <a:p>
            <a:pPr algn="l" marL="604811" indent="-302405" lvl="1">
              <a:lnSpc>
                <a:spcPts val="5266"/>
              </a:lnSpc>
              <a:buAutoNum type="arabicPeriod" startAt="1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 interpreter begins executing the bytecode instructions of the callee procedure.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05419" y="1081272"/>
            <a:ext cx="17782581" cy="144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8"/>
              </a:lnSpc>
            </a:pPr>
            <a:r>
              <a:rPr lang="en-US" sz="843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Bytecode Interpreter</a:t>
            </a:r>
          </a:p>
        </p:txBody>
      </p:sp>
    </p:spTree>
  </p:cSld>
  <p:clrMapOvr>
    <a:masterClrMapping/>
  </p:clrMapOvr>
</p:sld>
</file>

<file path=ppt/slides/slide5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63341" y="6936484"/>
            <a:ext cx="11719941" cy="2796128"/>
          </a:xfrm>
          <a:custGeom>
            <a:avLst/>
            <a:gdLst/>
            <a:ahLst/>
            <a:cxnLst/>
            <a:rect r="r" b="b" t="t" l="l"/>
            <a:pathLst>
              <a:path h="2796128" w="11719941">
                <a:moveTo>
                  <a:pt x="0" y="0"/>
                </a:moveTo>
                <a:lnTo>
                  <a:pt x="11719941" y="0"/>
                </a:lnTo>
                <a:lnTo>
                  <a:pt x="11719941" y="2796128"/>
                </a:lnTo>
                <a:lnTo>
                  <a:pt x="0" y="27961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05419" y="2509609"/>
            <a:ext cx="16654179" cy="3939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66"/>
              </a:lnSpc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Execution of bytecode: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 execution of bytecode proceeds by executing operations in sequence unless there is a branch intruction(Branch, BrTrue, BrFalse) or Return instruction.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When the callee wishes to return, it pushes the return values onto the stack and invokes the Return instruction.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Control is then returned to the caller, which finds the output values on the stack.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05419" y="1081272"/>
            <a:ext cx="17782581" cy="144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8"/>
              </a:lnSpc>
            </a:pPr>
            <a:r>
              <a:rPr lang="en-US" sz="843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Bytecode Interpreter</a:t>
            </a:r>
          </a:p>
        </p:txBody>
      </p:sp>
    </p:spTree>
  </p:cSld>
  <p:clrMapOvr>
    <a:masterClrMapping/>
  </p:clrMapOvr>
</p:sld>
</file>

<file path=ppt/slides/slide5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63341" y="6936484"/>
            <a:ext cx="11719941" cy="2796128"/>
          </a:xfrm>
          <a:custGeom>
            <a:avLst/>
            <a:gdLst/>
            <a:ahLst/>
            <a:cxnLst/>
            <a:rect r="r" b="b" t="t" l="l"/>
            <a:pathLst>
              <a:path h="2796128" w="11719941">
                <a:moveTo>
                  <a:pt x="0" y="0"/>
                </a:moveTo>
                <a:lnTo>
                  <a:pt x="11719941" y="0"/>
                </a:lnTo>
                <a:lnTo>
                  <a:pt x="11719941" y="2796128"/>
                </a:lnTo>
                <a:lnTo>
                  <a:pt x="0" y="27961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05419" y="2509609"/>
            <a:ext cx="16654179" cy="3939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66"/>
              </a:lnSpc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Gas Metering: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Execution of Move programs is metered (similar to the EVM)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Eac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h bytecode instruction has an associated gas unit cost. 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ny transaction to be executed must include a gas unit budget.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nterpreter tracks the gas units remaining during execution and halts if the amount remaining reaches zero.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05419" y="1081272"/>
            <a:ext cx="17782581" cy="144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8"/>
              </a:lnSpc>
            </a:pPr>
            <a:r>
              <a:rPr lang="en-US" sz="843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Bytecode Interpreter</a:t>
            </a:r>
          </a:p>
        </p:txBody>
      </p:sp>
    </p:spTree>
  </p:cSld>
  <p:clrMapOvr>
    <a:masterClrMapping/>
  </p:clrMapOvr>
</p:sld>
</file>

<file path=ppt/slides/slide5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63341" y="6936484"/>
            <a:ext cx="11719941" cy="2796128"/>
          </a:xfrm>
          <a:custGeom>
            <a:avLst/>
            <a:gdLst/>
            <a:ahLst/>
            <a:cxnLst/>
            <a:rect r="r" b="b" t="t" l="l"/>
            <a:pathLst>
              <a:path h="2796128" w="11719941">
                <a:moveTo>
                  <a:pt x="0" y="0"/>
                </a:moveTo>
                <a:lnTo>
                  <a:pt x="11719941" y="0"/>
                </a:lnTo>
                <a:lnTo>
                  <a:pt x="11719941" y="2796128"/>
                </a:lnTo>
                <a:lnTo>
                  <a:pt x="0" y="27961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05419" y="2509609"/>
            <a:ext cx="16654179" cy="3939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66"/>
              </a:lnSpc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Why stack-based interpreter?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Stack machine with typed locals is a very natural fit for the resource semantics of Move.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The low-level mechanics of moving values back and forth mirror the high-level intention of a Move program. 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 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register machine would make it more complex to move resources across procedure boundaries.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05419" y="1081272"/>
            <a:ext cx="17782581" cy="144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8"/>
              </a:lnSpc>
            </a:pPr>
            <a:r>
              <a:rPr lang="en-US" sz="843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Bytecode Interpreter</a:t>
            </a:r>
          </a:p>
        </p:txBody>
      </p:sp>
    </p:spTree>
  </p:cSld>
  <p:clrMapOvr>
    <a:masterClrMapping/>
  </p:clrMapOvr>
</p:sld>
</file>

<file path=ppt/slides/slide5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5419" y="1719266"/>
            <a:ext cx="16654179" cy="3272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66"/>
              </a:lnSpc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1. </a:t>
            </a:r>
            <a:r>
              <a:rPr lang="en-US" sz="2801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Copying/Moving data: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CopyLoc/MoveLoc - from local variables to the stack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StoreLoc - from the stack to local variables</a:t>
            </a:r>
          </a:p>
          <a:p>
            <a:pPr algn="l">
              <a:lnSpc>
                <a:spcPts val="5266"/>
              </a:lnSpc>
            </a:pPr>
          </a:p>
          <a:p>
            <a:pPr algn="l">
              <a:lnSpc>
                <a:spcPts val="5266"/>
              </a:lnSpc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505419" y="3875266"/>
            <a:ext cx="8153846" cy="1116801"/>
          </a:xfrm>
          <a:custGeom>
            <a:avLst/>
            <a:gdLst/>
            <a:ahLst/>
            <a:cxnLst/>
            <a:rect r="r" b="b" t="t" l="l"/>
            <a:pathLst>
              <a:path h="1116801" w="8153846">
                <a:moveTo>
                  <a:pt x="0" y="0"/>
                </a:moveTo>
                <a:lnTo>
                  <a:pt x="8153846" y="0"/>
                </a:lnTo>
                <a:lnTo>
                  <a:pt x="8153846" y="1116801"/>
                </a:lnTo>
                <a:lnTo>
                  <a:pt x="0" y="11168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05419" y="7970876"/>
            <a:ext cx="11301259" cy="1878834"/>
          </a:xfrm>
          <a:custGeom>
            <a:avLst/>
            <a:gdLst/>
            <a:ahLst/>
            <a:cxnLst/>
            <a:rect r="r" b="b" t="t" l="l"/>
            <a:pathLst>
              <a:path h="1878834" w="11301259">
                <a:moveTo>
                  <a:pt x="0" y="0"/>
                </a:moveTo>
                <a:lnTo>
                  <a:pt x="11301259" y="0"/>
                </a:lnTo>
                <a:lnTo>
                  <a:pt x="11301259" y="1878834"/>
                </a:lnTo>
                <a:lnTo>
                  <a:pt x="0" y="18788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05419" y="454860"/>
            <a:ext cx="17782581" cy="144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8"/>
              </a:lnSpc>
            </a:pPr>
            <a:r>
              <a:rPr lang="en-US" sz="843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Instructions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05419" y="5120147"/>
            <a:ext cx="16654179" cy="3939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66"/>
              </a:lnSpc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2. </a:t>
            </a:r>
            <a:r>
              <a:rPr lang="en-US" sz="2801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Module Builtins: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Pack/Unpack - creating/destroying the module’s declared types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MoveToSender/MoveFrom - publishing/unpublishing the module’s types under an account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BorrowField - acquiring a reference to a field of one of the module’s types.</a:t>
            </a:r>
          </a:p>
          <a:p>
            <a:pPr algn="l">
              <a:lnSpc>
                <a:spcPts val="5266"/>
              </a:lnSpc>
            </a:pPr>
          </a:p>
          <a:p>
            <a:pPr algn="l">
              <a:lnSpc>
                <a:spcPts val="5266"/>
              </a:lnSpc>
            </a:pPr>
          </a:p>
        </p:txBody>
      </p:sp>
    </p:spTree>
  </p:cSld>
  <p:clrMapOvr>
    <a:masterClrMapping/>
  </p:clrMapOvr>
</p:sld>
</file>

<file path=ppt/slides/slide5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05419" y="7026949"/>
            <a:ext cx="11648504" cy="1683752"/>
          </a:xfrm>
          <a:custGeom>
            <a:avLst/>
            <a:gdLst/>
            <a:ahLst/>
            <a:cxnLst/>
            <a:rect r="r" b="b" t="t" l="l"/>
            <a:pathLst>
              <a:path h="1683752" w="11648504">
                <a:moveTo>
                  <a:pt x="0" y="0"/>
                </a:moveTo>
                <a:lnTo>
                  <a:pt x="11648504" y="0"/>
                </a:lnTo>
                <a:lnTo>
                  <a:pt x="11648504" y="1683752"/>
                </a:lnTo>
                <a:lnTo>
                  <a:pt x="0" y="16837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05419" y="1719266"/>
            <a:ext cx="16654179" cy="3272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66"/>
              </a:lnSpc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3. </a:t>
            </a:r>
            <a:r>
              <a:rPr lang="en-US" sz="2801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Operations on typed stack values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Pushing constants onto the stack.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Arithmetic/Logical operations on stack operands.</a:t>
            </a:r>
          </a:p>
          <a:p>
            <a:pPr algn="l">
              <a:lnSpc>
                <a:spcPts val="5266"/>
              </a:lnSpc>
            </a:pPr>
          </a:p>
          <a:p>
            <a:pPr algn="l">
              <a:lnSpc>
                <a:spcPts val="5266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505419" y="454860"/>
            <a:ext cx="17782581" cy="144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8"/>
              </a:lnSpc>
            </a:pPr>
            <a:r>
              <a:rPr lang="en-US" sz="843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Instructions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05419" y="3895163"/>
            <a:ext cx="16654179" cy="3939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66"/>
              </a:lnSpc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4. </a:t>
            </a:r>
            <a:r>
              <a:rPr lang="en-US" sz="2801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Reference-related instructions: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ReadRef/WriteRef - reading/writing references.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ReleaseRef - destroying a reference.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FreezeRef - converting a mutable reference into an immutable reference.</a:t>
            </a:r>
          </a:p>
          <a:p>
            <a:pPr algn="l">
              <a:lnSpc>
                <a:spcPts val="5266"/>
              </a:lnSpc>
            </a:pPr>
          </a:p>
          <a:p>
            <a:pPr algn="l">
              <a:lnSpc>
                <a:spcPts val="5266"/>
              </a:lnSpc>
            </a:pPr>
          </a:p>
        </p:txBody>
      </p:sp>
    </p:spTree>
  </p:cSld>
  <p:clrMapOvr>
    <a:masterClrMapping/>
  </p:clrMapOvr>
</p:sld>
</file>

<file path=ppt/slides/slide5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931263" y="2902501"/>
            <a:ext cx="9077472" cy="851404"/>
          </a:xfrm>
          <a:custGeom>
            <a:avLst/>
            <a:gdLst/>
            <a:ahLst/>
            <a:cxnLst/>
            <a:rect r="r" b="b" t="t" l="l"/>
            <a:pathLst>
              <a:path h="851404" w="9077472">
                <a:moveTo>
                  <a:pt x="0" y="0"/>
                </a:moveTo>
                <a:lnTo>
                  <a:pt x="9077472" y="0"/>
                </a:lnTo>
                <a:lnTo>
                  <a:pt x="9077472" y="851404"/>
                </a:lnTo>
                <a:lnTo>
                  <a:pt x="0" y="8514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924941" y="1683317"/>
            <a:ext cx="9083794" cy="1068682"/>
          </a:xfrm>
          <a:custGeom>
            <a:avLst/>
            <a:gdLst/>
            <a:ahLst/>
            <a:cxnLst/>
            <a:rect r="r" b="b" t="t" l="l"/>
            <a:pathLst>
              <a:path h="1068682" w="9083794">
                <a:moveTo>
                  <a:pt x="0" y="0"/>
                </a:moveTo>
                <a:lnTo>
                  <a:pt x="9083794" y="0"/>
                </a:lnTo>
                <a:lnTo>
                  <a:pt x="9083794" y="1068682"/>
                </a:lnTo>
                <a:lnTo>
                  <a:pt x="0" y="10686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05419" y="1719266"/>
            <a:ext cx="16654179" cy="3272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66"/>
              </a:lnSpc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5. </a:t>
            </a:r>
            <a:r>
              <a:rPr lang="en-US" sz="2801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Control-flow operations: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Conditional branching.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Calling/Returning from a procedure.</a:t>
            </a:r>
          </a:p>
          <a:p>
            <a:pPr algn="l">
              <a:lnSpc>
                <a:spcPts val="5266"/>
              </a:lnSpc>
            </a:pPr>
          </a:p>
          <a:p>
            <a:pPr algn="l">
              <a:lnSpc>
                <a:spcPts val="5266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505419" y="4427852"/>
            <a:ext cx="16654179" cy="3939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66"/>
              </a:lnSpc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6. </a:t>
            </a:r>
            <a:r>
              <a:rPr lang="en-US" sz="2801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Blockchain-specific builtin operations: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Getting the address of the sender of a transaction script.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Creating a new account.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FreezeRef - converting a mutable reference into an immutable reference.</a:t>
            </a:r>
          </a:p>
          <a:p>
            <a:pPr algn="l">
              <a:lnSpc>
                <a:spcPts val="5266"/>
              </a:lnSpc>
            </a:pPr>
          </a:p>
          <a:p>
            <a:pPr algn="l">
              <a:lnSpc>
                <a:spcPts val="5266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776288" y="7533712"/>
            <a:ext cx="12535832" cy="1652451"/>
          </a:xfrm>
          <a:custGeom>
            <a:avLst/>
            <a:gdLst/>
            <a:ahLst/>
            <a:cxnLst/>
            <a:rect r="r" b="b" t="t" l="l"/>
            <a:pathLst>
              <a:path h="1652451" w="12535832">
                <a:moveTo>
                  <a:pt x="0" y="0"/>
                </a:moveTo>
                <a:lnTo>
                  <a:pt x="12535832" y="0"/>
                </a:lnTo>
                <a:lnTo>
                  <a:pt x="12535832" y="1652451"/>
                </a:lnTo>
                <a:lnTo>
                  <a:pt x="0" y="16524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05419" y="454860"/>
            <a:ext cx="17782581" cy="144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8"/>
              </a:lnSpc>
            </a:pPr>
            <a:r>
              <a:rPr lang="en-US" sz="843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Instructions</a:t>
            </a:r>
          </a:p>
        </p:txBody>
      </p:sp>
    </p:spTree>
  </p:cSld>
  <p:clrMapOvr>
    <a:masterClrMapping/>
  </p:clrMapOvr>
</p:sld>
</file>

<file path=ppt/slides/slide5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16216" y="5034652"/>
            <a:ext cx="11700919" cy="1871558"/>
          </a:xfrm>
          <a:custGeom>
            <a:avLst/>
            <a:gdLst/>
            <a:ahLst/>
            <a:cxnLst/>
            <a:rect r="r" b="b" t="t" l="l"/>
            <a:pathLst>
              <a:path h="1871558" w="11700919">
                <a:moveTo>
                  <a:pt x="0" y="0"/>
                </a:moveTo>
                <a:lnTo>
                  <a:pt x="11700919" y="0"/>
                </a:lnTo>
                <a:lnTo>
                  <a:pt x="11700919" y="1871558"/>
                </a:lnTo>
                <a:lnTo>
                  <a:pt x="0" y="18715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05419" y="2509609"/>
            <a:ext cx="17531156" cy="1939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Goal: s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tatically enforce safety properties for any module and transaction script submitted.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 verifier enforces general safety properties that must hold for any well-formed Move program.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 binary format of a Move module or transaction script encodes a collection of tables.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05419" y="1081272"/>
            <a:ext cx="17782581" cy="144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8"/>
              </a:lnSpc>
            </a:pPr>
            <a:r>
              <a:rPr lang="en-US" sz="843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Bytecode Verifier</a:t>
            </a:r>
          </a:p>
        </p:txBody>
      </p:sp>
    </p:spTree>
  </p:cSld>
  <p:clrMapOvr>
    <a:masterClrMapping/>
  </p:clrMapOvr>
</p:sld>
</file>

<file path=ppt/slides/slide6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5419" y="2509609"/>
            <a:ext cx="17531156" cy="2606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66"/>
              </a:lnSpc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The checks performed 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by the verifier fall into three categories: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Structur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al checks 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to ensure that the bytecode tables are well-formed.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emantic checks on procedure bodies.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Linking uses of struct types and procedure signatures against their declaring modules.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05419" y="1081272"/>
            <a:ext cx="17782581" cy="144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8"/>
              </a:lnSpc>
            </a:pPr>
            <a:r>
              <a:rPr lang="en-US" sz="843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Bytecode Verifier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718774" y="5633224"/>
            <a:ext cx="11700919" cy="1871558"/>
          </a:xfrm>
          <a:custGeom>
            <a:avLst/>
            <a:gdLst/>
            <a:ahLst/>
            <a:cxnLst/>
            <a:rect r="r" b="b" t="t" l="l"/>
            <a:pathLst>
              <a:path h="1871558" w="11700919">
                <a:moveTo>
                  <a:pt x="0" y="0"/>
                </a:moveTo>
                <a:lnTo>
                  <a:pt x="11700919" y="0"/>
                </a:lnTo>
                <a:lnTo>
                  <a:pt x="11700919" y="1871557"/>
                </a:lnTo>
                <a:lnTo>
                  <a:pt x="0" y="18715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1.xml><?xml version="1.0" encoding="utf-8"?>
<p:sld xmlns:p="http://schemas.openxmlformats.org/presentationml/2006/main" xmlns:a="http://schemas.openxmlformats.org/drawingml/2006/main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5419" y="2509609"/>
            <a:ext cx="17531156" cy="6606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66"/>
              </a:lnSpc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Phases of seman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tic verification and linking: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Contro</a:t>
            </a:r>
            <a:r>
              <a:rPr lang="en-US" sz="2801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l-fl</a:t>
            </a:r>
            <a:r>
              <a:rPr lang="en-US" sz="2801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ow graph construction:</a:t>
            </a:r>
          </a:p>
          <a:p>
            <a:pPr algn="l" marL="1209622" indent="-403207" lvl="2">
              <a:lnSpc>
                <a:spcPts val="5266"/>
              </a:lnSpc>
              <a:buFont typeface="Arial"/>
              <a:buChar char="⚬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Code is broken into basic blocks (linear instruction sequences).</a:t>
            </a:r>
          </a:p>
          <a:p>
            <a:pPr algn="l" marL="1209622" indent="-403207" lvl="2">
              <a:lnSpc>
                <a:spcPts val="5266"/>
              </a:lnSpc>
              <a:buFont typeface="Arial"/>
              <a:buChar char="⚬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Helps analyze how instructions flow and where they branch.</a:t>
            </a:r>
          </a:p>
          <a:p>
            <a:pPr algn="l" marL="1209622" indent="-403207" lvl="2">
              <a:lnSpc>
                <a:spcPts val="5266"/>
              </a:lnSpc>
              <a:buFont typeface="Arial"/>
              <a:buChar char="⚬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Each block ends in a branch or return.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Stack balance checking:</a:t>
            </a:r>
          </a:p>
          <a:p>
            <a:pPr algn="l" marL="1209622" indent="-403207" lvl="2">
              <a:lnSpc>
                <a:spcPts val="5266"/>
              </a:lnSpc>
              <a:buFont typeface="Arial"/>
              <a:buChar char="⚬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Validates that stack height is consistent across basic blocks:</a:t>
            </a:r>
          </a:p>
          <a:p>
            <a:pPr algn="l" marL="1814433" indent="-453608" lvl="3">
              <a:lnSpc>
                <a:spcPts val="5266"/>
              </a:lnSpc>
              <a:buFont typeface="Arial"/>
              <a:buChar char="￭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Start with height n</a:t>
            </a:r>
          </a:p>
          <a:p>
            <a:pPr algn="l" marL="1814433" indent="-453608" lvl="3">
              <a:lnSpc>
                <a:spcPts val="5266"/>
              </a:lnSpc>
              <a:buFont typeface="Arial"/>
              <a:buChar char="￭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End with n (or n+m if Return returns m values)</a:t>
            </a:r>
          </a:p>
          <a:p>
            <a:pPr algn="l" marL="1209622" indent="-403207" lvl="2">
              <a:lnSpc>
                <a:spcPts val="5266"/>
              </a:lnSpc>
              <a:buFont typeface="Arial"/>
              <a:buChar char="⚬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Ensures no access to stack frames of other procedures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05419" y="1081272"/>
            <a:ext cx="17782581" cy="144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8"/>
              </a:lnSpc>
            </a:pPr>
            <a:r>
              <a:rPr lang="en-US" sz="843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Bytecode Verifier</a:t>
            </a:r>
          </a:p>
        </p:txBody>
      </p:sp>
    </p:spTree>
  </p:cSld>
  <p:clrMapOvr>
    <a:masterClrMapping/>
  </p:clrMapOvr>
</p:sld>
</file>

<file path=ppt/slides/slide62.xml><?xml version="1.0" encoding="utf-8"?>
<p:sld xmlns:p="http://schemas.openxmlformats.org/presentationml/2006/main" xmlns:a="http://schemas.openxmlformats.org/drawingml/2006/main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5419" y="2509609"/>
            <a:ext cx="17531156" cy="4606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66"/>
              </a:lnSpc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Phases of seman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tic verification and linking: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Type checking:</a:t>
            </a:r>
          </a:p>
          <a:p>
            <a:pPr algn="l" marL="1209622" indent="-403207" lvl="2">
              <a:lnSpc>
                <a:spcPts val="5266"/>
              </a:lnSpc>
              <a:buFont typeface="Arial"/>
              <a:buChar char="⚬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Confirms that every instruction uses values of the correct types.</a:t>
            </a:r>
          </a:p>
          <a:p>
            <a:pPr algn="l" marL="1209622" indent="-403207" lvl="2">
              <a:lnSpc>
                <a:spcPts val="5266"/>
              </a:lnSpc>
              <a:buFont typeface="Arial"/>
              <a:buChar char="⚬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Stack values' types are inferred, local variables are already typed.</a:t>
            </a:r>
          </a:p>
          <a:p>
            <a:pPr algn="l" marL="1209622" indent="-403207" lvl="2">
              <a:lnSpc>
                <a:spcPts val="5266"/>
              </a:lnSpc>
              <a:buFont typeface="Arial"/>
              <a:buChar char="⚬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Operates block-by-block, using a type stack model.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Kind checking:</a:t>
            </a:r>
          </a:p>
          <a:p>
            <a:pPr algn="l" marL="1209622" indent="-403207" lvl="2">
              <a:lnSpc>
                <a:spcPts val="5266"/>
              </a:lnSpc>
              <a:buFont typeface="Arial"/>
              <a:buChar char="⚬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Enforces rules for resources (All the rules mentioned earlier)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05419" y="1081272"/>
            <a:ext cx="17782581" cy="144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8"/>
              </a:lnSpc>
            </a:pPr>
            <a:r>
              <a:rPr lang="en-US" sz="843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Bytecode Verifier</a:t>
            </a:r>
          </a:p>
        </p:txBody>
      </p:sp>
    </p:spTree>
  </p:cSld>
  <p:clrMapOvr>
    <a:masterClrMapping/>
  </p:clrMapOvr>
</p:sld>
</file>

<file path=ppt/slides/slide63.xml><?xml version="1.0" encoding="utf-8"?>
<p:sld xmlns:p="http://schemas.openxmlformats.org/presentationml/2006/main" xmlns:a="http://schemas.openxmlformats.org/drawingml/2006/main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5419" y="2509609"/>
            <a:ext cx="17531156" cy="5273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66"/>
              </a:lnSpc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Phases of seman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tic verification and linking: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Reference checking:</a:t>
            </a:r>
          </a:p>
          <a:p>
            <a:pPr algn="l" marL="1209622" indent="-403207" lvl="2">
              <a:lnSpc>
                <a:spcPts val="5266"/>
              </a:lnSpc>
              <a:buFont typeface="Arial"/>
              <a:buChar char="⚬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Uses a borrow checker for:</a:t>
            </a:r>
          </a:p>
          <a:p>
            <a:pPr algn="l" marL="1814433" indent="-453608" lvl="3">
              <a:lnSpc>
                <a:spcPts val="5266"/>
              </a:lnSpc>
              <a:buFont typeface="Arial"/>
              <a:buChar char="￭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Ensuring references are valid (no use-after-free or aliasing).</a:t>
            </a:r>
          </a:p>
          <a:p>
            <a:pPr algn="l" marL="1814433" indent="-453608" lvl="3">
              <a:lnSpc>
                <a:spcPts val="5266"/>
              </a:lnSpc>
              <a:buFont typeface="Arial"/>
              <a:buChar char="￭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Distinguishing between %T and &amp;mut T</a:t>
            </a:r>
          </a:p>
          <a:p>
            <a:pPr algn="l" marL="1209622" indent="-403207" lvl="2">
              <a:lnSpc>
                <a:spcPts val="5266"/>
              </a:lnSpc>
              <a:buFont typeface="Arial"/>
              <a:buChar char="⚬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Also uses dynamic reference counting to:</a:t>
            </a:r>
          </a:p>
          <a:p>
            <a:pPr algn="l" marL="1814433" indent="-453608" lvl="3">
              <a:lnSpc>
                <a:spcPts val="5266"/>
              </a:lnSpc>
              <a:buFont typeface="Arial"/>
              <a:buChar char="￭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Track live references to global resources</a:t>
            </a:r>
          </a:p>
          <a:p>
            <a:pPr algn="l" marL="1814433" indent="-453608" lvl="3">
              <a:lnSpc>
                <a:spcPts val="5266"/>
              </a:lnSpc>
              <a:buFont typeface="Arial"/>
              <a:buChar char="￭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Prevent moving or modifying a global resource while a reference exists.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05419" y="1081272"/>
            <a:ext cx="17782581" cy="144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8"/>
              </a:lnSpc>
            </a:pPr>
            <a:r>
              <a:rPr lang="en-US" sz="843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Bytecode Verifier</a:t>
            </a:r>
          </a:p>
        </p:txBody>
      </p:sp>
    </p:spTree>
  </p:cSld>
  <p:clrMapOvr>
    <a:masterClrMapping/>
  </p:clrMapOvr>
</p:sld>
</file>

<file path=ppt/slides/slide64.xml><?xml version="1.0" encoding="utf-8"?>
<p:sld xmlns:p="http://schemas.openxmlformats.org/presentationml/2006/main" xmlns:a="http://schemas.openxmlformats.org/drawingml/2006/main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5419" y="2509609"/>
            <a:ext cx="17531156" cy="5273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66"/>
              </a:lnSpc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Phases of seman</a:t>
            </a: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tic verification and linking:</a:t>
            </a:r>
          </a:p>
          <a:p>
            <a:pPr algn="l" marL="604811" indent="-302405" lvl="1">
              <a:lnSpc>
                <a:spcPts val="5266"/>
              </a:lnSpc>
              <a:buFont typeface="Arial"/>
              <a:buChar char="•"/>
            </a:pPr>
            <a:r>
              <a:rPr lang="en-US" sz="2801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Linking with global state:</a:t>
            </a:r>
          </a:p>
          <a:p>
            <a:pPr algn="l" marL="1209622" indent="-403207" lvl="2">
              <a:lnSpc>
                <a:spcPts val="5266"/>
              </a:lnSpc>
              <a:buFont typeface="Arial"/>
              <a:buChar char="⚬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Verifies that the code refers to existing and correctly-declared types and procedures:</a:t>
            </a:r>
          </a:p>
          <a:p>
            <a:pPr algn="l" marL="1814433" indent="-453608" lvl="3">
              <a:lnSpc>
                <a:spcPts val="5266"/>
              </a:lnSpc>
              <a:buFont typeface="Arial"/>
              <a:buChar char="￭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Structs: Check name and kind</a:t>
            </a:r>
          </a:p>
          <a:p>
            <a:pPr algn="l" marL="1814433" indent="-453608" lvl="3">
              <a:lnSpc>
                <a:spcPts val="5266"/>
              </a:lnSpc>
              <a:buFont typeface="Arial"/>
              <a:buChar char="￭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Procedures: Check signature, visibility, argument types, etc.</a:t>
            </a:r>
          </a:p>
          <a:p>
            <a:pPr algn="l" marL="1209622" indent="-403207" lvl="2">
              <a:lnSpc>
                <a:spcPts val="5266"/>
              </a:lnSpc>
              <a:buFont typeface="Arial"/>
              <a:buChar char="⚬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Prevents errors like:</a:t>
            </a:r>
          </a:p>
          <a:p>
            <a:pPr algn="l" marL="1814433" indent="-453608" lvl="3">
              <a:lnSpc>
                <a:spcPts val="5266"/>
              </a:lnSpc>
              <a:buFont typeface="Arial"/>
              <a:buChar char="￭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Calling a deleted function</a:t>
            </a:r>
          </a:p>
          <a:p>
            <a:pPr algn="l" marL="1814433" indent="-453608" lvl="3">
              <a:lnSpc>
                <a:spcPts val="5266"/>
              </a:lnSpc>
              <a:buFont typeface="Arial"/>
              <a:buChar char="￭"/>
            </a:pPr>
            <a:r>
              <a:rPr lang="en-US" sz="28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Using undeclared types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05419" y="1081272"/>
            <a:ext cx="17782581" cy="144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08"/>
              </a:lnSpc>
            </a:pPr>
            <a:r>
              <a:rPr lang="en-US" sz="843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Bytecode Verifier</a:t>
            </a:r>
          </a:p>
        </p:txBody>
      </p:sp>
    </p:spTree>
  </p:cSld>
  <p:clrMapOvr>
    <a:masterClrMapping/>
  </p:clrMapOvr>
</p:sld>
</file>

<file path=ppt/slides/slide6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8781568" y="5722890"/>
            <a:ext cx="10205074" cy="10711432"/>
          </a:xfrm>
          <a:custGeom>
            <a:avLst/>
            <a:gdLst/>
            <a:ahLst/>
            <a:cxnLst/>
            <a:rect r="r" b="b" t="t" l="l"/>
            <a:pathLst>
              <a:path h="10711432" w="10205074">
                <a:moveTo>
                  <a:pt x="0" y="0"/>
                </a:moveTo>
                <a:lnTo>
                  <a:pt x="10205073" y="0"/>
                </a:lnTo>
                <a:lnTo>
                  <a:pt x="10205073" y="10711432"/>
                </a:lnTo>
                <a:lnTo>
                  <a:pt x="0" y="107114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42064" y="1606906"/>
            <a:ext cx="12990217" cy="35365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221"/>
              </a:lnSpc>
            </a:pPr>
            <a:r>
              <a:rPr lang="en-US" sz="10158" b="true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Move VM:</a:t>
            </a:r>
          </a:p>
          <a:p>
            <a:pPr algn="l">
              <a:lnSpc>
                <a:spcPts val="14221"/>
              </a:lnSpc>
            </a:pPr>
            <a:r>
              <a:rPr lang="en-US" sz="10158" b="true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Putting it all together</a:t>
            </a:r>
          </a:p>
        </p:txBody>
      </p:sp>
    </p:spTree>
  </p:cSld>
  <p:clrMapOvr>
    <a:masterClrMapping/>
  </p:clrMapOvr>
</p:sld>
</file>

<file path=ppt/slides/slide66.xml><?xml version="1.0" encoding="utf-8"?>
<p:sld xmlns:p="http://schemas.openxmlformats.org/presentationml/2006/main" xmlns:a="http://schemas.openxmlformats.org/drawingml/2006/main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5500" y="1361099"/>
            <a:ext cx="10291260" cy="1423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607"/>
              </a:lnSpc>
            </a:pPr>
            <a:r>
              <a:rPr lang="en-US" sz="8290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Move Virtual Machine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25500" y="3371456"/>
            <a:ext cx="16221736" cy="57442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163"/>
              </a:lnSpc>
            </a:pPr>
            <a:r>
              <a:rPr lang="en-US" sz="297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What Does the Move VM Do?</a:t>
            </a:r>
          </a:p>
          <a:p>
            <a:pPr algn="just" marL="642020" indent="-321010" lvl="1">
              <a:lnSpc>
                <a:spcPts val="4163"/>
              </a:lnSpc>
              <a:buFont typeface="Arial"/>
              <a:buChar char="•"/>
            </a:pPr>
            <a:r>
              <a:rPr lang="en-US" sz="297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Executes blocks of transactions.</a:t>
            </a:r>
          </a:p>
          <a:p>
            <a:pPr algn="just" marL="642020" indent="-321010" lvl="1">
              <a:lnSpc>
                <a:spcPts val="4163"/>
              </a:lnSpc>
              <a:buFont typeface="Arial"/>
              <a:buChar char="•"/>
            </a:pPr>
            <a:r>
              <a:rPr lang="en-US" sz="297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Applies verified updates to the global state.</a:t>
            </a:r>
          </a:p>
          <a:p>
            <a:pPr algn="just">
              <a:lnSpc>
                <a:spcPts val="4163"/>
              </a:lnSpc>
            </a:pPr>
          </a:p>
          <a:p>
            <a:pPr algn="just">
              <a:lnSpc>
                <a:spcPts val="4163"/>
              </a:lnSpc>
            </a:pPr>
            <a:r>
              <a:rPr lang="en-US" sz="297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Execution Flow:</a:t>
            </a:r>
          </a:p>
          <a:p>
            <a:pPr algn="just" marL="642020" indent="-321010" lvl="1">
              <a:lnSpc>
                <a:spcPts val="4163"/>
              </a:lnSpc>
              <a:buAutoNum type="arabicPeriod" startAt="1"/>
            </a:pPr>
            <a:r>
              <a:rPr lang="en-US" sz="297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Fetch transaction Tᵢ from block</a:t>
            </a:r>
          </a:p>
          <a:p>
            <a:pPr algn="just" marL="642020" indent="-321010" lvl="1">
              <a:lnSpc>
                <a:spcPts val="4163"/>
              </a:lnSpc>
              <a:buAutoNum type="arabicPeriod" startAt="1"/>
            </a:pPr>
            <a:r>
              <a:rPr lang="en-US" sz="297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Execute → produce effect Eᵢ</a:t>
            </a:r>
          </a:p>
          <a:p>
            <a:pPr algn="just" marL="642020" indent="-321010" lvl="1">
              <a:lnSpc>
                <a:spcPts val="4163"/>
              </a:lnSpc>
              <a:buAutoNum type="arabicPeriod" startAt="1"/>
            </a:pPr>
            <a:r>
              <a:rPr lang="en-US" sz="297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Apply Eᵢ to state Σᵢ₋₁ → new state Σᵢ</a:t>
            </a:r>
          </a:p>
          <a:p>
            <a:pPr algn="just">
              <a:lnSpc>
                <a:spcPts val="4163"/>
              </a:lnSpc>
            </a:pPr>
          </a:p>
          <a:p>
            <a:pPr algn="l">
              <a:lnSpc>
                <a:spcPts val="4163"/>
              </a:lnSpc>
            </a:pPr>
            <a:r>
              <a:rPr lang="en-US" sz="297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Thanks to the seperation of the effect and the state update, we can ensure transactional semantics: if a transaction fails, no state changes are committed.</a:t>
            </a:r>
          </a:p>
        </p:txBody>
      </p:sp>
    </p:spTree>
  </p:cSld>
  <p:clrMapOvr>
    <a:masterClrMapping/>
  </p:clrMapOvr>
</p:sld>
</file>

<file path=ppt/slides/slide6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69890" y="-7045707"/>
            <a:ext cx="9706877" cy="10188516"/>
          </a:xfrm>
          <a:custGeom>
            <a:avLst/>
            <a:gdLst/>
            <a:ahLst/>
            <a:cxnLst/>
            <a:rect r="r" b="b" t="t" l="l"/>
            <a:pathLst>
              <a:path h="10188516" w="9706877">
                <a:moveTo>
                  <a:pt x="0" y="0"/>
                </a:moveTo>
                <a:lnTo>
                  <a:pt x="9706877" y="0"/>
                </a:lnTo>
                <a:lnTo>
                  <a:pt x="9706877" y="10188516"/>
                </a:lnTo>
                <a:lnTo>
                  <a:pt x="0" y="101885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796718"/>
            <a:ext cx="8327163" cy="794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89"/>
              </a:lnSpc>
            </a:pPr>
            <a:r>
              <a:rPr lang="en-US" sz="4706" b="true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What is a Transaction Effect?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2834154"/>
            <a:ext cx="12998125" cy="5409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8"/>
              </a:lnSpc>
            </a:pPr>
            <a:r>
              <a:rPr lang="en-US" sz="332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Transaction Effect (E):</a:t>
            </a:r>
          </a:p>
          <a:p>
            <a:pPr algn="l" marL="718916" indent="-359458" lvl="1">
              <a:lnSpc>
                <a:spcPts val="4328"/>
              </a:lnSpc>
              <a:buFont typeface="Arial"/>
              <a:buChar char="•"/>
            </a:pPr>
            <a:r>
              <a:rPr lang="en-US" sz="332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 map: AccountAddress → Account.</a:t>
            </a:r>
          </a:p>
          <a:p>
            <a:pPr algn="l" marL="718916" indent="-359458" lvl="1">
              <a:lnSpc>
                <a:spcPts val="4328"/>
              </a:lnSpc>
              <a:buFont typeface="Arial"/>
              <a:buChar char="•"/>
            </a:pPr>
            <a:r>
              <a:rPr lang="en-US" sz="332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Describes exactly what changed.</a:t>
            </a:r>
          </a:p>
          <a:p>
            <a:pPr algn="l" marL="718916" indent="-359458" lvl="1">
              <a:lnSpc>
                <a:spcPts val="4328"/>
              </a:lnSpc>
              <a:buFont typeface="Arial"/>
              <a:buChar char="•"/>
            </a:pPr>
            <a:r>
              <a:rPr lang="en-US" sz="332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Same structure as the global state.</a:t>
            </a:r>
          </a:p>
          <a:p>
            <a:pPr algn="l">
              <a:lnSpc>
                <a:spcPts val="4328"/>
              </a:lnSpc>
            </a:pPr>
          </a:p>
          <a:p>
            <a:pPr algn="l">
              <a:lnSpc>
                <a:spcPts val="4328"/>
              </a:lnSpc>
            </a:pPr>
            <a:r>
              <a:rPr lang="en-US" sz="332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Includes:</a:t>
            </a:r>
          </a:p>
          <a:p>
            <a:pPr algn="l" marL="718916" indent="-359458" lvl="1">
              <a:lnSpc>
                <a:spcPts val="4328"/>
              </a:lnSpc>
              <a:buFont typeface="Arial"/>
              <a:buChar char="•"/>
            </a:pPr>
            <a:r>
              <a:rPr lang="en-US" sz="332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Modified resources (e.g., coins)</a:t>
            </a:r>
          </a:p>
          <a:p>
            <a:pPr algn="l" marL="718916" indent="-359458" lvl="1">
              <a:lnSpc>
                <a:spcPts val="4328"/>
              </a:lnSpc>
              <a:buFont typeface="Arial"/>
              <a:buChar char="•"/>
            </a:pPr>
            <a:r>
              <a:rPr lang="en-US" sz="332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New or updated modules</a:t>
            </a:r>
          </a:p>
          <a:p>
            <a:pPr algn="l">
              <a:lnSpc>
                <a:spcPts val="4328"/>
              </a:lnSpc>
            </a:pPr>
          </a:p>
          <a:p>
            <a:pPr algn="l">
              <a:lnSpc>
                <a:spcPts val="4328"/>
              </a:lnSpc>
            </a:pPr>
            <a:r>
              <a:rPr lang="en-US" sz="332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Enables VM to separate execution logic from state mutation</a:t>
            </a:r>
          </a:p>
        </p:txBody>
      </p:sp>
    </p:spTree>
  </p:cSld>
  <p:clrMapOvr>
    <a:masterClrMapping/>
  </p:clrMapOvr>
</p:sld>
</file>

<file path=ppt/slides/slide6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12028891" y="7140147"/>
            <a:ext cx="10205074" cy="10711432"/>
          </a:xfrm>
          <a:custGeom>
            <a:avLst/>
            <a:gdLst/>
            <a:ahLst/>
            <a:cxnLst/>
            <a:rect r="r" b="b" t="t" l="l"/>
            <a:pathLst>
              <a:path h="10711432" w="10205074">
                <a:moveTo>
                  <a:pt x="0" y="0"/>
                </a:moveTo>
                <a:lnTo>
                  <a:pt x="10205074" y="0"/>
                </a:lnTo>
                <a:lnTo>
                  <a:pt x="10205074" y="10711433"/>
                </a:lnTo>
                <a:lnTo>
                  <a:pt x="0" y="107114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42064" y="1359516"/>
            <a:ext cx="12812479" cy="11672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511"/>
              </a:lnSpc>
            </a:pPr>
            <a:r>
              <a:rPr lang="en-US" sz="6794">
                <a:solidFill>
                  <a:srgbClr val="FFFFFF"/>
                </a:solidFill>
                <a:latin typeface="Mina"/>
                <a:ea typeface="Mina"/>
                <a:cs typeface="Mina"/>
                <a:sym typeface="Mina"/>
              </a:rPr>
              <a:t>Designed for Future Parallelism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42064" y="2627196"/>
            <a:ext cx="15784606" cy="65330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30"/>
              </a:lnSpc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As of the time of the paper: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Transactions are executed sequ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entially.</a:t>
            </a:r>
          </a:p>
          <a:p>
            <a:pPr algn="l">
              <a:lnSpc>
                <a:spcPts val="5830"/>
              </a:lnSpc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Future goal: Speculative parallel execution. (This has been achieved on Aptos)</a:t>
            </a:r>
          </a:p>
          <a:p>
            <a:pPr algn="l">
              <a:lnSpc>
                <a:spcPts val="5830"/>
              </a:lnSpc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How?</a:t>
            </a:r>
          </a:p>
          <a:p>
            <a:pPr algn="l" marL="669579" indent="-334790" lvl="1">
              <a:lnSpc>
                <a:spcPts val="5830"/>
              </a:lnSpc>
              <a:buFont typeface="Arial"/>
              <a:buChar char="•"/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Move’s storage model is a tree (not a graph)</a:t>
            </a:r>
          </a:p>
          <a:p>
            <a:pPr algn="l" marL="669579" indent="-334790" lvl="1">
              <a:lnSpc>
                <a:spcPts val="5830"/>
              </a:lnSpc>
              <a:buFont typeface="Arial"/>
              <a:buChar char="•"/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Every read/write is tracked by access paths</a:t>
            </a:r>
          </a:p>
          <a:p>
            <a:pPr algn="l" marL="669579" indent="-334790" lvl="1">
              <a:lnSpc>
                <a:spcPts val="5830"/>
              </a:lnSpc>
              <a:buFont typeface="Arial"/>
              <a:buChar char="•"/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Detect confl</a:t>
            </a: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icts easily:</a:t>
            </a:r>
          </a:p>
          <a:p>
            <a:pPr algn="l" marL="1339159" indent="-446386" lvl="2">
              <a:lnSpc>
                <a:spcPts val="5830"/>
              </a:lnSpc>
              <a:buFont typeface="Arial"/>
              <a:buChar char="⚬"/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No overlapping paths → safe to run in parallel.</a:t>
            </a:r>
          </a:p>
          <a:p>
            <a:pPr algn="l" marL="1339159" indent="-446386" lvl="2">
              <a:lnSpc>
                <a:spcPts val="5830"/>
              </a:lnSpc>
              <a:buFont typeface="Arial"/>
              <a:buChar char="⚬"/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Conflicts → re-execute if needed (speculative parallelism).</a:t>
            </a:r>
          </a:p>
          <a:p>
            <a:pPr algn="l">
              <a:lnSpc>
                <a:spcPts val="5830"/>
              </a:lnSpc>
            </a:pPr>
            <a:r>
              <a:rPr lang="en-US" sz="310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Enables scalability while preserving safety</a:t>
            </a:r>
          </a:p>
        </p:txBody>
      </p:sp>
    </p:spTree>
  </p:cSld>
  <p:clrMapOvr>
    <a:masterClrMapping/>
  </p:clrMapOvr>
</p:sld>
</file>

<file path=ppt/slides/slide6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04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8781568" y="5722890"/>
            <a:ext cx="10205074" cy="10711432"/>
          </a:xfrm>
          <a:custGeom>
            <a:avLst/>
            <a:gdLst/>
            <a:ahLst/>
            <a:cxnLst/>
            <a:rect r="r" b="b" t="t" l="l"/>
            <a:pathLst>
              <a:path h="10711432" w="10205074">
                <a:moveTo>
                  <a:pt x="0" y="0"/>
                </a:moveTo>
                <a:lnTo>
                  <a:pt x="10205073" y="0"/>
                </a:lnTo>
                <a:lnTo>
                  <a:pt x="10205073" y="10711432"/>
                </a:lnTo>
                <a:lnTo>
                  <a:pt x="0" y="107114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724782" y="3031948"/>
            <a:ext cx="8113572" cy="21115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255"/>
              </a:lnSpc>
            </a:pPr>
            <a:r>
              <a:rPr lang="en-US" sz="12325" b="true">
                <a:solidFill>
                  <a:srgbClr val="FFFFFF"/>
                </a:solidFill>
                <a:latin typeface="Mina Bold"/>
                <a:ea typeface="Mina Bold"/>
                <a:cs typeface="Mina Bold"/>
                <a:sym typeface="Mina Bold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DAGpUF0qpPw</dc:identifier>
  <dcterms:modified xsi:type="dcterms:W3CDTF">2011-08-01T06:04:30Z</dcterms:modified>
  <cp:revision>1</cp:revision>
  <dc:title>Move-A Language With Programmable Resources</dc:title>
</cp:coreProperties>
</file>