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4"/>
  </p:notesMasterIdLst>
  <p:sldIdLst>
    <p:sldId id="256" r:id="rId2"/>
    <p:sldId id="257" r:id="rId3"/>
    <p:sldId id="258" r:id="rId4"/>
    <p:sldId id="279" r:id="rId5"/>
    <p:sldId id="280" r:id="rId6"/>
    <p:sldId id="329" r:id="rId7"/>
    <p:sldId id="278" r:id="rId8"/>
    <p:sldId id="264" r:id="rId9"/>
    <p:sldId id="330" r:id="rId10"/>
    <p:sldId id="259" r:id="rId11"/>
    <p:sldId id="261" r:id="rId12"/>
    <p:sldId id="262" r:id="rId13"/>
    <p:sldId id="263" r:id="rId14"/>
    <p:sldId id="265" r:id="rId15"/>
    <p:sldId id="266" r:id="rId16"/>
    <p:sldId id="276" r:id="rId17"/>
    <p:sldId id="283" r:id="rId18"/>
    <p:sldId id="268" r:id="rId19"/>
    <p:sldId id="269" r:id="rId20"/>
    <p:sldId id="270" r:id="rId21"/>
    <p:sldId id="271" r:id="rId22"/>
    <p:sldId id="272" r:id="rId23"/>
    <p:sldId id="273" r:id="rId24"/>
    <p:sldId id="274" r:id="rId25"/>
    <p:sldId id="275" r:id="rId26"/>
    <p:sldId id="284" r:id="rId27"/>
    <p:sldId id="285" r:id="rId28"/>
    <p:sldId id="286" r:id="rId29"/>
    <p:sldId id="287" r:id="rId30"/>
    <p:sldId id="288" r:id="rId31"/>
    <p:sldId id="332" r:id="rId32"/>
    <p:sldId id="334" r:id="rId33"/>
    <p:sldId id="289" r:id="rId34"/>
    <p:sldId id="290" r:id="rId35"/>
    <p:sldId id="291" r:id="rId36"/>
    <p:sldId id="292" r:id="rId37"/>
    <p:sldId id="293" r:id="rId38"/>
    <p:sldId id="294" r:id="rId39"/>
    <p:sldId id="295" r:id="rId40"/>
    <p:sldId id="296" r:id="rId41"/>
    <p:sldId id="297" r:id="rId42"/>
    <p:sldId id="298" r:id="rId43"/>
    <p:sldId id="336" r:id="rId44"/>
    <p:sldId id="337" r:id="rId45"/>
    <p:sldId id="338" r:id="rId46"/>
    <p:sldId id="299" r:id="rId47"/>
    <p:sldId id="300" r:id="rId48"/>
    <p:sldId id="302" r:id="rId49"/>
    <p:sldId id="303" r:id="rId50"/>
    <p:sldId id="304" r:id="rId51"/>
    <p:sldId id="305" r:id="rId52"/>
    <p:sldId id="306" r:id="rId53"/>
    <p:sldId id="267"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Lst>
  <p:sldSz cx="18288000" cy="10287000"/>
  <p:notesSz cx="6858000" cy="9144000"/>
  <p:embeddedFontLst>
    <p:embeddedFont>
      <p:font typeface="Canva Sans" panose="020B0604020202020204" charset="0"/>
      <p:regular r:id="rId75"/>
    </p:embeddedFont>
    <p:embeddedFont>
      <p:font typeface="Canva Sans Bold" panose="020B0604020202020204" charset="0"/>
      <p:regular r:id="rId76"/>
    </p:embeddedFont>
    <p:embeddedFont>
      <p:font typeface="Sugo Display" panose="020B0604020202020204" charset="0"/>
      <p:regular r:id="rId77"/>
    </p:embeddedFont>
    <p:embeddedFont>
      <p:font typeface="Sugo Display Bold" panose="020B0604020202020204" charset="0"/>
      <p:regular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8" d="100"/>
          <a:sy n="68" d="100"/>
        </p:scale>
        <p:origin x="32"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E21645-F84E-4530-AB07-54B878D9049E}" type="datetimeFigureOut">
              <a:rPr lang="en-IL" smtClean="0"/>
              <a:t>06/15/2025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DA9C-24AF-451A-ACE3-89FA5834F38C}" type="slidenum">
              <a:rPr lang="en-IL" smtClean="0"/>
              <a:t>‹#›</a:t>
            </a:fld>
            <a:endParaRPr lang="en-IL"/>
          </a:p>
        </p:txBody>
      </p:sp>
    </p:spTree>
    <p:extLst>
      <p:ext uri="{BB962C8B-B14F-4D97-AF65-F5344CB8AC3E}">
        <p14:creationId xmlns:p14="http://schemas.microsoft.com/office/powerpoint/2010/main" val="2725897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581BDA9C-24AF-451A-ACE3-89FA5834F38C}" type="slidenum">
              <a:rPr lang="en-IL" smtClean="0"/>
              <a:t>1</a:t>
            </a:fld>
            <a:endParaRPr lang="en-IL"/>
          </a:p>
        </p:txBody>
      </p:sp>
    </p:spTree>
    <p:extLst>
      <p:ext uri="{BB962C8B-B14F-4D97-AF65-F5344CB8AC3E}">
        <p14:creationId xmlns:p14="http://schemas.microsoft.com/office/powerpoint/2010/main" val="2128785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3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46.sv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10.svg"/><Relationship Id="rId7" Type="http://schemas.openxmlformats.org/officeDocument/2006/relationships/image" Target="../media/image51.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0.svg"/><Relationship Id="rId7" Type="http://schemas.openxmlformats.org/officeDocument/2006/relationships/image" Target="../media/image49.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57.svg"/><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7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65.svg"/><Relationship Id="rId4" Type="http://schemas.openxmlformats.org/officeDocument/2006/relationships/image" Target="../media/image64.png"/></Relationships>
</file>

<file path=ppt/slides/_rels/slide7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7.svg"/><Relationship Id="rId7" Type="http://schemas.openxmlformats.org/officeDocument/2006/relationships/image" Target="../media/image69.sv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image" Target="../media/image73.svg"/><Relationship Id="rId5" Type="http://schemas.openxmlformats.org/officeDocument/2006/relationships/image" Target="../media/image6.svg"/><Relationship Id="rId10" Type="http://schemas.openxmlformats.org/officeDocument/2006/relationships/image" Target="../media/image72.png"/><Relationship Id="rId4" Type="http://schemas.openxmlformats.org/officeDocument/2006/relationships/image" Target="../media/image5.png"/><Relationship Id="rId9" Type="http://schemas.openxmlformats.org/officeDocument/2006/relationships/image" Target="../media/image7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2060D1"/>
            </a:solidFill>
          </p:spPr>
          <p:txBody>
            <a:bodyPr/>
            <a:lstStyle/>
            <a:p>
              <a:endParaRPr lang="en-IL"/>
            </a:p>
          </p:txBody>
        </p:sp>
        <p:sp>
          <p:nvSpPr>
            <p:cNvPr id="4" name="TextBox 4"/>
            <p:cNvSpPr txBox="1"/>
            <p:nvPr/>
          </p:nvSpPr>
          <p:spPr>
            <a:xfrm>
              <a:off x="0" y="-47625"/>
              <a:ext cx="4274726" cy="2215092"/>
            </a:xfrm>
            <a:prstGeom prst="rect">
              <a:avLst/>
            </a:prstGeom>
          </p:spPr>
          <p:txBody>
            <a:bodyPr lIns="50800" tIns="50800" rIns="50800" bIns="50800" rtlCol="0" anchor="ctr"/>
            <a:lstStyle/>
            <a:p>
              <a:pPr algn="ctr">
                <a:lnSpc>
                  <a:spcPts val="3691"/>
                </a:lnSpc>
              </a:pPr>
              <a:endParaRPr/>
            </a:p>
          </p:txBody>
        </p:sp>
      </p:grpSp>
      <p:sp>
        <p:nvSpPr>
          <p:cNvPr id="5" name="Freeform 5"/>
          <p:cNvSpPr/>
          <p:nvPr/>
        </p:nvSpPr>
        <p:spPr>
          <a:xfrm>
            <a:off x="-1396145" y="6834695"/>
            <a:ext cx="5433082" cy="3897824"/>
          </a:xfrm>
          <a:custGeom>
            <a:avLst/>
            <a:gdLst/>
            <a:ahLst/>
            <a:cxnLst/>
            <a:rect l="l" t="t" r="r" b="b"/>
            <a:pathLst>
              <a:path w="5433082" h="3897824">
                <a:moveTo>
                  <a:pt x="0" y="0"/>
                </a:moveTo>
                <a:lnTo>
                  <a:pt x="5433081" y="0"/>
                </a:lnTo>
                <a:lnTo>
                  <a:pt x="5433081" y="3897824"/>
                </a:lnTo>
                <a:lnTo>
                  <a:pt x="0" y="38978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IL"/>
          </a:p>
        </p:txBody>
      </p:sp>
      <p:sp>
        <p:nvSpPr>
          <p:cNvPr id="6" name="Freeform 6"/>
          <p:cNvSpPr/>
          <p:nvPr/>
        </p:nvSpPr>
        <p:spPr>
          <a:xfrm>
            <a:off x="13289889" y="-704273"/>
            <a:ext cx="6502435" cy="6465037"/>
          </a:xfrm>
          <a:custGeom>
            <a:avLst/>
            <a:gdLst/>
            <a:ahLst/>
            <a:cxnLst/>
            <a:rect l="l" t="t" r="r" b="b"/>
            <a:pathLst>
              <a:path w="6502435" h="6465037">
                <a:moveTo>
                  <a:pt x="0" y="0"/>
                </a:moveTo>
                <a:lnTo>
                  <a:pt x="6502434" y="0"/>
                </a:lnTo>
                <a:lnTo>
                  <a:pt x="6502434" y="6465038"/>
                </a:lnTo>
                <a:lnTo>
                  <a:pt x="0" y="646503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IL"/>
          </a:p>
        </p:txBody>
      </p:sp>
      <p:sp>
        <p:nvSpPr>
          <p:cNvPr id="7" name="TextBox 7"/>
          <p:cNvSpPr txBox="1"/>
          <p:nvPr/>
        </p:nvSpPr>
        <p:spPr>
          <a:xfrm>
            <a:off x="5271191" y="6963873"/>
            <a:ext cx="7745618" cy="1780302"/>
          </a:xfrm>
          <a:prstGeom prst="rect">
            <a:avLst/>
          </a:prstGeom>
        </p:spPr>
        <p:txBody>
          <a:bodyPr lIns="0" tIns="0" rIns="0" bIns="0" rtlCol="0" anchor="t">
            <a:spAutoFit/>
          </a:bodyPr>
          <a:lstStyle/>
          <a:p>
            <a:pPr algn="ctr">
              <a:lnSpc>
                <a:spcPts val="4773"/>
              </a:lnSpc>
            </a:pPr>
            <a:r>
              <a:rPr lang="en-US" sz="3409">
                <a:solidFill>
                  <a:srgbClr val="FFFFFF"/>
                </a:solidFill>
                <a:latin typeface="Canva Sans"/>
                <a:ea typeface="Canva Sans"/>
                <a:cs typeface="Canva Sans"/>
                <a:sym typeface="Canva Sans"/>
              </a:rPr>
              <a:t>MOHAMMED IBRAHIM</a:t>
            </a:r>
          </a:p>
          <a:p>
            <a:pPr algn="ctr">
              <a:lnSpc>
                <a:spcPts val="4773"/>
              </a:lnSpc>
            </a:pPr>
            <a:r>
              <a:rPr lang="en-US" sz="3409">
                <a:solidFill>
                  <a:srgbClr val="FFFFFF"/>
                </a:solidFill>
                <a:latin typeface="Canva Sans"/>
                <a:ea typeface="Canva Sans"/>
                <a:cs typeface="Canva Sans"/>
                <a:sym typeface="Canva Sans"/>
              </a:rPr>
              <a:t> &amp;</a:t>
            </a:r>
          </a:p>
          <a:p>
            <a:pPr algn="ctr">
              <a:lnSpc>
                <a:spcPts val="4773"/>
              </a:lnSpc>
              <a:spcBef>
                <a:spcPct val="0"/>
              </a:spcBef>
            </a:pPr>
            <a:r>
              <a:rPr lang="en-US" sz="3409">
                <a:solidFill>
                  <a:srgbClr val="FFFFFF"/>
                </a:solidFill>
                <a:latin typeface="Canva Sans"/>
                <a:ea typeface="Canva Sans"/>
                <a:cs typeface="Canva Sans"/>
                <a:sym typeface="Canva Sans"/>
              </a:rPr>
              <a:t> SONDOS ZOABI</a:t>
            </a:r>
          </a:p>
        </p:txBody>
      </p:sp>
      <p:sp>
        <p:nvSpPr>
          <p:cNvPr id="8" name="TextBox 8"/>
          <p:cNvSpPr txBox="1"/>
          <p:nvPr/>
        </p:nvSpPr>
        <p:spPr>
          <a:xfrm>
            <a:off x="4626009" y="2804471"/>
            <a:ext cx="8018698" cy="3496991"/>
          </a:xfrm>
          <a:prstGeom prst="rect">
            <a:avLst/>
          </a:prstGeom>
        </p:spPr>
        <p:txBody>
          <a:bodyPr lIns="0" tIns="0" rIns="0" bIns="0" rtlCol="0" anchor="t">
            <a:spAutoFit/>
          </a:bodyPr>
          <a:lstStyle/>
          <a:p>
            <a:pPr algn="ctr">
              <a:lnSpc>
                <a:spcPts val="6679"/>
              </a:lnSpc>
            </a:pPr>
            <a:r>
              <a:rPr lang="en-US" sz="8145">
                <a:solidFill>
                  <a:srgbClr val="FFFFFF"/>
                </a:solidFill>
                <a:latin typeface="Sugo Display"/>
                <a:ea typeface="Sugo Display"/>
                <a:cs typeface="Sugo Display"/>
                <a:sym typeface="Sugo Display"/>
              </a:rPr>
              <a:t>OVERAPPROXIMATION OF NON-LINEAR INTEGER ARITHMETIC FOR SMART CONTRACT VERIFICATION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Freeform 2"/>
          <p:cNvSpPr/>
          <p:nvPr/>
        </p:nvSpPr>
        <p:spPr>
          <a:xfrm>
            <a:off x="-1748322" y="2291407"/>
            <a:ext cx="8061187" cy="5704186"/>
          </a:xfrm>
          <a:custGeom>
            <a:avLst/>
            <a:gdLst/>
            <a:ahLst/>
            <a:cxnLst/>
            <a:rect l="l" t="t" r="r" b="b"/>
            <a:pathLst>
              <a:path w="8061187" h="5704186">
                <a:moveTo>
                  <a:pt x="0" y="0"/>
                </a:moveTo>
                <a:lnTo>
                  <a:pt x="8061187" y="0"/>
                </a:lnTo>
                <a:lnTo>
                  <a:pt x="8061187" y="5704186"/>
                </a:lnTo>
                <a:lnTo>
                  <a:pt x="0" y="57041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TextBox 3"/>
          <p:cNvSpPr txBox="1"/>
          <p:nvPr/>
        </p:nvSpPr>
        <p:spPr>
          <a:xfrm>
            <a:off x="-1057058" y="1492456"/>
            <a:ext cx="13423349" cy="2236078"/>
          </a:xfrm>
          <a:prstGeom prst="rect">
            <a:avLst/>
          </a:prstGeom>
        </p:spPr>
        <p:txBody>
          <a:bodyPr lIns="0" tIns="0" rIns="0" bIns="0" rtlCol="0" anchor="t">
            <a:spAutoFit/>
          </a:bodyPr>
          <a:lstStyle/>
          <a:p>
            <a:pPr algn="ctr">
              <a:lnSpc>
                <a:spcPts val="15497"/>
              </a:lnSpc>
            </a:pPr>
            <a:r>
              <a:rPr lang="en-US" sz="18899">
                <a:solidFill>
                  <a:srgbClr val="FFFFFF"/>
                </a:solidFill>
                <a:latin typeface="Sugo Display"/>
                <a:ea typeface="Sugo Display"/>
                <a:cs typeface="Sugo Display"/>
                <a:sym typeface="Sugo Display"/>
              </a:rPr>
              <a:t>AGENDA</a:t>
            </a:r>
          </a:p>
        </p:txBody>
      </p:sp>
      <p:sp>
        <p:nvSpPr>
          <p:cNvPr id="4" name="TextBox 4"/>
          <p:cNvSpPr txBox="1"/>
          <p:nvPr/>
        </p:nvSpPr>
        <p:spPr>
          <a:xfrm>
            <a:off x="10399416" y="1258783"/>
            <a:ext cx="7888584" cy="8294194"/>
          </a:xfrm>
          <a:prstGeom prst="rect">
            <a:avLst/>
          </a:prstGeom>
        </p:spPr>
        <p:txBody>
          <a:bodyPr lIns="0" tIns="0" rIns="0" bIns="0" rtlCol="0" anchor="t">
            <a:spAutoFit/>
          </a:bodyPr>
          <a:lstStyle/>
          <a:p>
            <a:pPr marL="775135" lvl="1" indent="-387567" algn="l">
              <a:lnSpc>
                <a:spcPts val="5026"/>
              </a:lnSpc>
              <a:buFont typeface="Arial"/>
              <a:buChar char="•"/>
            </a:pPr>
            <a:r>
              <a:rPr lang="en-US" sz="3590" b="1" dirty="0">
                <a:solidFill>
                  <a:srgbClr val="FFFFFF"/>
                </a:solidFill>
                <a:latin typeface="Canva Sans Bold"/>
                <a:ea typeface="Canva Sans Bold"/>
                <a:cs typeface="Canva Sans Bold"/>
                <a:sym typeface="Canva Sans Bold"/>
              </a:rPr>
              <a:t>Motivation</a:t>
            </a:r>
          </a:p>
          <a:p>
            <a:pPr marL="775135" lvl="1" indent="-387567" algn="l">
              <a:lnSpc>
                <a:spcPts val="5026"/>
              </a:lnSpc>
              <a:buFont typeface="Arial"/>
              <a:buChar char="•"/>
            </a:pPr>
            <a:r>
              <a:rPr lang="en-US" sz="3590" b="1" dirty="0">
                <a:solidFill>
                  <a:srgbClr val="FFFFFF"/>
                </a:solidFill>
                <a:latin typeface="Canva Sans Bold"/>
                <a:ea typeface="Canva Sans Bold"/>
                <a:cs typeface="Canva Sans Bold"/>
                <a:sym typeface="Canva Sans Bold"/>
              </a:rPr>
              <a:t>Background</a:t>
            </a:r>
            <a:endParaRPr lang="en-US" sz="3590" dirty="0">
              <a:solidFill>
                <a:srgbClr val="FFFFFF"/>
              </a:solidFill>
              <a:latin typeface="Canva Sans"/>
              <a:ea typeface="Canva Sans"/>
              <a:cs typeface="Canva Sans"/>
              <a:sym typeface="Canva Sans"/>
            </a:endParaRPr>
          </a:p>
          <a:p>
            <a:pPr marL="1550270" lvl="2" indent="-516757" algn="l">
              <a:lnSpc>
                <a:spcPts val="5026"/>
              </a:lnSpc>
              <a:buFont typeface="Arial"/>
              <a:buChar char="⚬"/>
            </a:pPr>
            <a:r>
              <a:rPr lang="en-US" sz="3590" dirty="0">
                <a:solidFill>
                  <a:srgbClr val="FFFFFF"/>
                </a:solidFill>
                <a:latin typeface="Canva Sans"/>
                <a:ea typeface="Canva Sans"/>
                <a:cs typeface="Canva Sans"/>
                <a:sym typeface="Canva Sans"/>
              </a:rPr>
              <a:t>Terminology and Notions</a:t>
            </a:r>
            <a:endParaRPr lang="en-US" sz="3590" b="1" dirty="0">
              <a:solidFill>
                <a:srgbClr val="FFFFFF"/>
              </a:solidFill>
              <a:latin typeface="Canva Sans Bold"/>
              <a:ea typeface="Canva Sans Bold"/>
              <a:cs typeface="Canva Sans Bold"/>
              <a:sym typeface="Canva Sans Bold"/>
            </a:endParaRPr>
          </a:p>
          <a:p>
            <a:pPr marL="775135" lvl="1" indent="-387567" algn="l">
              <a:lnSpc>
                <a:spcPts val="5026"/>
              </a:lnSpc>
              <a:buFont typeface="Arial"/>
              <a:buChar char="•"/>
            </a:pPr>
            <a:r>
              <a:rPr lang="en-US" sz="3590" b="1" dirty="0" err="1">
                <a:solidFill>
                  <a:srgbClr val="FFFFFF"/>
                </a:solidFill>
                <a:latin typeface="Canva Sans Bold"/>
                <a:ea typeface="Canva Sans Bold"/>
                <a:cs typeface="Canva Sans Bold"/>
                <a:sym typeface="Canva Sans Bold"/>
              </a:rPr>
              <a:t>OverApproximation</a:t>
            </a:r>
            <a:r>
              <a:rPr lang="en-US" sz="3590" b="1" dirty="0">
                <a:solidFill>
                  <a:srgbClr val="FFFFFF"/>
                </a:solidFill>
                <a:latin typeface="Canva Sans Bold"/>
                <a:ea typeface="Canva Sans Bold"/>
                <a:cs typeface="Canva Sans Bold"/>
                <a:sym typeface="Canva Sans Bold"/>
              </a:rPr>
              <a:t> Methods</a:t>
            </a:r>
          </a:p>
          <a:p>
            <a:pPr marL="1550270" lvl="2" indent="-516757" algn="l">
              <a:lnSpc>
                <a:spcPts val="5026"/>
              </a:lnSpc>
              <a:buFont typeface="Arial"/>
              <a:buChar char="⚬"/>
            </a:pPr>
            <a:r>
              <a:rPr lang="en-US" sz="3590" dirty="0">
                <a:solidFill>
                  <a:srgbClr val="FFFFFF"/>
                </a:solidFill>
                <a:latin typeface="Canva Sans"/>
                <a:ea typeface="Canva Sans"/>
                <a:cs typeface="Canva Sans"/>
                <a:sym typeface="Canva Sans"/>
              </a:rPr>
              <a:t>LIA </a:t>
            </a:r>
            <a:r>
              <a:rPr lang="en-US" sz="3590" dirty="0" err="1">
                <a:solidFill>
                  <a:srgbClr val="FFFFFF"/>
                </a:solidFill>
                <a:latin typeface="Canva Sans"/>
                <a:ea typeface="Canva Sans"/>
                <a:cs typeface="Canva Sans"/>
                <a:sym typeface="Canva Sans"/>
              </a:rPr>
              <a:t>Overapproximation</a:t>
            </a:r>
            <a:r>
              <a:rPr lang="en-US" sz="3590" dirty="0">
                <a:solidFill>
                  <a:srgbClr val="FFFFFF"/>
                </a:solidFill>
                <a:latin typeface="Canva Sans"/>
                <a:ea typeface="Canva Sans"/>
                <a:cs typeface="Canva Sans"/>
                <a:sym typeface="Canva Sans"/>
              </a:rPr>
              <a:t> </a:t>
            </a:r>
          </a:p>
          <a:p>
            <a:pPr marL="1550270" lvl="2" indent="-516757" algn="l">
              <a:lnSpc>
                <a:spcPts val="5026"/>
              </a:lnSpc>
              <a:buFont typeface="Arial"/>
              <a:buChar char="⚬"/>
            </a:pPr>
            <a:r>
              <a:rPr lang="en-US" sz="3590" dirty="0">
                <a:solidFill>
                  <a:srgbClr val="FFFFFF"/>
                </a:solidFill>
                <a:latin typeface="Canva Sans"/>
                <a:ea typeface="Canva Sans"/>
                <a:cs typeface="Canva Sans"/>
                <a:sym typeface="Canva Sans"/>
              </a:rPr>
              <a:t> NRA </a:t>
            </a:r>
            <a:r>
              <a:rPr lang="en-US" sz="3590" dirty="0" err="1">
                <a:solidFill>
                  <a:srgbClr val="FFFFFF"/>
                </a:solidFill>
                <a:latin typeface="Canva Sans"/>
                <a:ea typeface="Canva Sans"/>
                <a:cs typeface="Canva Sans"/>
                <a:sym typeface="Canva Sans"/>
              </a:rPr>
              <a:t>Overapproximation</a:t>
            </a:r>
            <a:endParaRPr lang="en-US" sz="3590" dirty="0">
              <a:solidFill>
                <a:srgbClr val="FFFFFF"/>
              </a:solidFill>
              <a:latin typeface="Canva Sans"/>
              <a:ea typeface="Canva Sans"/>
              <a:cs typeface="Canva Sans"/>
              <a:sym typeface="Canva Sans"/>
            </a:endParaRPr>
          </a:p>
          <a:p>
            <a:pPr marL="1550270" lvl="2" indent="-516757" algn="l">
              <a:lnSpc>
                <a:spcPts val="5026"/>
              </a:lnSpc>
              <a:buFont typeface="Arial"/>
              <a:buChar char="⚬"/>
            </a:pPr>
            <a:r>
              <a:rPr lang="en-US" sz="3590" dirty="0">
                <a:solidFill>
                  <a:srgbClr val="FFFFFF"/>
                </a:solidFill>
                <a:latin typeface="Canva Sans"/>
                <a:ea typeface="Canva Sans"/>
                <a:cs typeface="Canva Sans"/>
                <a:sym typeface="Canva Sans"/>
              </a:rPr>
              <a:t> Example</a:t>
            </a:r>
          </a:p>
          <a:p>
            <a:pPr marL="775135" lvl="1" indent="-387567" algn="l">
              <a:lnSpc>
                <a:spcPts val="5026"/>
              </a:lnSpc>
              <a:buFont typeface="Arial"/>
              <a:buChar char="•"/>
            </a:pPr>
            <a:r>
              <a:rPr lang="en-US" sz="3590" b="1" dirty="0">
                <a:solidFill>
                  <a:srgbClr val="FFFFFF"/>
                </a:solidFill>
                <a:latin typeface="Canva Sans Bold"/>
                <a:ea typeface="Canva Sans Bold"/>
                <a:cs typeface="Canva Sans Bold"/>
                <a:sym typeface="Canva Sans Bold"/>
              </a:rPr>
              <a:t>Experimental Evaluation </a:t>
            </a:r>
          </a:p>
          <a:p>
            <a:pPr marL="775135" lvl="1" indent="-387567" algn="l">
              <a:lnSpc>
                <a:spcPts val="5026"/>
              </a:lnSpc>
              <a:buFont typeface="Arial"/>
              <a:buChar char="•"/>
            </a:pPr>
            <a:r>
              <a:rPr lang="en-US" sz="3590" b="1" dirty="0">
                <a:solidFill>
                  <a:srgbClr val="FFFFFF"/>
                </a:solidFill>
                <a:latin typeface="Canva Sans Bold"/>
                <a:ea typeface="Canva Sans Bold"/>
                <a:cs typeface="Canva Sans Bold"/>
                <a:sym typeface="Canva Sans Bold"/>
              </a:rPr>
              <a:t>Main Contribution</a:t>
            </a:r>
          </a:p>
          <a:p>
            <a:pPr marL="775135" lvl="1" indent="-387567" algn="l">
              <a:lnSpc>
                <a:spcPts val="5026"/>
              </a:lnSpc>
              <a:buFont typeface="Arial"/>
              <a:buChar char="•"/>
            </a:pPr>
            <a:r>
              <a:rPr lang="en-US" sz="3590" b="1" dirty="0">
                <a:solidFill>
                  <a:srgbClr val="FFFFFF"/>
                </a:solidFill>
                <a:latin typeface="Canva Sans Bold"/>
                <a:ea typeface="Canva Sans Bold"/>
                <a:cs typeface="Canva Sans Bold"/>
                <a:sym typeface="Canva Sans Bold"/>
              </a:rPr>
              <a:t>Related papers</a:t>
            </a:r>
          </a:p>
          <a:p>
            <a:pPr marL="775135" lvl="1" indent="-387567" algn="l">
              <a:lnSpc>
                <a:spcPts val="5026"/>
              </a:lnSpc>
              <a:buFont typeface="Arial"/>
              <a:buChar char="•"/>
            </a:pPr>
            <a:r>
              <a:rPr lang="en-US" sz="3590" b="1" dirty="0">
                <a:solidFill>
                  <a:srgbClr val="FFFFFF"/>
                </a:solidFill>
                <a:latin typeface="Canva Sans Bold"/>
                <a:ea typeface="Canva Sans Bold"/>
                <a:cs typeface="Canva Sans Bold"/>
                <a:sym typeface="Canva Sans Bold"/>
              </a:rPr>
              <a:t>Conclusion</a:t>
            </a:r>
          </a:p>
          <a:p>
            <a:pPr algn="l">
              <a:lnSpc>
                <a:spcPts val="5026"/>
              </a:lnSpc>
            </a:pPr>
            <a:endParaRPr lang="en-US" sz="3590" b="1" dirty="0">
              <a:solidFill>
                <a:srgbClr val="FFFFFF"/>
              </a:solidFill>
              <a:latin typeface="Canva Sans Bold"/>
              <a:ea typeface="Canva Sans Bold"/>
              <a:cs typeface="Canva Sans Bold"/>
              <a:sym typeface="Canva Sans Bold"/>
            </a:endParaRPr>
          </a:p>
          <a:p>
            <a:pPr algn="l">
              <a:lnSpc>
                <a:spcPts val="5026"/>
              </a:lnSpc>
              <a:spcBef>
                <a:spcPct val="0"/>
              </a:spcBef>
            </a:pPr>
            <a:endParaRPr lang="en-US" sz="3590" b="1" dirty="0">
              <a:solidFill>
                <a:srgbClr val="FFFFFF"/>
              </a:solidFill>
              <a:latin typeface="Canva Sans Bold"/>
              <a:ea typeface="Canva Sans Bold"/>
              <a:cs typeface="Canva Sans Bold"/>
              <a:sym typeface="Canva Sans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4909182" y="415961"/>
            <a:ext cx="3936087" cy="4427698"/>
          </a:xfrm>
          <a:custGeom>
            <a:avLst/>
            <a:gdLst/>
            <a:ahLst/>
            <a:cxnLst/>
            <a:rect l="l" t="t" r="r" b="b"/>
            <a:pathLst>
              <a:path w="3936087" h="4427698">
                <a:moveTo>
                  <a:pt x="0" y="0"/>
                </a:moveTo>
                <a:lnTo>
                  <a:pt x="3936086" y="0"/>
                </a:lnTo>
                <a:lnTo>
                  <a:pt x="3936086" y="4427698"/>
                </a:lnTo>
                <a:lnTo>
                  <a:pt x="0" y="44276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TextBox 3"/>
          <p:cNvSpPr txBox="1"/>
          <p:nvPr/>
        </p:nvSpPr>
        <p:spPr>
          <a:xfrm>
            <a:off x="455205" y="873161"/>
            <a:ext cx="13049502" cy="1637542"/>
          </a:xfrm>
          <a:prstGeom prst="rect">
            <a:avLst/>
          </a:prstGeom>
        </p:spPr>
        <p:txBody>
          <a:bodyPr lIns="0" tIns="0" rIns="0" bIns="0" rtlCol="0" anchor="t">
            <a:spAutoFit/>
          </a:bodyPr>
          <a:lstStyle/>
          <a:p>
            <a:pPr algn="l">
              <a:lnSpc>
                <a:spcPts val="11316"/>
              </a:lnSpc>
            </a:pPr>
            <a:r>
              <a:rPr lang="en-US" sz="13800">
                <a:solidFill>
                  <a:srgbClr val="2060D1"/>
                </a:solidFill>
                <a:latin typeface="Sugo Display"/>
                <a:ea typeface="Sugo Display"/>
                <a:cs typeface="Sugo Display"/>
                <a:sym typeface="Sugo Display"/>
              </a:rPr>
              <a:t>MOTIVATION</a:t>
            </a:r>
          </a:p>
        </p:txBody>
      </p:sp>
      <p:grpSp>
        <p:nvGrpSpPr>
          <p:cNvPr id="4" name="Group 4"/>
          <p:cNvGrpSpPr/>
          <p:nvPr/>
        </p:nvGrpSpPr>
        <p:grpSpPr>
          <a:xfrm>
            <a:off x="455205" y="3333792"/>
            <a:ext cx="7041618" cy="2220593"/>
            <a:chOff x="0" y="0"/>
            <a:chExt cx="1854582" cy="584847"/>
          </a:xfrm>
        </p:grpSpPr>
        <p:sp>
          <p:nvSpPr>
            <p:cNvPr id="5" name="Freeform 5"/>
            <p:cNvSpPr/>
            <p:nvPr/>
          </p:nvSpPr>
          <p:spPr>
            <a:xfrm>
              <a:off x="0" y="0"/>
              <a:ext cx="1854582" cy="584847"/>
            </a:xfrm>
            <a:custGeom>
              <a:avLst/>
              <a:gdLst/>
              <a:ahLst/>
              <a:cxnLst/>
              <a:rect l="l" t="t" r="r" b="b"/>
              <a:pathLst>
                <a:path w="1854582" h="584847">
                  <a:moveTo>
                    <a:pt x="56072" y="0"/>
                  </a:moveTo>
                  <a:lnTo>
                    <a:pt x="1798510" y="0"/>
                  </a:lnTo>
                  <a:cubicBezTo>
                    <a:pt x="1829478" y="0"/>
                    <a:pt x="1854582" y="25104"/>
                    <a:pt x="1854582" y="56072"/>
                  </a:cubicBezTo>
                  <a:lnTo>
                    <a:pt x="1854582" y="528775"/>
                  </a:lnTo>
                  <a:cubicBezTo>
                    <a:pt x="1854582" y="559743"/>
                    <a:pt x="1829478" y="584847"/>
                    <a:pt x="1798510" y="584847"/>
                  </a:cubicBezTo>
                  <a:lnTo>
                    <a:pt x="56072" y="584847"/>
                  </a:lnTo>
                  <a:cubicBezTo>
                    <a:pt x="25104" y="584847"/>
                    <a:pt x="0" y="559743"/>
                    <a:pt x="0" y="528775"/>
                  </a:cubicBezTo>
                  <a:lnTo>
                    <a:pt x="0" y="56072"/>
                  </a:lnTo>
                  <a:cubicBezTo>
                    <a:pt x="0" y="25104"/>
                    <a:pt x="25104" y="0"/>
                    <a:pt x="56072" y="0"/>
                  </a:cubicBezTo>
                  <a:close/>
                </a:path>
              </a:pathLst>
            </a:custGeom>
            <a:solidFill>
              <a:srgbClr val="FFFFFF"/>
            </a:solidFill>
          </p:spPr>
          <p:txBody>
            <a:bodyPr/>
            <a:lstStyle/>
            <a:p>
              <a:endParaRPr lang="en-IL"/>
            </a:p>
          </p:txBody>
        </p:sp>
        <p:sp>
          <p:nvSpPr>
            <p:cNvPr id="6" name="TextBox 6"/>
            <p:cNvSpPr txBox="1"/>
            <p:nvPr/>
          </p:nvSpPr>
          <p:spPr>
            <a:xfrm>
              <a:off x="0" y="-76200"/>
              <a:ext cx="1854582" cy="661047"/>
            </a:xfrm>
            <a:prstGeom prst="rect">
              <a:avLst/>
            </a:prstGeom>
          </p:spPr>
          <p:txBody>
            <a:bodyPr lIns="254000" tIns="254000" rIns="254000" bIns="254000" rtlCol="0" anchor="ctr"/>
            <a:lstStyle/>
            <a:p>
              <a:pPr algn="ctr">
                <a:lnSpc>
                  <a:spcPts val="5599"/>
                </a:lnSpc>
              </a:pPr>
              <a:r>
                <a:rPr lang="en-US" sz="3999" b="1" dirty="0">
                  <a:solidFill>
                    <a:srgbClr val="000000"/>
                  </a:solidFill>
                  <a:latin typeface="Canva Sans Bold"/>
                  <a:ea typeface="Canva Sans Bold"/>
                  <a:cs typeface="Canva Sans Bold"/>
                  <a:sym typeface="Canva Sans Bold"/>
                </a:rPr>
                <a:t>Smart Contracts Are Critical</a:t>
              </a:r>
            </a:p>
          </p:txBody>
        </p:sp>
      </p:grpSp>
      <p:grpSp>
        <p:nvGrpSpPr>
          <p:cNvPr id="7" name="Group 7"/>
          <p:cNvGrpSpPr/>
          <p:nvPr/>
        </p:nvGrpSpPr>
        <p:grpSpPr>
          <a:xfrm>
            <a:off x="455205" y="6377474"/>
            <a:ext cx="7041618" cy="2220593"/>
            <a:chOff x="0" y="0"/>
            <a:chExt cx="1854582" cy="584847"/>
          </a:xfrm>
        </p:grpSpPr>
        <p:sp>
          <p:nvSpPr>
            <p:cNvPr id="8" name="Freeform 8"/>
            <p:cNvSpPr/>
            <p:nvPr/>
          </p:nvSpPr>
          <p:spPr>
            <a:xfrm>
              <a:off x="0" y="0"/>
              <a:ext cx="1854582" cy="584847"/>
            </a:xfrm>
            <a:custGeom>
              <a:avLst/>
              <a:gdLst/>
              <a:ahLst/>
              <a:cxnLst/>
              <a:rect l="l" t="t" r="r" b="b"/>
              <a:pathLst>
                <a:path w="1854582" h="584847">
                  <a:moveTo>
                    <a:pt x="56072" y="0"/>
                  </a:moveTo>
                  <a:lnTo>
                    <a:pt x="1798510" y="0"/>
                  </a:lnTo>
                  <a:cubicBezTo>
                    <a:pt x="1829478" y="0"/>
                    <a:pt x="1854582" y="25104"/>
                    <a:pt x="1854582" y="56072"/>
                  </a:cubicBezTo>
                  <a:lnTo>
                    <a:pt x="1854582" y="528775"/>
                  </a:lnTo>
                  <a:cubicBezTo>
                    <a:pt x="1854582" y="559743"/>
                    <a:pt x="1829478" y="584847"/>
                    <a:pt x="1798510" y="584847"/>
                  </a:cubicBezTo>
                  <a:lnTo>
                    <a:pt x="56072" y="584847"/>
                  </a:lnTo>
                  <a:cubicBezTo>
                    <a:pt x="25104" y="584847"/>
                    <a:pt x="0" y="559743"/>
                    <a:pt x="0" y="528775"/>
                  </a:cubicBezTo>
                  <a:lnTo>
                    <a:pt x="0" y="56072"/>
                  </a:lnTo>
                  <a:cubicBezTo>
                    <a:pt x="0" y="25104"/>
                    <a:pt x="25104" y="0"/>
                    <a:pt x="56072" y="0"/>
                  </a:cubicBezTo>
                  <a:close/>
                </a:path>
              </a:pathLst>
            </a:custGeom>
            <a:solidFill>
              <a:srgbClr val="FFFFFF"/>
            </a:solidFill>
          </p:spPr>
          <p:txBody>
            <a:bodyPr/>
            <a:lstStyle/>
            <a:p>
              <a:endParaRPr lang="en-IL"/>
            </a:p>
          </p:txBody>
        </p:sp>
        <p:sp>
          <p:nvSpPr>
            <p:cNvPr id="9" name="TextBox 9"/>
            <p:cNvSpPr txBox="1"/>
            <p:nvPr/>
          </p:nvSpPr>
          <p:spPr>
            <a:xfrm>
              <a:off x="0" y="-76200"/>
              <a:ext cx="1854582" cy="661047"/>
            </a:xfrm>
            <a:prstGeom prst="rect">
              <a:avLst/>
            </a:prstGeom>
          </p:spPr>
          <p:txBody>
            <a:bodyPr lIns="254000" tIns="254000" rIns="254000" bIns="254000" rtlCol="0" anchor="ctr"/>
            <a:lstStyle/>
            <a:p>
              <a:pPr algn="ctr">
                <a:lnSpc>
                  <a:spcPts val="5599"/>
                </a:lnSpc>
              </a:pPr>
              <a:r>
                <a:rPr lang="en-US" sz="3999" b="1">
                  <a:solidFill>
                    <a:srgbClr val="000000"/>
                  </a:solidFill>
                  <a:latin typeface="Canva Sans Bold"/>
                  <a:ea typeface="Canva Sans Bold"/>
                  <a:cs typeface="Canva Sans Bold"/>
                  <a:sym typeface="Canva Sans Bold"/>
                </a:rPr>
                <a:t>Challenge: NIA is Hard</a:t>
              </a:r>
            </a:p>
          </p:txBody>
        </p:sp>
      </p:grpSp>
      <p:grpSp>
        <p:nvGrpSpPr>
          <p:cNvPr id="10" name="Group 10"/>
          <p:cNvGrpSpPr/>
          <p:nvPr/>
        </p:nvGrpSpPr>
        <p:grpSpPr>
          <a:xfrm>
            <a:off x="7867564" y="6377474"/>
            <a:ext cx="7041618" cy="2220593"/>
            <a:chOff x="0" y="0"/>
            <a:chExt cx="1854582" cy="584847"/>
          </a:xfrm>
        </p:grpSpPr>
        <p:sp>
          <p:nvSpPr>
            <p:cNvPr id="11" name="Freeform 11"/>
            <p:cNvSpPr/>
            <p:nvPr/>
          </p:nvSpPr>
          <p:spPr>
            <a:xfrm>
              <a:off x="0" y="0"/>
              <a:ext cx="1854582" cy="584847"/>
            </a:xfrm>
            <a:custGeom>
              <a:avLst/>
              <a:gdLst/>
              <a:ahLst/>
              <a:cxnLst/>
              <a:rect l="l" t="t" r="r" b="b"/>
              <a:pathLst>
                <a:path w="1854582" h="584847">
                  <a:moveTo>
                    <a:pt x="56072" y="0"/>
                  </a:moveTo>
                  <a:lnTo>
                    <a:pt x="1798510" y="0"/>
                  </a:lnTo>
                  <a:cubicBezTo>
                    <a:pt x="1829478" y="0"/>
                    <a:pt x="1854582" y="25104"/>
                    <a:pt x="1854582" y="56072"/>
                  </a:cubicBezTo>
                  <a:lnTo>
                    <a:pt x="1854582" y="528775"/>
                  </a:lnTo>
                  <a:cubicBezTo>
                    <a:pt x="1854582" y="559743"/>
                    <a:pt x="1829478" y="584847"/>
                    <a:pt x="1798510" y="584847"/>
                  </a:cubicBezTo>
                  <a:lnTo>
                    <a:pt x="56072" y="584847"/>
                  </a:lnTo>
                  <a:cubicBezTo>
                    <a:pt x="25104" y="584847"/>
                    <a:pt x="0" y="559743"/>
                    <a:pt x="0" y="528775"/>
                  </a:cubicBezTo>
                  <a:lnTo>
                    <a:pt x="0" y="56072"/>
                  </a:lnTo>
                  <a:cubicBezTo>
                    <a:pt x="0" y="25104"/>
                    <a:pt x="25104" y="0"/>
                    <a:pt x="56072" y="0"/>
                  </a:cubicBezTo>
                  <a:close/>
                </a:path>
              </a:pathLst>
            </a:custGeom>
            <a:solidFill>
              <a:srgbClr val="FFFFFF"/>
            </a:solidFill>
          </p:spPr>
          <p:txBody>
            <a:bodyPr/>
            <a:lstStyle/>
            <a:p>
              <a:endParaRPr lang="en-IL"/>
            </a:p>
          </p:txBody>
        </p:sp>
        <p:sp>
          <p:nvSpPr>
            <p:cNvPr id="12" name="TextBox 12"/>
            <p:cNvSpPr txBox="1"/>
            <p:nvPr/>
          </p:nvSpPr>
          <p:spPr>
            <a:xfrm>
              <a:off x="0" y="-76200"/>
              <a:ext cx="1854582" cy="661047"/>
            </a:xfrm>
            <a:prstGeom prst="rect">
              <a:avLst/>
            </a:prstGeom>
          </p:spPr>
          <p:txBody>
            <a:bodyPr lIns="254000" tIns="254000" rIns="254000" bIns="254000" rtlCol="0" anchor="ctr"/>
            <a:lstStyle/>
            <a:p>
              <a:pPr algn="ctr">
                <a:lnSpc>
                  <a:spcPts val="5599"/>
                </a:lnSpc>
              </a:pPr>
              <a:r>
                <a:rPr lang="en-US" sz="3999" b="1">
                  <a:solidFill>
                    <a:srgbClr val="000000"/>
                  </a:solidFill>
                  <a:latin typeface="Canva Sans Bold"/>
                  <a:ea typeface="Canva Sans Bold"/>
                  <a:cs typeface="Canva Sans Bold"/>
                  <a:sym typeface="Canva Sans Bold"/>
                </a:rPr>
                <a:t>Need for a Practical Approach</a:t>
              </a:r>
            </a:p>
          </p:txBody>
        </p:sp>
      </p:grpSp>
      <p:grpSp>
        <p:nvGrpSpPr>
          <p:cNvPr id="13" name="Group 13"/>
          <p:cNvGrpSpPr/>
          <p:nvPr/>
        </p:nvGrpSpPr>
        <p:grpSpPr>
          <a:xfrm>
            <a:off x="7867564" y="3333792"/>
            <a:ext cx="7041618" cy="2220593"/>
            <a:chOff x="0" y="0"/>
            <a:chExt cx="1854582" cy="584847"/>
          </a:xfrm>
        </p:grpSpPr>
        <p:sp>
          <p:nvSpPr>
            <p:cNvPr id="14" name="Freeform 14"/>
            <p:cNvSpPr/>
            <p:nvPr/>
          </p:nvSpPr>
          <p:spPr>
            <a:xfrm>
              <a:off x="0" y="0"/>
              <a:ext cx="1854582" cy="584847"/>
            </a:xfrm>
            <a:custGeom>
              <a:avLst/>
              <a:gdLst/>
              <a:ahLst/>
              <a:cxnLst/>
              <a:rect l="l" t="t" r="r" b="b"/>
              <a:pathLst>
                <a:path w="1854582" h="584847">
                  <a:moveTo>
                    <a:pt x="56072" y="0"/>
                  </a:moveTo>
                  <a:lnTo>
                    <a:pt x="1798510" y="0"/>
                  </a:lnTo>
                  <a:cubicBezTo>
                    <a:pt x="1829478" y="0"/>
                    <a:pt x="1854582" y="25104"/>
                    <a:pt x="1854582" y="56072"/>
                  </a:cubicBezTo>
                  <a:lnTo>
                    <a:pt x="1854582" y="528775"/>
                  </a:lnTo>
                  <a:cubicBezTo>
                    <a:pt x="1854582" y="559743"/>
                    <a:pt x="1829478" y="584847"/>
                    <a:pt x="1798510" y="584847"/>
                  </a:cubicBezTo>
                  <a:lnTo>
                    <a:pt x="56072" y="584847"/>
                  </a:lnTo>
                  <a:cubicBezTo>
                    <a:pt x="25104" y="584847"/>
                    <a:pt x="0" y="559743"/>
                    <a:pt x="0" y="528775"/>
                  </a:cubicBezTo>
                  <a:lnTo>
                    <a:pt x="0" y="56072"/>
                  </a:lnTo>
                  <a:cubicBezTo>
                    <a:pt x="0" y="25104"/>
                    <a:pt x="25104" y="0"/>
                    <a:pt x="56072" y="0"/>
                  </a:cubicBezTo>
                  <a:close/>
                </a:path>
              </a:pathLst>
            </a:custGeom>
            <a:solidFill>
              <a:srgbClr val="FFFFFF"/>
            </a:solidFill>
          </p:spPr>
          <p:txBody>
            <a:bodyPr/>
            <a:lstStyle/>
            <a:p>
              <a:endParaRPr lang="en-IL"/>
            </a:p>
          </p:txBody>
        </p:sp>
        <p:sp>
          <p:nvSpPr>
            <p:cNvPr id="15" name="TextBox 15"/>
            <p:cNvSpPr txBox="1"/>
            <p:nvPr/>
          </p:nvSpPr>
          <p:spPr>
            <a:xfrm>
              <a:off x="0" y="-76200"/>
              <a:ext cx="1854582" cy="661047"/>
            </a:xfrm>
            <a:prstGeom prst="rect">
              <a:avLst/>
            </a:prstGeom>
          </p:spPr>
          <p:txBody>
            <a:bodyPr lIns="254000" tIns="254000" rIns="254000" bIns="254000" rtlCol="0" anchor="ctr"/>
            <a:lstStyle/>
            <a:p>
              <a:pPr algn="ctr">
                <a:lnSpc>
                  <a:spcPts val="5599"/>
                </a:lnSpc>
              </a:pPr>
              <a:r>
                <a:rPr lang="en-US" sz="3999" b="1">
                  <a:solidFill>
                    <a:srgbClr val="000000"/>
                  </a:solidFill>
                  <a:latin typeface="Canva Sans Bold"/>
                  <a:ea typeface="Canva Sans Bold"/>
                  <a:cs typeface="Canva Sans Bold"/>
                  <a:sym typeface="Canva Sans Bold"/>
                </a:rPr>
                <a:t>Verification is Essential</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2014792" y="1979087"/>
            <a:ext cx="7213179" cy="6548029"/>
          </a:xfrm>
          <a:custGeom>
            <a:avLst/>
            <a:gdLst/>
            <a:ahLst/>
            <a:cxnLst/>
            <a:rect l="l" t="t" r="r" b="b"/>
            <a:pathLst>
              <a:path w="7213179" h="6548029">
                <a:moveTo>
                  <a:pt x="0" y="0"/>
                </a:moveTo>
                <a:lnTo>
                  <a:pt x="7213179" y="0"/>
                </a:lnTo>
                <a:lnTo>
                  <a:pt x="7213179" y="6548030"/>
                </a:lnTo>
                <a:lnTo>
                  <a:pt x="0" y="654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203104" y="2614122"/>
            <a:ext cx="11811688" cy="6644178"/>
            <a:chOff x="0" y="0"/>
            <a:chExt cx="3110897" cy="1749907"/>
          </a:xfrm>
        </p:grpSpPr>
        <p:sp>
          <p:nvSpPr>
            <p:cNvPr id="4" name="Freeform 4"/>
            <p:cNvSpPr/>
            <p:nvPr/>
          </p:nvSpPr>
          <p:spPr>
            <a:xfrm>
              <a:off x="0" y="0"/>
              <a:ext cx="3110897" cy="1749907"/>
            </a:xfrm>
            <a:custGeom>
              <a:avLst/>
              <a:gdLst/>
              <a:ahLst/>
              <a:cxnLst/>
              <a:rect l="l" t="t" r="r" b="b"/>
              <a:pathLst>
                <a:path w="3110897" h="1749907">
                  <a:moveTo>
                    <a:pt x="33428" y="0"/>
                  </a:moveTo>
                  <a:lnTo>
                    <a:pt x="3077470" y="0"/>
                  </a:lnTo>
                  <a:cubicBezTo>
                    <a:pt x="3095931" y="0"/>
                    <a:pt x="3110897" y="14966"/>
                    <a:pt x="3110897" y="33428"/>
                  </a:cubicBezTo>
                  <a:lnTo>
                    <a:pt x="3110897" y="1716479"/>
                  </a:lnTo>
                  <a:cubicBezTo>
                    <a:pt x="3110897" y="1734941"/>
                    <a:pt x="3095931" y="1749907"/>
                    <a:pt x="3077470" y="1749907"/>
                  </a:cubicBezTo>
                  <a:lnTo>
                    <a:pt x="33428" y="1749907"/>
                  </a:lnTo>
                  <a:cubicBezTo>
                    <a:pt x="14966" y="1749907"/>
                    <a:pt x="0" y="1734941"/>
                    <a:pt x="0" y="1716479"/>
                  </a:cubicBezTo>
                  <a:lnTo>
                    <a:pt x="0" y="33428"/>
                  </a:lnTo>
                  <a:cubicBezTo>
                    <a:pt x="0" y="14966"/>
                    <a:pt x="14966" y="0"/>
                    <a:pt x="33428" y="0"/>
                  </a:cubicBezTo>
                  <a:close/>
                </a:path>
              </a:pathLst>
            </a:custGeom>
            <a:solidFill>
              <a:srgbClr val="FFFFFF"/>
            </a:solidFill>
          </p:spPr>
          <p:txBody>
            <a:bodyPr/>
            <a:lstStyle/>
            <a:p>
              <a:endParaRPr lang="en-IL"/>
            </a:p>
          </p:txBody>
        </p:sp>
        <p:sp>
          <p:nvSpPr>
            <p:cNvPr id="5" name="TextBox 5"/>
            <p:cNvSpPr txBox="1"/>
            <p:nvPr/>
          </p:nvSpPr>
          <p:spPr>
            <a:xfrm>
              <a:off x="0" y="-66675"/>
              <a:ext cx="3110897" cy="1816582"/>
            </a:xfrm>
            <a:prstGeom prst="rect">
              <a:avLst/>
            </a:prstGeom>
          </p:spPr>
          <p:txBody>
            <a:bodyPr lIns="254000" tIns="254000" rIns="254000" bIns="254000" rtlCol="0" anchor="ctr"/>
            <a:lstStyle/>
            <a:p>
              <a:pPr marL="755652" lvl="1" indent="-377826" algn="l">
                <a:lnSpc>
                  <a:spcPts val="4900"/>
                </a:lnSpc>
                <a:buFont typeface="Arial"/>
                <a:buChar char="•"/>
              </a:pPr>
              <a:r>
                <a:rPr lang="en-US" sz="3500" dirty="0">
                  <a:solidFill>
                    <a:srgbClr val="000000"/>
                  </a:solidFill>
                  <a:latin typeface="Canva Sans"/>
                  <a:ea typeface="Canva Sans"/>
                  <a:cs typeface="Canva Sans"/>
                  <a:sym typeface="Canva Sans"/>
                </a:rPr>
                <a:t>Smart contracts automate financial and legal processes.</a:t>
              </a:r>
            </a:p>
            <a:p>
              <a:pPr algn="l">
                <a:lnSpc>
                  <a:spcPts val="4900"/>
                </a:lnSpc>
              </a:pPr>
              <a:endParaRPr lang="en-US" sz="3500" dirty="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dirty="0">
                  <a:solidFill>
                    <a:srgbClr val="000000"/>
                  </a:solidFill>
                  <a:latin typeface="Canva Sans"/>
                  <a:ea typeface="Canva Sans"/>
                  <a:cs typeface="Canva Sans"/>
                  <a:sym typeface="Canva Sans"/>
                </a:rPr>
                <a:t>Bugs can lead to huge financial losses.</a:t>
              </a:r>
            </a:p>
            <a:p>
              <a:pPr algn="l">
                <a:lnSpc>
                  <a:spcPts val="4900"/>
                </a:lnSpc>
              </a:pPr>
              <a:endParaRPr lang="en-US" sz="3500" dirty="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dirty="0">
                  <a:solidFill>
                    <a:srgbClr val="000000"/>
                  </a:solidFill>
                  <a:latin typeface="Canva Sans"/>
                  <a:ea typeface="Canva Sans"/>
                  <a:cs typeface="Canva Sans"/>
                  <a:sym typeface="Canva Sans"/>
                </a:rPr>
                <a:t>Formal verification ensures correctness of smart contracts.</a:t>
              </a:r>
            </a:p>
            <a:p>
              <a:pPr algn="l">
                <a:lnSpc>
                  <a:spcPts val="4900"/>
                </a:lnSpc>
              </a:pPr>
              <a:endParaRPr lang="en-US" sz="3500" dirty="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dirty="0">
                  <a:solidFill>
                    <a:srgbClr val="000000"/>
                  </a:solidFill>
                  <a:latin typeface="Canva Sans"/>
                  <a:ea typeface="Canva Sans"/>
                  <a:cs typeface="Canva Sans"/>
                  <a:sym typeface="Canva Sans"/>
                </a:rPr>
                <a:t>SMT solvers are widely used, but struggle with non-linear integer arithmetic (QF_NIA).</a:t>
              </a:r>
            </a:p>
          </p:txBody>
        </p:sp>
      </p:grpSp>
      <p:sp>
        <p:nvSpPr>
          <p:cNvPr id="6" name="TextBox 6"/>
          <p:cNvSpPr txBox="1"/>
          <p:nvPr/>
        </p:nvSpPr>
        <p:spPr>
          <a:xfrm>
            <a:off x="813639" y="916097"/>
            <a:ext cx="12784437"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WHY VERIFY SMART CONTRACTS?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3460873" y="1648442"/>
            <a:ext cx="6784966" cy="6990116"/>
          </a:xfrm>
          <a:custGeom>
            <a:avLst/>
            <a:gdLst/>
            <a:ahLst/>
            <a:cxnLst/>
            <a:rect l="l" t="t" r="r" b="b"/>
            <a:pathLst>
              <a:path w="6784966" h="6990116">
                <a:moveTo>
                  <a:pt x="0" y="0"/>
                </a:moveTo>
                <a:lnTo>
                  <a:pt x="6784966" y="0"/>
                </a:lnTo>
                <a:lnTo>
                  <a:pt x="6784966" y="6990116"/>
                </a:lnTo>
                <a:lnTo>
                  <a:pt x="0" y="6990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TextBox 3"/>
          <p:cNvSpPr txBox="1"/>
          <p:nvPr/>
        </p:nvSpPr>
        <p:spPr>
          <a:xfrm>
            <a:off x="3158239" y="649605"/>
            <a:ext cx="10876130" cy="1005468"/>
          </a:xfrm>
          <a:prstGeom prst="rect">
            <a:avLst/>
          </a:prstGeom>
        </p:spPr>
        <p:txBody>
          <a:bodyPr lIns="0" tIns="0" rIns="0" bIns="0" rtlCol="0" anchor="t">
            <a:spAutoFit/>
          </a:bodyPr>
          <a:lstStyle/>
          <a:p>
            <a:pPr algn="ctr">
              <a:lnSpc>
                <a:spcPts val="7380"/>
              </a:lnSpc>
            </a:pPr>
            <a:r>
              <a:rPr lang="en-US" sz="9000" dirty="0">
                <a:solidFill>
                  <a:srgbClr val="2060D1"/>
                </a:solidFill>
                <a:latin typeface="Sugo Display"/>
                <a:ea typeface="Sugo Display"/>
                <a:cs typeface="Sugo Display"/>
                <a:sym typeface="Sugo Display"/>
              </a:rPr>
              <a:t>NIA is Hard</a:t>
            </a:r>
          </a:p>
        </p:txBody>
      </p:sp>
      <p:grpSp>
        <p:nvGrpSpPr>
          <p:cNvPr id="4" name="Group 4"/>
          <p:cNvGrpSpPr/>
          <p:nvPr/>
        </p:nvGrpSpPr>
        <p:grpSpPr>
          <a:xfrm>
            <a:off x="279379" y="4470880"/>
            <a:ext cx="12521796" cy="4167678"/>
            <a:chOff x="0" y="0"/>
            <a:chExt cx="3297922" cy="1097660"/>
          </a:xfrm>
        </p:grpSpPr>
        <p:sp>
          <p:nvSpPr>
            <p:cNvPr id="5" name="Freeform 5"/>
            <p:cNvSpPr/>
            <p:nvPr/>
          </p:nvSpPr>
          <p:spPr>
            <a:xfrm>
              <a:off x="0" y="0"/>
              <a:ext cx="3297922" cy="1097660"/>
            </a:xfrm>
            <a:custGeom>
              <a:avLst/>
              <a:gdLst/>
              <a:ahLst/>
              <a:cxnLst/>
              <a:rect l="l" t="t" r="r" b="b"/>
              <a:pathLst>
                <a:path w="3297922" h="1097660">
                  <a:moveTo>
                    <a:pt x="31532" y="0"/>
                  </a:moveTo>
                  <a:lnTo>
                    <a:pt x="3266389" y="0"/>
                  </a:lnTo>
                  <a:cubicBezTo>
                    <a:pt x="3274752" y="0"/>
                    <a:pt x="3282772" y="3322"/>
                    <a:pt x="3288686" y="9236"/>
                  </a:cubicBezTo>
                  <a:cubicBezTo>
                    <a:pt x="3294599" y="15149"/>
                    <a:pt x="3297922" y="23169"/>
                    <a:pt x="3297922" y="31532"/>
                  </a:cubicBezTo>
                  <a:lnTo>
                    <a:pt x="3297922" y="1066128"/>
                  </a:lnTo>
                  <a:cubicBezTo>
                    <a:pt x="3297922" y="1083543"/>
                    <a:pt x="3283804" y="1097660"/>
                    <a:pt x="3266389" y="1097660"/>
                  </a:cubicBezTo>
                  <a:lnTo>
                    <a:pt x="31532" y="1097660"/>
                  </a:lnTo>
                  <a:cubicBezTo>
                    <a:pt x="14117" y="1097660"/>
                    <a:pt x="0" y="1083543"/>
                    <a:pt x="0" y="1066128"/>
                  </a:cubicBezTo>
                  <a:lnTo>
                    <a:pt x="0" y="31532"/>
                  </a:lnTo>
                  <a:cubicBezTo>
                    <a:pt x="0" y="14117"/>
                    <a:pt x="14117" y="0"/>
                    <a:pt x="31532" y="0"/>
                  </a:cubicBezTo>
                  <a:close/>
                </a:path>
              </a:pathLst>
            </a:custGeom>
            <a:solidFill>
              <a:srgbClr val="FFFFFF"/>
            </a:solidFill>
          </p:spPr>
          <p:txBody>
            <a:bodyPr/>
            <a:lstStyle/>
            <a:p>
              <a:endParaRPr lang="en-IL"/>
            </a:p>
          </p:txBody>
        </p:sp>
        <p:sp>
          <p:nvSpPr>
            <p:cNvPr id="6" name="TextBox 6"/>
            <p:cNvSpPr txBox="1"/>
            <p:nvPr/>
          </p:nvSpPr>
          <p:spPr>
            <a:xfrm>
              <a:off x="0" y="-66675"/>
              <a:ext cx="3297922" cy="1164335"/>
            </a:xfrm>
            <a:prstGeom prst="rect">
              <a:avLst/>
            </a:prstGeom>
          </p:spPr>
          <p:txBody>
            <a:bodyPr lIns="254000" tIns="254000" rIns="254000" bIns="254000" rtlCol="0" anchor="ctr"/>
            <a:lstStyle/>
            <a:p>
              <a:pPr marL="755652" lvl="1" indent="-377826" algn="just">
                <a:lnSpc>
                  <a:spcPts val="4900"/>
                </a:lnSpc>
                <a:buFont typeface="Arial"/>
                <a:buChar char="•"/>
              </a:pPr>
              <a:r>
                <a:rPr lang="en-US" sz="3500">
                  <a:solidFill>
                    <a:srgbClr val="000000"/>
                  </a:solidFill>
                  <a:latin typeface="Canva Sans"/>
                  <a:ea typeface="Canva Sans"/>
                  <a:cs typeface="Canva Sans"/>
                  <a:sym typeface="Canva Sans"/>
                </a:rPr>
                <a:t>The satisfiability problem for NIA is undecidable in general.</a:t>
              </a:r>
            </a:p>
            <a:p>
              <a:pPr algn="just">
                <a:lnSpc>
                  <a:spcPts val="4900"/>
                </a:lnSpc>
              </a:pPr>
              <a:endParaRPr lang="en-US" sz="3500">
                <a:solidFill>
                  <a:srgbClr val="000000"/>
                </a:solidFill>
                <a:latin typeface="Canva Sans"/>
                <a:ea typeface="Canva Sans"/>
                <a:cs typeface="Canva Sans"/>
                <a:sym typeface="Canva Sans"/>
              </a:endParaRPr>
            </a:p>
            <a:p>
              <a:pPr marL="755652" lvl="1" indent="-377826" algn="just">
                <a:lnSpc>
                  <a:spcPts val="4900"/>
                </a:lnSpc>
                <a:buFont typeface="Arial"/>
                <a:buChar char="•"/>
              </a:pPr>
              <a:r>
                <a:rPr lang="en-US" sz="3500">
                  <a:solidFill>
                    <a:srgbClr val="000000"/>
                  </a:solidFill>
                  <a:latin typeface="Canva Sans"/>
                  <a:ea typeface="Canva Sans"/>
                  <a:cs typeface="Canva Sans"/>
                  <a:sym typeface="Canva Sans"/>
                </a:rPr>
                <a:t>This means no algorithm can always determine whether arbitrary NIA formulas are satisfiable.</a:t>
              </a:r>
            </a:p>
            <a:p>
              <a:pPr algn="just">
                <a:lnSpc>
                  <a:spcPts val="4900"/>
                </a:lnSpc>
              </a:pPr>
              <a:endParaRPr lang="en-US" sz="3500">
                <a:solidFill>
                  <a:srgbClr val="000000"/>
                </a:solidFill>
                <a:latin typeface="Canva Sans"/>
                <a:ea typeface="Canva Sans"/>
                <a:cs typeface="Canva Sans"/>
                <a:sym typeface="Canva Sans"/>
              </a:endParaRPr>
            </a:p>
          </p:txBody>
        </p:sp>
      </p:grpSp>
      <p:sp>
        <p:nvSpPr>
          <p:cNvPr id="7" name="TextBox 7"/>
          <p:cNvSpPr txBox="1"/>
          <p:nvPr/>
        </p:nvSpPr>
        <p:spPr>
          <a:xfrm>
            <a:off x="655239" y="3537163"/>
            <a:ext cx="5885039" cy="882999"/>
          </a:xfrm>
          <a:prstGeom prst="rect">
            <a:avLst/>
          </a:prstGeom>
        </p:spPr>
        <p:txBody>
          <a:bodyPr lIns="0" tIns="0" rIns="0" bIns="0" rtlCol="0" anchor="t">
            <a:spAutoFit/>
          </a:bodyPr>
          <a:lstStyle/>
          <a:p>
            <a:pPr algn="l">
              <a:lnSpc>
                <a:spcPts val="6478"/>
              </a:lnSpc>
            </a:pPr>
            <a:r>
              <a:rPr lang="en-US" sz="7900" dirty="0">
                <a:solidFill>
                  <a:srgbClr val="2060D1"/>
                </a:solidFill>
                <a:latin typeface="Sugo Display"/>
                <a:ea typeface="Sugo Display"/>
                <a:cs typeface="Sugo Display"/>
                <a:sym typeface="Sugo Display"/>
              </a:rPr>
              <a:t>UNDECIDABILITY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a:extLst>
            <a:ext uri="{FF2B5EF4-FFF2-40B4-BE49-F238E27FC236}">
              <a16:creationId xmlns:a16="http://schemas.microsoft.com/office/drawing/2014/main" id="{D2F21DD8-AC3F-415C-6831-526988FA03A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35825E-0FE2-8AE2-7C42-B9E4AC3D9A2C}"/>
              </a:ext>
            </a:extLst>
          </p:cNvPr>
          <p:cNvSpPr/>
          <p:nvPr/>
        </p:nvSpPr>
        <p:spPr>
          <a:xfrm>
            <a:off x="12014792" y="1979087"/>
            <a:ext cx="7213179" cy="6548029"/>
          </a:xfrm>
          <a:custGeom>
            <a:avLst/>
            <a:gdLst/>
            <a:ahLst/>
            <a:cxnLst/>
            <a:rect l="l" t="t" r="r" b="b"/>
            <a:pathLst>
              <a:path w="7213179" h="6548029">
                <a:moveTo>
                  <a:pt x="0" y="0"/>
                </a:moveTo>
                <a:lnTo>
                  <a:pt x="7213179" y="0"/>
                </a:lnTo>
                <a:lnTo>
                  <a:pt x="7213179" y="6548030"/>
                </a:lnTo>
                <a:lnTo>
                  <a:pt x="0" y="654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a:extLst>
              <a:ext uri="{FF2B5EF4-FFF2-40B4-BE49-F238E27FC236}">
                <a16:creationId xmlns:a16="http://schemas.microsoft.com/office/drawing/2014/main" id="{ED8D3CA3-5E90-6305-D675-5832BA7EC4CC}"/>
              </a:ext>
            </a:extLst>
          </p:cNvPr>
          <p:cNvGrpSpPr/>
          <p:nvPr/>
        </p:nvGrpSpPr>
        <p:grpSpPr>
          <a:xfrm>
            <a:off x="367366" y="3273501"/>
            <a:ext cx="11824634" cy="4769774"/>
            <a:chOff x="-77152" y="0"/>
            <a:chExt cx="3188049" cy="1854824"/>
          </a:xfrm>
        </p:grpSpPr>
        <p:sp>
          <p:nvSpPr>
            <p:cNvPr id="4" name="Freeform 4">
              <a:extLst>
                <a:ext uri="{FF2B5EF4-FFF2-40B4-BE49-F238E27FC236}">
                  <a16:creationId xmlns:a16="http://schemas.microsoft.com/office/drawing/2014/main" id="{D9574C38-BF40-9A9E-8763-C03FCA30AD36}"/>
                </a:ext>
              </a:extLst>
            </p:cNvPr>
            <p:cNvSpPr/>
            <p:nvPr/>
          </p:nvSpPr>
          <p:spPr>
            <a:xfrm>
              <a:off x="-77152" y="104917"/>
              <a:ext cx="3188049" cy="1749907"/>
            </a:xfrm>
            <a:custGeom>
              <a:avLst/>
              <a:gdLst/>
              <a:ahLst/>
              <a:cxnLst/>
              <a:rect l="l" t="t" r="r" b="b"/>
              <a:pathLst>
                <a:path w="3110897" h="1749907">
                  <a:moveTo>
                    <a:pt x="33428" y="0"/>
                  </a:moveTo>
                  <a:lnTo>
                    <a:pt x="3077470" y="0"/>
                  </a:lnTo>
                  <a:cubicBezTo>
                    <a:pt x="3095931" y="0"/>
                    <a:pt x="3110897" y="14966"/>
                    <a:pt x="3110897" y="33428"/>
                  </a:cubicBezTo>
                  <a:lnTo>
                    <a:pt x="3110897" y="1716479"/>
                  </a:lnTo>
                  <a:cubicBezTo>
                    <a:pt x="3110897" y="1734941"/>
                    <a:pt x="3095931" y="1749907"/>
                    <a:pt x="3077470" y="1749907"/>
                  </a:cubicBezTo>
                  <a:lnTo>
                    <a:pt x="33428" y="1749907"/>
                  </a:lnTo>
                  <a:cubicBezTo>
                    <a:pt x="14966" y="1749907"/>
                    <a:pt x="0" y="1734941"/>
                    <a:pt x="0" y="1716479"/>
                  </a:cubicBezTo>
                  <a:lnTo>
                    <a:pt x="0" y="33428"/>
                  </a:lnTo>
                  <a:cubicBezTo>
                    <a:pt x="0" y="14966"/>
                    <a:pt x="14966" y="0"/>
                    <a:pt x="33428" y="0"/>
                  </a:cubicBezTo>
                  <a:close/>
                </a:path>
              </a:pathLst>
            </a:custGeom>
            <a:solidFill>
              <a:srgbClr val="FFFFFF"/>
            </a:solidFill>
          </p:spPr>
          <p:txBody>
            <a:bodyPr/>
            <a:lstStyle/>
            <a:p>
              <a:endParaRPr lang="en-IL" dirty="0"/>
            </a:p>
          </p:txBody>
        </p:sp>
        <p:sp>
          <p:nvSpPr>
            <p:cNvPr id="5" name="TextBox 5">
              <a:extLst>
                <a:ext uri="{FF2B5EF4-FFF2-40B4-BE49-F238E27FC236}">
                  <a16:creationId xmlns:a16="http://schemas.microsoft.com/office/drawing/2014/main" id="{6EBD57BC-9E9A-A5A7-AD96-B12DA26F8228}"/>
                </a:ext>
              </a:extLst>
            </p:cNvPr>
            <p:cNvSpPr txBox="1"/>
            <p:nvPr/>
          </p:nvSpPr>
          <p:spPr>
            <a:xfrm>
              <a:off x="0" y="0"/>
              <a:ext cx="3110897" cy="1749908"/>
            </a:xfrm>
            <a:prstGeom prst="rect">
              <a:avLst/>
            </a:prstGeom>
          </p:spPr>
          <p:txBody>
            <a:bodyPr lIns="254000" tIns="254000" rIns="254000" bIns="254000" rtlCol="0" anchor="ctr"/>
            <a:lstStyle/>
            <a:p>
              <a:pPr marL="755652" lvl="1" indent="-377826" algn="l">
                <a:lnSpc>
                  <a:spcPts val="4900"/>
                </a:lnSpc>
                <a:buFont typeface="Arial"/>
                <a:buChar char="•"/>
              </a:pPr>
              <a:r>
                <a:rPr lang="en-US" sz="3500" dirty="0">
                  <a:solidFill>
                    <a:srgbClr val="000000"/>
                  </a:solidFill>
                  <a:latin typeface="Canva Sans"/>
                  <a:ea typeface="Canva Sans"/>
                  <a:cs typeface="Canva Sans"/>
                  <a:sym typeface="Canva Sans"/>
                </a:rPr>
                <a:t>Verifying smart contracts is difficult due to non-linear arithmetic constraints.</a:t>
              </a:r>
            </a:p>
            <a:p>
              <a:pPr marL="377826" lvl="1" algn="l">
                <a:lnSpc>
                  <a:spcPts val="4900"/>
                </a:lnSpc>
              </a:pPr>
              <a:endParaRPr lang="en-US" sz="3500" dirty="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dirty="0">
                  <a:solidFill>
                    <a:srgbClr val="000000"/>
                  </a:solidFill>
                  <a:latin typeface="Canva Sans"/>
                  <a:ea typeface="Canva Sans"/>
                  <a:cs typeface="Canva Sans"/>
                  <a:sym typeface="Canva Sans"/>
                </a:rPr>
                <a:t>The need to solve non-linear arithmetic constraints</a:t>
              </a:r>
            </a:p>
          </p:txBody>
        </p:sp>
      </p:grpSp>
      <p:sp>
        <p:nvSpPr>
          <p:cNvPr id="15" name="TextBox 3">
            <a:extLst>
              <a:ext uri="{FF2B5EF4-FFF2-40B4-BE49-F238E27FC236}">
                <a16:creationId xmlns:a16="http://schemas.microsoft.com/office/drawing/2014/main" id="{E6F519B5-0E68-0C63-B112-79570746802D}"/>
              </a:ext>
            </a:extLst>
          </p:cNvPr>
          <p:cNvSpPr txBox="1"/>
          <p:nvPr/>
        </p:nvSpPr>
        <p:spPr>
          <a:xfrm>
            <a:off x="753014" y="2113202"/>
            <a:ext cx="10876130" cy="1162113"/>
          </a:xfrm>
          <a:prstGeom prst="rect">
            <a:avLst/>
          </a:prstGeom>
        </p:spPr>
        <p:txBody>
          <a:bodyPr lIns="0" tIns="0" rIns="0" bIns="0" rtlCol="0" anchor="t">
            <a:spAutoFit/>
          </a:bodyPr>
          <a:lstStyle/>
          <a:p>
            <a:pPr algn="ctr">
              <a:lnSpc>
                <a:spcPts val="7380"/>
              </a:lnSpc>
            </a:pPr>
            <a:r>
              <a:rPr lang="en-US" sz="13800" dirty="0">
                <a:solidFill>
                  <a:srgbClr val="2060D1"/>
                </a:solidFill>
                <a:latin typeface="Sugo Display"/>
                <a:ea typeface="Sugo Display"/>
                <a:cs typeface="Sugo Display"/>
                <a:sym typeface="Sugo Display"/>
              </a:rPr>
              <a:t>Challenge</a:t>
            </a:r>
          </a:p>
        </p:txBody>
      </p:sp>
    </p:spTree>
    <p:extLst>
      <p:ext uri="{BB962C8B-B14F-4D97-AF65-F5344CB8AC3E}">
        <p14:creationId xmlns:p14="http://schemas.microsoft.com/office/powerpoint/2010/main" val="424680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grpSp>
        <p:nvGrpSpPr>
          <p:cNvPr id="2" name="Group 2"/>
          <p:cNvGrpSpPr/>
          <p:nvPr/>
        </p:nvGrpSpPr>
        <p:grpSpPr>
          <a:xfrm>
            <a:off x="3352800" y="4838700"/>
            <a:ext cx="14372782" cy="1500455"/>
            <a:chOff x="0" y="0"/>
            <a:chExt cx="3785424" cy="395181"/>
          </a:xfrm>
        </p:grpSpPr>
        <p:sp>
          <p:nvSpPr>
            <p:cNvPr id="3" name="Freeform 3"/>
            <p:cNvSpPr/>
            <p:nvPr/>
          </p:nvSpPr>
          <p:spPr>
            <a:xfrm>
              <a:off x="0" y="0"/>
              <a:ext cx="3785424" cy="395181"/>
            </a:xfrm>
            <a:custGeom>
              <a:avLst/>
              <a:gdLst/>
              <a:ahLst/>
              <a:cxnLst/>
              <a:rect l="l" t="t" r="r" b="b"/>
              <a:pathLst>
                <a:path w="3785424" h="395181">
                  <a:moveTo>
                    <a:pt x="27471" y="0"/>
                  </a:moveTo>
                  <a:lnTo>
                    <a:pt x="3757953" y="0"/>
                  </a:lnTo>
                  <a:cubicBezTo>
                    <a:pt x="3765238" y="0"/>
                    <a:pt x="3772226" y="2894"/>
                    <a:pt x="3777378" y="8046"/>
                  </a:cubicBezTo>
                  <a:cubicBezTo>
                    <a:pt x="3782530" y="13198"/>
                    <a:pt x="3785424" y="20185"/>
                    <a:pt x="3785424" y="27471"/>
                  </a:cubicBezTo>
                  <a:lnTo>
                    <a:pt x="3785424" y="367710"/>
                  </a:lnTo>
                  <a:cubicBezTo>
                    <a:pt x="3785424" y="374996"/>
                    <a:pt x="3782530" y="381983"/>
                    <a:pt x="3777378" y="387135"/>
                  </a:cubicBezTo>
                  <a:cubicBezTo>
                    <a:pt x="3772226" y="392287"/>
                    <a:pt x="3765238" y="395181"/>
                    <a:pt x="3757953" y="395181"/>
                  </a:cubicBezTo>
                  <a:lnTo>
                    <a:pt x="27471" y="395181"/>
                  </a:lnTo>
                  <a:cubicBezTo>
                    <a:pt x="20185" y="395181"/>
                    <a:pt x="13198" y="392287"/>
                    <a:pt x="8046" y="387135"/>
                  </a:cubicBezTo>
                  <a:cubicBezTo>
                    <a:pt x="2894" y="381983"/>
                    <a:pt x="0" y="374996"/>
                    <a:pt x="0" y="367710"/>
                  </a:cubicBezTo>
                  <a:lnTo>
                    <a:pt x="0" y="27471"/>
                  </a:lnTo>
                  <a:cubicBezTo>
                    <a:pt x="0" y="20185"/>
                    <a:pt x="2894" y="13198"/>
                    <a:pt x="8046" y="8046"/>
                  </a:cubicBezTo>
                  <a:cubicBezTo>
                    <a:pt x="13198" y="2894"/>
                    <a:pt x="20185" y="0"/>
                    <a:pt x="27471" y="0"/>
                  </a:cubicBezTo>
                  <a:close/>
                </a:path>
              </a:pathLst>
            </a:custGeom>
            <a:solidFill>
              <a:srgbClr val="FFFFFF"/>
            </a:solidFill>
          </p:spPr>
          <p:txBody>
            <a:bodyPr/>
            <a:lstStyle/>
            <a:p>
              <a:endParaRPr lang="en-IL"/>
            </a:p>
          </p:txBody>
        </p:sp>
        <p:sp>
          <p:nvSpPr>
            <p:cNvPr id="4" name="TextBox 4"/>
            <p:cNvSpPr txBox="1"/>
            <p:nvPr/>
          </p:nvSpPr>
          <p:spPr>
            <a:xfrm>
              <a:off x="0" y="-76200"/>
              <a:ext cx="3785424" cy="471381"/>
            </a:xfrm>
            <a:prstGeom prst="rect">
              <a:avLst/>
            </a:prstGeom>
          </p:spPr>
          <p:txBody>
            <a:bodyPr lIns="254000" tIns="254000" rIns="254000" bIns="254000" rtlCol="0" anchor="ctr"/>
            <a:lstStyle/>
            <a:p>
              <a:pPr algn="l">
                <a:lnSpc>
                  <a:spcPts val="5599"/>
                </a:lnSpc>
              </a:pPr>
              <a:r>
                <a:rPr lang="en-US" sz="3999" dirty="0">
                  <a:solidFill>
                    <a:srgbClr val="000000"/>
                  </a:solidFill>
                  <a:latin typeface="Canva Sans"/>
                  <a:ea typeface="Canva Sans"/>
                  <a:cs typeface="Canva Sans"/>
                  <a:sym typeface="Canva Sans"/>
                </a:rPr>
                <a:t>How to efficiently verify smart contracts involving NIA?</a:t>
              </a:r>
            </a:p>
          </p:txBody>
        </p:sp>
      </p:grpSp>
      <p:sp>
        <p:nvSpPr>
          <p:cNvPr id="5" name="Freeform 5"/>
          <p:cNvSpPr/>
          <p:nvPr/>
        </p:nvSpPr>
        <p:spPr>
          <a:xfrm>
            <a:off x="-1176793" y="2004394"/>
            <a:ext cx="4410986" cy="6278213"/>
          </a:xfrm>
          <a:custGeom>
            <a:avLst/>
            <a:gdLst/>
            <a:ahLst/>
            <a:cxnLst/>
            <a:rect l="l" t="t" r="r" b="b"/>
            <a:pathLst>
              <a:path w="4410986" h="6278213">
                <a:moveTo>
                  <a:pt x="0" y="0"/>
                </a:moveTo>
                <a:lnTo>
                  <a:pt x="4410986" y="0"/>
                </a:lnTo>
                <a:lnTo>
                  <a:pt x="4410986" y="6278212"/>
                </a:lnTo>
                <a:lnTo>
                  <a:pt x="0" y="6278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6" name="TextBox 6"/>
          <p:cNvSpPr txBox="1"/>
          <p:nvPr/>
        </p:nvSpPr>
        <p:spPr>
          <a:xfrm>
            <a:off x="4038600" y="1028700"/>
            <a:ext cx="13915147" cy="1666241"/>
          </a:xfrm>
          <a:prstGeom prst="rect">
            <a:avLst/>
          </a:prstGeom>
        </p:spPr>
        <p:txBody>
          <a:bodyPr lIns="0" tIns="0" rIns="0" bIns="0" rtlCol="0" anchor="t">
            <a:spAutoFit/>
          </a:bodyPr>
          <a:lstStyle/>
          <a:p>
            <a:pPr algn="l">
              <a:lnSpc>
                <a:spcPts val="11480"/>
              </a:lnSpc>
            </a:pPr>
            <a:r>
              <a:rPr lang="en-US" sz="14000" dirty="0">
                <a:solidFill>
                  <a:srgbClr val="2060D1"/>
                </a:solidFill>
                <a:latin typeface="Sugo Display"/>
                <a:ea typeface="Sugo Display"/>
                <a:cs typeface="Sugo Display"/>
                <a:sym typeface="Sugo Display"/>
              </a:rPr>
              <a:t>PROBLEM STATEMENT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3460873" y="1648442"/>
            <a:ext cx="6784966" cy="6990116"/>
          </a:xfrm>
          <a:custGeom>
            <a:avLst/>
            <a:gdLst/>
            <a:ahLst/>
            <a:cxnLst/>
            <a:rect l="l" t="t" r="r" b="b"/>
            <a:pathLst>
              <a:path w="6784966" h="6990116">
                <a:moveTo>
                  <a:pt x="0" y="0"/>
                </a:moveTo>
                <a:lnTo>
                  <a:pt x="6784966" y="0"/>
                </a:lnTo>
                <a:lnTo>
                  <a:pt x="6784966" y="6990116"/>
                </a:lnTo>
                <a:lnTo>
                  <a:pt x="0" y="6990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470460" y="1954395"/>
            <a:ext cx="12521796" cy="7882428"/>
            <a:chOff x="0" y="0"/>
            <a:chExt cx="3297922" cy="2076030"/>
          </a:xfrm>
        </p:grpSpPr>
        <p:sp>
          <p:nvSpPr>
            <p:cNvPr id="4" name="Freeform 4"/>
            <p:cNvSpPr/>
            <p:nvPr/>
          </p:nvSpPr>
          <p:spPr>
            <a:xfrm>
              <a:off x="0" y="0"/>
              <a:ext cx="3297922" cy="2076030"/>
            </a:xfrm>
            <a:custGeom>
              <a:avLst/>
              <a:gdLst/>
              <a:ahLst/>
              <a:cxnLst/>
              <a:rect l="l" t="t" r="r" b="b"/>
              <a:pathLst>
                <a:path w="3297922" h="2076030">
                  <a:moveTo>
                    <a:pt x="31532" y="0"/>
                  </a:moveTo>
                  <a:lnTo>
                    <a:pt x="3266389" y="0"/>
                  </a:lnTo>
                  <a:cubicBezTo>
                    <a:pt x="3274752" y="0"/>
                    <a:pt x="3282772" y="3322"/>
                    <a:pt x="3288686" y="9236"/>
                  </a:cubicBezTo>
                  <a:cubicBezTo>
                    <a:pt x="3294599" y="15149"/>
                    <a:pt x="3297922" y="23169"/>
                    <a:pt x="3297922" y="31532"/>
                  </a:cubicBezTo>
                  <a:lnTo>
                    <a:pt x="3297922" y="2044498"/>
                  </a:lnTo>
                  <a:cubicBezTo>
                    <a:pt x="3297922" y="2061913"/>
                    <a:pt x="3283804" y="2076030"/>
                    <a:pt x="3266389" y="2076030"/>
                  </a:cubicBezTo>
                  <a:lnTo>
                    <a:pt x="31532" y="2076030"/>
                  </a:lnTo>
                  <a:cubicBezTo>
                    <a:pt x="14117" y="2076030"/>
                    <a:pt x="0" y="2061913"/>
                    <a:pt x="0" y="2044498"/>
                  </a:cubicBezTo>
                  <a:lnTo>
                    <a:pt x="0" y="31532"/>
                  </a:lnTo>
                  <a:cubicBezTo>
                    <a:pt x="0" y="14117"/>
                    <a:pt x="14117" y="0"/>
                    <a:pt x="31532" y="0"/>
                  </a:cubicBezTo>
                  <a:close/>
                </a:path>
              </a:pathLst>
            </a:custGeom>
            <a:solidFill>
              <a:srgbClr val="FFFFFF"/>
            </a:solidFill>
          </p:spPr>
          <p:txBody>
            <a:bodyPr/>
            <a:lstStyle/>
            <a:p>
              <a:endParaRPr lang="en-IL"/>
            </a:p>
          </p:txBody>
        </p:sp>
        <p:sp>
          <p:nvSpPr>
            <p:cNvPr id="5" name="TextBox 5"/>
            <p:cNvSpPr txBox="1"/>
            <p:nvPr/>
          </p:nvSpPr>
          <p:spPr>
            <a:xfrm>
              <a:off x="0" y="-66675"/>
              <a:ext cx="3297922" cy="2142705"/>
            </a:xfrm>
            <a:prstGeom prst="rect">
              <a:avLst/>
            </a:prstGeom>
          </p:spPr>
          <p:txBody>
            <a:bodyPr lIns="254000" tIns="254000" rIns="254000" bIns="254000" rtlCol="0" anchor="ctr"/>
            <a:lstStyle/>
            <a:p>
              <a:pPr marL="755652" lvl="1" indent="-377826" algn="l">
                <a:lnSpc>
                  <a:spcPts val="4900"/>
                </a:lnSpc>
                <a:buFont typeface="Arial"/>
                <a:buChar char="•"/>
              </a:pPr>
              <a:r>
                <a:rPr lang="en-US" sz="3500" dirty="0">
                  <a:solidFill>
                    <a:srgbClr val="000000"/>
                  </a:solidFill>
                  <a:latin typeface="Canva Sans"/>
                  <a:ea typeface="Canva Sans"/>
                  <a:cs typeface="Canva Sans"/>
                  <a:sym typeface="Canva Sans"/>
                </a:rPr>
                <a:t> A technique where we replace a hard problem with a simpler one </a:t>
              </a:r>
            </a:p>
            <a:p>
              <a:pPr algn="l">
                <a:lnSpc>
                  <a:spcPts val="4900"/>
                </a:lnSpc>
              </a:pPr>
              <a:endParaRPr lang="en-US" sz="3500" dirty="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dirty="0">
                  <a:solidFill>
                    <a:srgbClr val="000000"/>
                  </a:solidFill>
                  <a:latin typeface="Canva Sans"/>
                  <a:ea typeface="Canva Sans"/>
                  <a:cs typeface="Canva Sans"/>
                  <a:sym typeface="Canva Sans"/>
                </a:rPr>
                <a:t>The overapproximated formula may have more solutions than the original, but:</a:t>
              </a:r>
            </a:p>
            <a:p>
              <a:pPr algn="l">
                <a:lnSpc>
                  <a:spcPts val="4900"/>
                </a:lnSpc>
              </a:pPr>
              <a:endParaRPr lang="en-US" sz="3500" dirty="0">
                <a:solidFill>
                  <a:srgbClr val="000000"/>
                </a:solidFill>
                <a:latin typeface="Canva Sans"/>
                <a:ea typeface="Canva Sans"/>
                <a:cs typeface="Canva Sans"/>
                <a:sym typeface="Canva Sans"/>
              </a:endParaRPr>
            </a:p>
            <a:p>
              <a:pPr marL="1511304" lvl="2" indent="-503768" algn="l">
                <a:lnSpc>
                  <a:spcPts val="4900"/>
                </a:lnSpc>
                <a:buFont typeface="Arial"/>
                <a:buChar char="⚬"/>
              </a:pPr>
              <a:r>
                <a:rPr lang="en-US" sz="3500" dirty="0">
                  <a:solidFill>
                    <a:srgbClr val="000000"/>
                  </a:solidFill>
                  <a:latin typeface="Canva Sans"/>
                  <a:ea typeface="Canva Sans"/>
                  <a:cs typeface="Canva Sans"/>
                  <a:sym typeface="Canva Sans"/>
                </a:rPr>
                <a:t>If the simpler formula is unsatisfiable, the original is also unsatisfiable.</a:t>
              </a:r>
            </a:p>
            <a:p>
              <a:pPr marL="1511304" lvl="2" indent="-503768" algn="l">
                <a:lnSpc>
                  <a:spcPts val="4900"/>
                </a:lnSpc>
                <a:buFont typeface="Arial"/>
                <a:buChar char="⚬"/>
              </a:pPr>
              <a:r>
                <a:rPr lang="en-US" sz="3500" dirty="0">
                  <a:solidFill>
                    <a:srgbClr val="000000"/>
                  </a:solidFill>
                  <a:latin typeface="Canva Sans"/>
                  <a:ea typeface="Canva Sans"/>
                  <a:cs typeface="Canva Sans"/>
                  <a:sym typeface="Canva Sans"/>
                </a:rPr>
                <a:t>If it’s satisfiable → might be a false positive.</a:t>
              </a:r>
            </a:p>
            <a:p>
              <a:pPr algn="ctr">
                <a:lnSpc>
                  <a:spcPts val="4900"/>
                </a:lnSpc>
              </a:pPr>
              <a:endParaRPr lang="en-US" sz="3500" dirty="0">
                <a:solidFill>
                  <a:srgbClr val="000000"/>
                </a:solidFill>
                <a:latin typeface="Canva Sans"/>
                <a:ea typeface="Canva Sans"/>
                <a:cs typeface="Canva Sans"/>
                <a:sym typeface="Canva Sans"/>
              </a:endParaRPr>
            </a:p>
          </p:txBody>
        </p:sp>
      </p:grpSp>
      <p:sp>
        <p:nvSpPr>
          <p:cNvPr id="6" name="TextBox 6"/>
          <p:cNvSpPr txBox="1"/>
          <p:nvPr/>
        </p:nvSpPr>
        <p:spPr>
          <a:xfrm>
            <a:off x="3158239" y="649605"/>
            <a:ext cx="10302635"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OVERAPPROXIMATION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a:extLst>
            <a:ext uri="{FF2B5EF4-FFF2-40B4-BE49-F238E27FC236}">
              <a16:creationId xmlns:a16="http://schemas.microsoft.com/office/drawing/2014/main" id="{05D46927-2B82-1F85-6378-4259E868E51C}"/>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A5A1F564-D31C-A648-2886-25C7A22D6687}"/>
              </a:ext>
            </a:extLst>
          </p:cNvPr>
          <p:cNvSpPr/>
          <p:nvPr/>
        </p:nvSpPr>
        <p:spPr>
          <a:xfrm>
            <a:off x="-1176793" y="2004394"/>
            <a:ext cx="4410986" cy="6278213"/>
          </a:xfrm>
          <a:custGeom>
            <a:avLst/>
            <a:gdLst/>
            <a:ahLst/>
            <a:cxnLst/>
            <a:rect l="l" t="t" r="r" b="b"/>
            <a:pathLst>
              <a:path w="4410986" h="6278213">
                <a:moveTo>
                  <a:pt x="0" y="0"/>
                </a:moveTo>
                <a:lnTo>
                  <a:pt x="4410986" y="0"/>
                </a:lnTo>
                <a:lnTo>
                  <a:pt x="4410986" y="6278212"/>
                </a:lnTo>
                <a:lnTo>
                  <a:pt x="0" y="6278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6" name="TextBox 6">
            <a:extLst>
              <a:ext uri="{FF2B5EF4-FFF2-40B4-BE49-F238E27FC236}">
                <a16:creationId xmlns:a16="http://schemas.microsoft.com/office/drawing/2014/main" id="{C6CDE671-5B20-86F1-D79A-D0930AE42F72}"/>
              </a:ext>
            </a:extLst>
          </p:cNvPr>
          <p:cNvSpPr txBox="1"/>
          <p:nvPr/>
        </p:nvSpPr>
        <p:spPr>
          <a:xfrm>
            <a:off x="4301963" y="952500"/>
            <a:ext cx="13915147" cy="1562992"/>
          </a:xfrm>
          <a:prstGeom prst="rect">
            <a:avLst/>
          </a:prstGeom>
        </p:spPr>
        <p:txBody>
          <a:bodyPr lIns="0" tIns="0" rIns="0" bIns="0" rtlCol="0" anchor="t">
            <a:spAutoFit/>
          </a:bodyPr>
          <a:lstStyle/>
          <a:p>
            <a:pPr algn="l">
              <a:lnSpc>
                <a:spcPts val="11480"/>
              </a:lnSpc>
            </a:pPr>
            <a:r>
              <a:rPr lang="en-US" sz="14000" dirty="0" err="1">
                <a:solidFill>
                  <a:srgbClr val="2060D1"/>
                </a:solidFill>
                <a:latin typeface="Sugo Display"/>
                <a:ea typeface="Sugo Display"/>
                <a:cs typeface="Sugo Display"/>
                <a:sym typeface="Sugo Display"/>
              </a:rPr>
              <a:t>OverApproximation</a:t>
            </a:r>
            <a:endParaRPr lang="en-US" sz="14000" dirty="0">
              <a:solidFill>
                <a:srgbClr val="2060D1"/>
              </a:solidFill>
              <a:latin typeface="Sugo Display"/>
              <a:ea typeface="Sugo Display"/>
              <a:cs typeface="Sugo Display"/>
              <a:sym typeface="Sugo Display"/>
            </a:endParaRPr>
          </a:p>
        </p:txBody>
      </p:sp>
      <p:grpSp>
        <p:nvGrpSpPr>
          <p:cNvPr id="7" name="Group 7">
            <a:extLst>
              <a:ext uri="{FF2B5EF4-FFF2-40B4-BE49-F238E27FC236}">
                <a16:creationId xmlns:a16="http://schemas.microsoft.com/office/drawing/2014/main" id="{F4CC8C1E-5BD1-3AF9-6A7D-F419DB6ED541}"/>
              </a:ext>
            </a:extLst>
          </p:cNvPr>
          <p:cNvGrpSpPr/>
          <p:nvPr/>
        </p:nvGrpSpPr>
        <p:grpSpPr>
          <a:xfrm>
            <a:off x="3505200" y="6896100"/>
            <a:ext cx="14372782" cy="1872903"/>
            <a:chOff x="0" y="0"/>
            <a:chExt cx="3785424" cy="493275"/>
          </a:xfrm>
        </p:grpSpPr>
        <p:sp>
          <p:nvSpPr>
            <p:cNvPr id="8" name="Freeform 8">
              <a:extLst>
                <a:ext uri="{FF2B5EF4-FFF2-40B4-BE49-F238E27FC236}">
                  <a16:creationId xmlns:a16="http://schemas.microsoft.com/office/drawing/2014/main" id="{05E217C9-F9A9-B9CD-7EDD-D233F2586B71}"/>
                </a:ext>
              </a:extLst>
            </p:cNvPr>
            <p:cNvSpPr/>
            <p:nvPr/>
          </p:nvSpPr>
          <p:spPr>
            <a:xfrm>
              <a:off x="0" y="0"/>
              <a:ext cx="3785424" cy="493275"/>
            </a:xfrm>
            <a:custGeom>
              <a:avLst/>
              <a:gdLst/>
              <a:ahLst/>
              <a:cxnLst/>
              <a:rect l="l" t="t" r="r" b="b"/>
              <a:pathLst>
                <a:path w="3785424" h="493275">
                  <a:moveTo>
                    <a:pt x="27471" y="0"/>
                  </a:moveTo>
                  <a:lnTo>
                    <a:pt x="3757953" y="0"/>
                  </a:lnTo>
                  <a:cubicBezTo>
                    <a:pt x="3765238" y="0"/>
                    <a:pt x="3772226" y="2894"/>
                    <a:pt x="3777378" y="8046"/>
                  </a:cubicBezTo>
                  <a:cubicBezTo>
                    <a:pt x="3782530" y="13198"/>
                    <a:pt x="3785424" y="20185"/>
                    <a:pt x="3785424" y="27471"/>
                  </a:cubicBezTo>
                  <a:lnTo>
                    <a:pt x="3785424" y="465804"/>
                  </a:lnTo>
                  <a:cubicBezTo>
                    <a:pt x="3785424" y="473089"/>
                    <a:pt x="3782530" y="480077"/>
                    <a:pt x="3777378" y="485229"/>
                  </a:cubicBezTo>
                  <a:cubicBezTo>
                    <a:pt x="3772226" y="490380"/>
                    <a:pt x="3765238" y="493275"/>
                    <a:pt x="3757953" y="493275"/>
                  </a:cubicBezTo>
                  <a:lnTo>
                    <a:pt x="27471" y="493275"/>
                  </a:lnTo>
                  <a:cubicBezTo>
                    <a:pt x="20185" y="493275"/>
                    <a:pt x="13198" y="490380"/>
                    <a:pt x="8046" y="485229"/>
                  </a:cubicBezTo>
                  <a:cubicBezTo>
                    <a:pt x="2894" y="480077"/>
                    <a:pt x="0" y="473089"/>
                    <a:pt x="0" y="465804"/>
                  </a:cubicBezTo>
                  <a:lnTo>
                    <a:pt x="0" y="27471"/>
                  </a:lnTo>
                  <a:cubicBezTo>
                    <a:pt x="0" y="20185"/>
                    <a:pt x="2894" y="13198"/>
                    <a:pt x="8046" y="8046"/>
                  </a:cubicBezTo>
                  <a:cubicBezTo>
                    <a:pt x="13198" y="2894"/>
                    <a:pt x="20185" y="0"/>
                    <a:pt x="27471" y="0"/>
                  </a:cubicBezTo>
                  <a:close/>
                </a:path>
              </a:pathLst>
            </a:custGeom>
            <a:solidFill>
              <a:srgbClr val="FFFFFF"/>
            </a:solidFill>
          </p:spPr>
          <p:txBody>
            <a:bodyPr/>
            <a:lstStyle/>
            <a:p>
              <a:endParaRPr lang="en-IL"/>
            </a:p>
          </p:txBody>
        </p:sp>
        <p:sp>
          <p:nvSpPr>
            <p:cNvPr id="9" name="TextBox 9">
              <a:extLst>
                <a:ext uri="{FF2B5EF4-FFF2-40B4-BE49-F238E27FC236}">
                  <a16:creationId xmlns:a16="http://schemas.microsoft.com/office/drawing/2014/main" id="{8206019C-FBD3-8C94-53A5-7A02F62F502F}"/>
                </a:ext>
              </a:extLst>
            </p:cNvPr>
            <p:cNvSpPr txBox="1"/>
            <p:nvPr/>
          </p:nvSpPr>
          <p:spPr>
            <a:xfrm>
              <a:off x="0" y="-76200"/>
              <a:ext cx="3785424" cy="569475"/>
            </a:xfrm>
            <a:prstGeom prst="rect">
              <a:avLst/>
            </a:prstGeom>
          </p:spPr>
          <p:txBody>
            <a:bodyPr lIns="254000" tIns="254000" rIns="254000" bIns="254000" rtlCol="0" anchor="ctr"/>
            <a:lstStyle/>
            <a:p>
              <a:pPr algn="l">
                <a:lnSpc>
                  <a:spcPts val="5599"/>
                </a:lnSpc>
              </a:pPr>
              <a:r>
                <a:rPr lang="en-US" sz="3999" dirty="0">
                  <a:solidFill>
                    <a:srgbClr val="000000"/>
                  </a:solidFill>
                  <a:latin typeface="Canva Sans"/>
                  <a:ea typeface="Canva Sans"/>
                  <a:cs typeface="Canva Sans"/>
                  <a:sym typeface="Canva Sans"/>
                </a:rPr>
                <a:t>Can approximations replace exact reasoning while keeping results sound and useful?</a:t>
              </a:r>
            </a:p>
          </p:txBody>
        </p:sp>
      </p:grpSp>
      <p:grpSp>
        <p:nvGrpSpPr>
          <p:cNvPr id="10" name="Group 7">
            <a:extLst>
              <a:ext uri="{FF2B5EF4-FFF2-40B4-BE49-F238E27FC236}">
                <a16:creationId xmlns:a16="http://schemas.microsoft.com/office/drawing/2014/main" id="{F9875A97-810E-B6B8-FF26-3F248F190142}"/>
              </a:ext>
            </a:extLst>
          </p:cNvPr>
          <p:cNvGrpSpPr/>
          <p:nvPr/>
        </p:nvGrpSpPr>
        <p:grpSpPr>
          <a:xfrm>
            <a:off x="3657600" y="3141414"/>
            <a:ext cx="14372782" cy="2764086"/>
            <a:chOff x="0" y="0"/>
            <a:chExt cx="3785424" cy="493275"/>
          </a:xfrm>
        </p:grpSpPr>
        <p:sp>
          <p:nvSpPr>
            <p:cNvPr id="11" name="Freeform 8">
              <a:extLst>
                <a:ext uri="{FF2B5EF4-FFF2-40B4-BE49-F238E27FC236}">
                  <a16:creationId xmlns:a16="http://schemas.microsoft.com/office/drawing/2014/main" id="{C0FEBDDA-AC25-01E3-B9CF-0DB6263092FE}"/>
                </a:ext>
              </a:extLst>
            </p:cNvPr>
            <p:cNvSpPr/>
            <p:nvPr/>
          </p:nvSpPr>
          <p:spPr>
            <a:xfrm>
              <a:off x="0" y="0"/>
              <a:ext cx="3785424" cy="493275"/>
            </a:xfrm>
            <a:custGeom>
              <a:avLst/>
              <a:gdLst/>
              <a:ahLst/>
              <a:cxnLst/>
              <a:rect l="l" t="t" r="r" b="b"/>
              <a:pathLst>
                <a:path w="3785424" h="493275">
                  <a:moveTo>
                    <a:pt x="27471" y="0"/>
                  </a:moveTo>
                  <a:lnTo>
                    <a:pt x="3757953" y="0"/>
                  </a:lnTo>
                  <a:cubicBezTo>
                    <a:pt x="3765238" y="0"/>
                    <a:pt x="3772226" y="2894"/>
                    <a:pt x="3777378" y="8046"/>
                  </a:cubicBezTo>
                  <a:cubicBezTo>
                    <a:pt x="3782530" y="13198"/>
                    <a:pt x="3785424" y="20185"/>
                    <a:pt x="3785424" y="27471"/>
                  </a:cubicBezTo>
                  <a:lnTo>
                    <a:pt x="3785424" y="465804"/>
                  </a:lnTo>
                  <a:cubicBezTo>
                    <a:pt x="3785424" y="473089"/>
                    <a:pt x="3782530" y="480077"/>
                    <a:pt x="3777378" y="485229"/>
                  </a:cubicBezTo>
                  <a:cubicBezTo>
                    <a:pt x="3772226" y="490380"/>
                    <a:pt x="3765238" y="493275"/>
                    <a:pt x="3757953" y="493275"/>
                  </a:cubicBezTo>
                  <a:lnTo>
                    <a:pt x="27471" y="493275"/>
                  </a:lnTo>
                  <a:cubicBezTo>
                    <a:pt x="20185" y="493275"/>
                    <a:pt x="13198" y="490380"/>
                    <a:pt x="8046" y="485229"/>
                  </a:cubicBezTo>
                  <a:cubicBezTo>
                    <a:pt x="2894" y="480077"/>
                    <a:pt x="0" y="473089"/>
                    <a:pt x="0" y="465804"/>
                  </a:cubicBezTo>
                  <a:lnTo>
                    <a:pt x="0" y="27471"/>
                  </a:lnTo>
                  <a:cubicBezTo>
                    <a:pt x="0" y="20185"/>
                    <a:pt x="2894" y="13198"/>
                    <a:pt x="8046" y="8046"/>
                  </a:cubicBezTo>
                  <a:cubicBezTo>
                    <a:pt x="13198" y="2894"/>
                    <a:pt x="20185" y="0"/>
                    <a:pt x="27471" y="0"/>
                  </a:cubicBezTo>
                  <a:close/>
                </a:path>
              </a:pathLst>
            </a:custGeom>
            <a:solidFill>
              <a:srgbClr val="FFFFFF"/>
            </a:solidFill>
          </p:spPr>
          <p:txBody>
            <a:bodyPr/>
            <a:lstStyle/>
            <a:p>
              <a:endParaRPr lang="en-IL"/>
            </a:p>
          </p:txBody>
        </p:sp>
        <p:sp>
          <p:nvSpPr>
            <p:cNvPr id="12" name="TextBox 9">
              <a:extLst>
                <a:ext uri="{FF2B5EF4-FFF2-40B4-BE49-F238E27FC236}">
                  <a16:creationId xmlns:a16="http://schemas.microsoft.com/office/drawing/2014/main" id="{852C6536-4F73-3323-AEF2-0BC2F86B6B83}"/>
                </a:ext>
              </a:extLst>
            </p:cNvPr>
            <p:cNvSpPr txBox="1"/>
            <p:nvPr/>
          </p:nvSpPr>
          <p:spPr>
            <a:xfrm>
              <a:off x="0" y="-76200"/>
              <a:ext cx="3785424" cy="569475"/>
            </a:xfrm>
            <a:prstGeom prst="rect">
              <a:avLst/>
            </a:prstGeom>
          </p:spPr>
          <p:txBody>
            <a:bodyPr lIns="254000" tIns="254000" rIns="254000" bIns="254000" rtlCol="0" anchor="ctr"/>
            <a:lstStyle/>
            <a:p>
              <a:pPr>
                <a:lnSpc>
                  <a:spcPts val="5599"/>
                </a:lnSpc>
              </a:pPr>
              <a:r>
                <a:rPr lang="en-US" sz="3999" dirty="0">
                  <a:solidFill>
                    <a:srgbClr val="000000"/>
                  </a:solidFill>
                  <a:latin typeface="Canva Sans"/>
                  <a:ea typeface="Canva Sans"/>
                  <a:cs typeface="Canva Sans"/>
                  <a:sym typeface="Canva Sans"/>
                </a:rPr>
                <a:t>two </a:t>
              </a:r>
              <a:r>
                <a:rPr lang="en-US" sz="3999" dirty="0" err="1">
                  <a:solidFill>
                    <a:srgbClr val="000000"/>
                  </a:solidFill>
                  <a:latin typeface="Canva Sans"/>
                  <a:ea typeface="Canva Sans"/>
                  <a:cs typeface="Canva Sans"/>
                  <a:sym typeface="Canva Sans"/>
                </a:rPr>
                <a:t>overapproximation</a:t>
              </a:r>
              <a:r>
                <a:rPr lang="en-US" sz="3999" dirty="0">
                  <a:solidFill>
                    <a:srgbClr val="000000"/>
                  </a:solidFill>
                  <a:latin typeface="Canva Sans"/>
                  <a:ea typeface="Canva Sans"/>
                  <a:cs typeface="Canva Sans"/>
                  <a:sym typeface="Canva Sans"/>
                </a:rPr>
                <a:t>:</a:t>
              </a:r>
              <a:br>
                <a:rPr lang="en-US" sz="3999" dirty="0">
                  <a:solidFill>
                    <a:srgbClr val="000000"/>
                  </a:solidFill>
                  <a:latin typeface="Canva Sans"/>
                  <a:ea typeface="Canva Sans"/>
                  <a:cs typeface="Canva Sans"/>
                  <a:sym typeface="Canva Sans"/>
                </a:rPr>
              </a:br>
              <a:r>
                <a:rPr lang="en-US" sz="3999" dirty="0">
                  <a:solidFill>
                    <a:srgbClr val="000000"/>
                  </a:solidFill>
                  <a:latin typeface="Canva Sans"/>
                  <a:ea typeface="Canva Sans"/>
                  <a:cs typeface="Canva Sans"/>
                  <a:sym typeface="Canva Sans"/>
                </a:rPr>
                <a:t>- 1:Overapproximation using Linear Integer Arithmetic – 2:Overapproximation using Non-linear Real Arithmetic</a:t>
              </a:r>
            </a:p>
          </p:txBody>
        </p:sp>
      </p:grpSp>
    </p:spTree>
    <p:extLst>
      <p:ext uri="{BB962C8B-B14F-4D97-AF65-F5344CB8AC3E}">
        <p14:creationId xmlns:p14="http://schemas.microsoft.com/office/powerpoint/2010/main" val="3178185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Freeform 2"/>
          <p:cNvSpPr/>
          <p:nvPr/>
        </p:nvSpPr>
        <p:spPr>
          <a:xfrm>
            <a:off x="-1748322" y="2291407"/>
            <a:ext cx="8061187" cy="5704186"/>
          </a:xfrm>
          <a:custGeom>
            <a:avLst/>
            <a:gdLst/>
            <a:ahLst/>
            <a:cxnLst/>
            <a:rect l="l" t="t" r="r" b="b"/>
            <a:pathLst>
              <a:path w="8061187" h="5704186">
                <a:moveTo>
                  <a:pt x="0" y="0"/>
                </a:moveTo>
                <a:lnTo>
                  <a:pt x="8061187" y="0"/>
                </a:lnTo>
                <a:lnTo>
                  <a:pt x="8061187" y="5704186"/>
                </a:lnTo>
                <a:lnTo>
                  <a:pt x="0" y="57041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TextBox 3"/>
          <p:cNvSpPr txBox="1"/>
          <p:nvPr/>
        </p:nvSpPr>
        <p:spPr>
          <a:xfrm>
            <a:off x="4864651" y="3437919"/>
            <a:ext cx="13423349" cy="2236078"/>
          </a:xfrm>
          <a:prstGeom prst="rect">
            <a:avLst/>
          </a:prstGeom>
        </p:spPr>
        <p:txBody>
          <a:bodyPr lIns="0" tIns="0" rIns="0" bIns="0" rtlCol="0" anchor="t">
            <a:spAutoFit/>
          </a:bodyPr>
          <a:lstStyle/>
          <a:p>
            <a:pPr algn="ctr">
              <a:lnSpc>
                <a:spcPts val="15497"/>
              </a:lnSpc>
            </a:pPr>
            <a:r>
              <a:rPr lang="en-US" sz="18899">
                <a:solidFill>
                  <a:srgbClr val="FFFFFF"/>
                </a:solidFill>
                <a:latin typeface="Sugo Display"/>
                <a:ea typeface="Sugo Display"/>
                <a:cs typeface="Sugo Display"/>
                <a:sym typeface="Sugo Display"/>
              </a:rPr>
              <a:t>BACKGROUND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6549006" y="3932522"/>
            <a:ext cx="10972918" cy="2975057"/>
            <a:chOff x="0" y="0"/>
            <a:chExt cx="2889987" cy="783554"/>
          </a:xfrm>
        </p:grpSpPr>
        <p:sp>
          <p:nvSpPr>
            <p:cNvPr id="4" name="Freeform 4"/>
            <p:cNvSpPr/>
            <p:nvPr/>
          </p:nvSpPr>
          <p:spPr>
            <a:xfrm>
              <a:off x="0" y="0"/>
              <a:ext cx="2889987" cy="783554"/>
            </a:xfrm>
            <a:custGeom>
              <a:avLst/>
              <a:gdLst/>
              <a:ahLst/>
              <a:cxnLst/>
              <a:rect l="l" t="t" r="r" b="b"/>
              <a:pathLst>
                <a:path w="2889987" h="783554">
                  <a:moveTo>
                    <a:pt x="35983" y="0"/>
                  </a:moveTo>
                  <a:lnTo>
                    <a:pt x="2854004" y="0"/>
                  </a:lnTo>
                  <a:cubicBezTo>
                    <a:pt x="2863547" y="0"/>
                    <a:pt x="2872699" y="3791"/>
                    <a:pt x="2879447" y="10539"/>
                  </a:cubicBezTo>
                  <a:cubicBezTo>
                    <a:pt x="2886196" y="17287"/>
                    <a:pt x="2889987" y="26440"/>
                    <a:pt x="2889987" y="35983"/>
                  </a:cubicBezTo>
                  <a:lnTo>
                    <a:pt x="2889987" y="747571"/>
                  </a:lnTo>
                  <a:cubicBezTo>
                    <a:pt x="2889987" y="767444"/>
                    <a:pt x="2873877" y="783554"/>
                    <a:pt x="2854004" y="783554"/>
                  </a:cubicBezTo>
                  <a:lnTo>
                    <a:pt x="35983" y="783554"/>
                  </a:lnTo>
                  <a:cubicBezTo>
                    <a:pt x="16110" y="783554"/>
                    <a:pt x="0" y="767444"/>
                    <a:pt x="0" y="747571"/>
                  </a:cubicBezTo>
                  <a:lnTo>
                    <a:pt x="0" y="35983"/>
                  </a:lnTo>
                  <a:cubicBezTo>
                    <a:pt x="0" y="16110"/>
                    <a:pt x="16110" y="0"/>
                    <a:pt x="35983" y="0"/>
                  </a:cubicBezTo>
                  <a:close/>
                </a:path>
              </a:pathLst>
            </a:custGeom>
            <a:solidFill>
              <a:srgbClr val="FFFFFF"/>
            </a:solidFill>
          </p:spPr>
          <p:txBody>
            <a:bodyPr/>
            <a:lstStyle/>
            <a:p>
              <a:endParaRPr lang="en-IL"/>
            </a:p>
          </p:txBody>
        </p:sp>
        <p:sp>
          <p:nvSpPr>
            <p:cNvPr id="5" name="TextBox 5"/>
            <p:cNvSpPr txBox="1"/>
            <p:nvPr/>
          </p:nvSpPr>
          <p:spPr>
            <a:xfrm>
              <a:off x="0" y="-66675"/>
              <a:ext cx="2889987" cy="850229"/>
            </a:xfrm>
            <a:prstGeom prst="rect">
              <a:avLst/>
            </a:prstGeom>
          </p:spPr>
          <p:txBody>
            <a:bodyPr lIns="254000" tIns="254000" rIns="254000" bIns="254000" rtlCol="0" anchor="ctr"/>
            <a:lstStyle/>
            <a:p>
              <a:pPr algn="l">
                <a:lnSpc>
                  <a:spcPts val="4900"/>
                </a:lnSpc>
              </a:pPr>
              <a:r>
                <a:rPr lang="en-US" sz="3500">
                  <a:solidFill>
                    <a:srgbClr val="000000"/>
                  </a:solidFill>
                  <a:latin typeface="Canva Sans"/>
                  <a:ea typeface="Canva Sans"/>
                  <a:cs typeface="Canva Sans"/>
                  <a:sym typeface="Canva Sans"/>
                </a:rPr>
                <a:t> NIA refers to arithmetic formulas over integers that may include non-linear operations, such as multiplication between variables, exponentiation, or other non-linear functions.</a:t>
              </a:r>
            </a:p>
          </p:txBody>
        </p:sp>
      </p:grpSp>
      <p:sp>
        <p:nvSpPr>
          <p:cNvPr id="6" name="TextBox 6"/>
          <p:cNvSpPr txBox="1"/>
          <p:nvPr/>
        </p:nvSpPr>
        <p:spPr>
          <a:xfrm>
            <a:off x="6154728" y="1353725"/>
            <a:ext cx="10722014" cy="2053715"/>
          </a:xfrm>
          <a:prstGeom prst="rect">
            <a:avLst/>
          </a:prstGeom>
        </p:spPr>
        <p:txBody>
          <a:bodyPr lIns="0" tIns="0" rIns="0" bIns="0" rtlCol="0" anchor="t">
            <a:spAutoFit/>
          </a:bodyPr>
          <a:lstStyle/>
          <a:p>
            <a:pPr algn="ctr">
              <a:lnSpc>
                <a:spcPts val="7543"/>
              </a:lnSpc>
            </a:pPr>
            <a:r>
              <a:rPr lang="en-US" sz="9199">
                <a:solidFill>
                  <a:srgbClr val="2060D1"/>
                </a:solidFill>
                <a:latin typeface="Sugo Display"/>
                <a:ea typeface="Sugo Display"/>
                <a:cs typeface="Sugo Display"/>
                <a:sym typeface="Sugo Display"/>
              </a:rPr>
              <a:t>NIA — NON-LINEAR INTEGER ARITHMETIC</a:t>
            </a:r>
          </a:p>
        </p:txBody>
      </p:sp>
      <p:grpSp>
        <p:nvGrpSpPr>
          <p:cNvPr id="7" name="Group 7"/>
          <p:cNvGrpSpPr/>
          <p:nvPr/>
        </p:nvGrpSpPr>
        <p:grpSpPr>
          <a:xfrm>
            <a:off x="6549006" y="7140537"/>
            <a:ext cx="10972918" cy="1203010"/>
            <a:chOff x="0" y="0"/>
            <a:chExt cx="2889987" cy="316842"/>
          </a:xfrm>
        </p:grpSpPr>
        <p:sp>
          <p:nvSpPr>
            <p:cNvPr id="8" name="Freeform 8"/>
            <p:cNvSpPr/>
            <p:nvPr/>
          </p:nvSpPr>
          <p:spPr>
            <a:xfrm>
              <a:off x="0" y="0"/>
              <a:ext cx="2889987" cy="316842"/>
            </a:xfrm>
            <a:custGeom>
              <a:avLst/>
              <a:gdLst/>
              <a:ahLst/>
              <a:cxnLst/>
              <a:rect l="l" t="t" r="r" b="b"/>
              <a:pathLst>
                <a:path w="2889987" h="316842">
                  <a:moveTo>
                    <a:pt x="35983" y="0"/>
                  </a:moveTo>
                  <a:lnTo>
                    <a:pt x="2854004" y="0"/>
                  </a:lnTo>
                  <a:cubicBezTo>
                    <a:pt x="2863547" y="0"/>
                    <a:pt x="2872699" y="3791"/>
                    <a:pt x="2879447" y="10539"/>
                  </a:cubicBezTo>
                  <a:cubicBezTo>
                    <a:pt x="2886196" y="17287"/>
                    <a:pt x="2889987" y="26440"/>
                    <a:pt x="2889987" y="35983"/>
                  </a:cubicBezTo>
                  <a:lnTo>
                    <a:pt x="2889987" y="280859"/>
                  </a:lnTo>
                  <a:cubicBezTo>
                    <a:pt x="2889987" y="300732"/>
                    <a:pt x="2873877" y="316842"/>
                    <a:pt x="2854004" y="316842"/>
                  </a:cubicBezTo>
                  <a:lnTo>
                    <a:pt x="35983" y="316842"/>
                  </a:lnTo>
                  <a:cubicBezTo>
                    <a:pt x="16110" y="316842"/>
                    <a:pt x="0" y="300732"/>
                    <a:pt x="0" y="280859"/>
                  </a:cubicBezTo>
                  <a:lnTo>
                    <a:pt x="0" y="35983"/>
                  </a:lnTo>
                  <a:cubicBezTo>
                    <a:pt x="0" y="16110"/>
                    <a:pt x="16110" y="0"/>
                    <a:pt x="35983" y="0"/>
                  </a:cubicBezTo>
                  <a:close/>
                </a:path>
              </a:pathLst>
            </a:custGeom>
            <a:solidFill>
              <a:srgbClr val="FFFFFF"/>
            </a:solidFill>
          </p:spPr>
          <p:txBody>
            <a:bodyPr/>
            <a:lstStyle/>
            <a:p>
              <a:endParaRPr lang="en-IL"/>
            </a:p>
          </p:txBody>
        </p:sp>
        <p:sp>
          <p:nvSpPr>
            <p:cNvPr id="9" name="TextBox 9"/>
            <p:cNvSpPr txBox="1"/>
            <p:nvPr/>
          </p:nvSpPr>
          <p:spPr>
            <a:xfrm>
              <a:off x="0" y="-66675"/>
              <a:ext cx="2889987" cy="383517"/>
            </a:xfrm>
            <a:prstGeom prst="rect">
              <a:avLst/>
            </a:prstGeom>
          </p:spPr>
          <p:txBody>
            <a:bodyPr lIns="254000" tIns="254000" rIns="254000" bIns="254000" rtlCol="0" anchor="ctr"/>
            <a:lstStyle/>
            <a:p>
              <a:pPr algn="l">
                <a:lnSpc>
                  <a:spcPts val="4900"/>
                </a:lnSpc>
              </a:pPr>
              <a:r>
                <a:rPr lang="en-US" sz="3500">
                  <a:solidFill>
                    <a:srgbClr val="000000"/>
                  </a:solidFill>
                  <a:latin typeface="Canva Sans"/>
                  <a:ea typeface="Canva Sans"/>
                  <a:cs typeface="Canva Sans"/>
                  <a:sym typeface="Canva Sans"/>
                </a:rPr>
                <a:t>Example: x⋅y&lt;10</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grpSp>
        <p:nvGrpSpPr>
          <p:cNvPr id="2" name="Group 2"/>
          <p:cNvGrpSpPr/>
          <p:nvPr/>
        </p:nvGrpSpPr>
        <p:grpSpPr>
          <a:xfrm>
            <a:off x="6642818" y="3575181"/>
            <a:ext cx="10703031" cy="3792843"/>
            <a:chOff x="0" y="0"/>
            <a:chExt cx="2818905" cy="998938"/>
          </a:xfrm>
        </p:grpSpPr>
        <p:sp>
          <p:nvSpPr>
            <p:cNvPr id="3" name="Freeform 3"/>
            <p:cNvSpPr/>
            <p:nvPr/>
          </p:nvSpPr>
          <p:spPr>
            <a:xfrm>
              <a:off x="0" y="0"/>
              <a:ext cx="2818905" cy="998938"/>
            </a:xfrm>
            <a:custGeom>
              <a:avLst/>
              <a:gdLst/>
              <a:ahLst/>
              <a:cxnLst/>
              <a:rect l="l" t="t" r="r" b="b"/>
              <a:pathLst>
                <a:path w="2818905" h="998938">
                  <a:moveTo>
                    <a:pt x="36890" y="0"/>
                  </a:moveTo>
                  <a:lnTo>
                    <a:pt x="2782015" y="0"/>
                  </a:lnTo>
                  <a:cubicBezTo>
                    <a:pt x="2802389" y="0"/>
                    <a:pt x="2818905" y="16516"/>
                    <a:pt x="2818905" y="36890"/>
                  </a:cubicBezTo>
                  <a:lnTo>
                    <a:pt x="2818905" y="962048"/>
                  </a:lnTo>
                  <a:cubicBezTo>
                    <a:pt x="2818905" y="982422"/>
                    <a:pt x="2802389" y="998938"/>
                    <a:pt x="2782015" y="998938"/>
                  </a:cubicBezTo>
                  <a:lnTo>
                    <a:pt x="36890" y="998938"/>
                  </a:lnTo>
                  <a:cubicBezTo>
                    <a:pt x="16516" y="998938"/>
                    <a:pt x="0" y="982422"/>
                    <a:pt x="0" y="962048"/>
                  </a:cubicBezTo>
                  <a:lnTo>
                    <a:pt x="0" y="36890"/>
                  </a:lnTo>
                  <a:cubicBezTo>
                    <a:pt x="0" y="16516"/>
                    <a:pt x="16516" y="0"/>
                    <a:pt x="36890" y="0"/>
                  </a:cubicBezTo>
                  <a:close/>
                </a:path>
              </a:pathLst>
            </a:custGeom>
            <a:solidFill>
              <a:srgbClr val="FFFFFF"/>
            </a:solidFill>
          </p:spPr>
          <p:txBody>
            <a:bodyPr/>
            <a:lstStyle/>
            <a:p>
              <a:endParaRPr lang="en-IL"/>
            </a:p>
          </p:txBody>
        </p:sp>
        <p:sp>
          <p:nvSpPr>
            <p:cNvPr id="4" name="TextBox 4"/>
            <p:cNvSpPr txBox="1"/>
            <p:nvPr/>
          </p:nvSpPr>
          <p:spPr>
            <a:xfrm>
              <a:off x="0" y="-76200"/>
              <a:ext cx="2818905" cy="1075138"/>
            </a:xfrm>
            <a:prstGeom prst="rect">
              <a:avLst/>
            </a:prstGeom>
          </p:spPr>
          <p:txBody>
            <a:bodyPr lIns="254000" tIns="254000" rIns="254000" bIns="254000" rtlCol="0" anchor="ctr"/>
            <a:lstStyle/>
            <a:p>
              <a:pPr algn="l">
                <a:lnSpc>
                  <a:spcPts val="5320"/>
                </a:lnSpc>
              </a:pPr>
              <a:r>
                <a:rPr lang="en-US" sz="3800">
                  <a:solidFill>
                    <a:srgbClr val="000000"/>
                  </a:solidFill>
                  <a:latin typeface="Canva Sans"/>
                  <a:ea typeface="Canva Sans"/>
                  <a:cs typeface="Canva Sans"/>
                  <a:sym typeface="Canva Sans"/>
                </a:rPr>
                <a:t>LIA is the fragment of integer arithmetic in which all arithmetic expressions are linear—i.e., variables are only multiplied by constants and combined using addition, subtraction, and inequalities/equalities.</a:t>
              </a:r>
            </a:p>
          </p:txBody>
        </p:sp>
      </p:grpSp>
      <p:sp>
        <p:nvSpPr>
          <p:cNvPr id="5" name="Freeform 5"/>
          <p:cNvSpPr/>
          <p:nvPr/>
        </p:nvSpPr>
        <p:spPr>
          <a:xfrm>
            <a:off x="-2224979" y="1169166"/>
            <a:ext cx="7778645" cy="8013840"/>
          </a:xfrm>
          <a:custGeom>
            <a:avLst/>
            <a:gdLst/>
            <a:ahLst/>
            <a:cxnLst/>
            <a:rect l="l" t="t" r="r" b="b"/>
            <a:pathLst>
              <a:path w="7778645" h="8013840">
                <a:moveTo>
                  <a:pt x="0" y="0"/>
                </a:moveTo>
                <a:lnTo>
                  <a:pt x="7778645" y="0"/>
                </a:lnTo>
                <a:lnTo>
                  <a:pt x="7778645" y="8013840"/>
                </a:lnTo>
                <a:lnTo>
                  <a:pt x="0" y="80138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6" name="TextBox 6"/>
          <p:cNvSpPr txBox="1"/>
          <p:nvPr/>
        </p:nvSpPr>
        <p:spPr>
          <a:xfrm>
            <a:off x="6054460" y="342011"/>
            <a:ext cx="11879746" cy="3066292"/>
          </a:xfrm>
          <a:prstGeom prst="rect">
            <a:avLst/>
          </a:prstGeom>
        </p:spPr>
        <p:txBody>
          <a:bodyPr lIns="0" tIns="0" rIns="0" bIns="0" rtlCol="0" anchor="t">
            <a:spAutoFit/>
          </a:bodyPr>
          <a:lstStyle/>
          <a:p>
            <a:pPr algn="l">
              <a:lnSpc>
                <a:spcPts val="11316"/>
              </a:lnSpc>
            </a:pPr>
            <a:r>
              <a:rPr lang="en-US" sz="13800">
                <a:solidFill>
                  <a:srgbClr val="2060D1"/>
                </a:solidFill>
                <a:latin typeface="Sugo Display"/>
                <a:ea typeface="Sugo Display"/>
                <a:cs typeface="Sugo Display"/>
                <a:sym typeface="Sugo Display"/>
              </a:rPr>
              <a:t>LIA — LINEAR INTEGER ARITHMETIC</a:t>
            </a:r>
          </a:p>
        </p:txBody>
      </p:sp>
      <p:grpSp>
        <p:nvGrpSpPr>
          <p:cNvPr id="7" name="Group 7"/>
          <p:cNvGrpSpPr/>
          <p:nvPr/>
        </p:nvGrpSpPr>
        <p:grpSpPr>
          <a:xfrm>
            <a:off x="6642818" y="7610196"/>
            <a:ext cx="10703031" cy="1648104"/>
            <a:chOff x="0" y="0"/>
            <a:chExt cx="2818905" cy="434069"/>
          </a:xfrm>
        </p:grpSpPr>
        <p:sp>
          <p:nvSpPr>
            <p:cNvPr id="8" name="Freeform 8"/>
            <p:cNvSpPr/>
            <p:nvPr/>
          </p:nvSpPr>
          <p:spPr>
            <a:xfrm>
              <a:off x="0" y="0"/>
              <a:ext cx="2818905" cy="434069"/>
            </a:xfrm>
            <a:custGeom>
              <a:avLst/>
              <a:gdLst/>
              <a:ahLst/>
              <a:cxnLst/>
              <a:rect l="l" t="t" r="r" b="b"/>
              <a:pathLst>
                <a:path w="2818905" h="434069">
                  <a:moveTo>
                    <a:pt x="36890" y="0"/>
                  </a:moveTo>
                  <a:lnTo>
                    <a:pt x="2782015" y="0"/>
                  </a:lnTo>
                  <a:cubicBezTo>
                    <a:pt x="2802389" y="0"/>
                    <a:pt x="2818905" y="16516"/>
                    <a:pt x="2818905" y="36890"/>
                  </a:cubicBezTo>
                  <a:lnTo>
                    <a:pt x="2818905" y="397178"/>
                  </a:lnTo>
                  <a:cubicBezTo>
                    <a:pt x="2818905" y="417552"/>
                    <a:pt x="2802389" y="434069"/>
                    <a:pt x="2782015" y="434069"/>
                  </a:cubicBezTo>
                  <a:lnTo>
                    <a:pt x="36890" y="434069"/>
                  </a:lnTo>
                  <a:cubicBezTo>
                    <a:pt x="16516" y="434069"/>
                    <a:pt x="0" y="417552"/>
                    <a:pt x="0" y="397178"/>
                  </a:cubicBezTo>
                  <a:lnTo>
                    <a:pt x="0" y="36890"/>
                  </a:lnTo>
                  <a:cubicBezTo>
                    <a:pt x="0" y="16516"/>
                    <a:pt x="16516" y="0"/>
                    <a:pt x="36890" y="0"/>
                  </a:cubicBezTo>
                  <a:close/>
                </a:path>
              </a:pathLst>
            </a:custGeom>
            <a:solidFill>
              <a:srgbClr val="FFFFFF"/>
            </a:solidFill>
          </p:spPr>
          <p:txBody>
            <a:bodyPr/>
            <a:lstStyle/>
            <a:p>
              <a:endParaRPr lang="en-IL"/>
            </a:p>
          </p:txBody>
        </p:sp>
        <p:sp>
          <p:nvSpPr>
            <p:cNvPr id="9" name="TextBox 9"/>
            <p:cNvSpPr txBox="1"/>
            <p:nvPr/>
          </p:nvSpPr>
          <p:spPr>
            <a:xfrm>
              <a:off x="0" y="-76200"/>
              <a:ext cx="2818905" cy="510269"/>
            </a:xfrm>
            <a:prstGeom prst="rect">
              <a:avLst/>
            </a:prstGeom>
          </p:spPr>
          <p:txBody>
            <a:bodyPr lIns="254000" tIns="254000" rIns="254000" bIns="254000" rtlCol="0" anchor="ctr"/>
            <a:lstStyle/>
            <a:p>
              <a:pPr algn="l">
                <a:lnSpc>
                  <a:spcPts val="5320"/>
                </a:lnSpc>
              </a:pPr>
              <a:r>
                <a:rPr lang="en-US" sz="3800">
                  <a:solidFill>
                    <a:srgbClr val="000000"/>
                  </a:solidFill>
                  <a:latin typeface="Canva Sans"/>
                  <a:ea typeface="Canva Sans"/>
                  <a:cs typeface="Canva Sans"/>
                  <a:sym typeface="Canva Sans"/>
                </a:rPr>
                <a:t>Example: 3x+5y−2z≤10</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TextBox 2"/>
          <p:cNvSpPr txBox="1"/>
          <p:nvPr/>
        </p:nvSpPr>
        <p:spPr>
          <a:xfrm>
            <a:off x="4383613" y="1016941"/>
            <a:ext cx="12875687" cy="3066292"/>
          </a:xfrm>
          <a:prstGeom prst="rect">
            <a:avLst/>
          </a:prstGeom>
        </p:spPr>
        <p:txBody>
          <a:bodyPr lIns="0" tIns="0" rIns="0" bIns="0" rtlCol="0" anchor="t">
            <a:spAutoFit/>
          </a:bodyPr>
          <a:lstStyle/>
          <a:p>
            <a:pPr algn="l">
              <a:lnSpc>
                <a:spcPts val="11316"/>
              </a:lnSpc>
            </a:pPr>
            <a:r>
              <a:rPr lang="en-US" sz="13800">
                <a:solidFill>
                  <a:srgbClr val="2060D1"/>
                </a:solidFill>
                <a:latin typeface="Sugo Display"/>
                <a:ea typeface="Sugo Display"/>
                <a:cs typeface="Sugo Display"/>
                <a:sym typeface="Sugo Display"/>
              </a:rPr>
              <a:t>NRA — NON-LINEAR REAL ARITHMETIC</a:t>
            </a:r>
          </a:p>
        </p:txBody>
      </p:sp>
      <p:grpSp>
        <p:nvGrpSpPr>
          <p:cNvPr id="3" name="Group 3"/>
          <p:cNvGrpSpPr/>
          <p:nvPr/>
        </p:nvGrpSpPr>
        <p:grpSpPr>
          <a:xfrm>
            <a:off x="4274614" y="4368982"/>
            <a:ext cx="12657690" cy="3623747"/>
            <a:chOff x="0" y="0"/>
            <a:chExt cx="3333712" cy="954402"/>
          </a:xfrm>
        </p:grpSpPr>
        <p:sp>
          <p:nvSpPr>
            <p:cNvPr id="4" name="Freeform 4"/>
            <p:cNvSpPr/>
            <p:nvPr/>
          </p:nvSpPr>
          <p:spPr>
            <a:xfrm>
              <a:off x="0" y="0"/>
              <a:ext cx="3333712" cy="954402"/>
            </a:xfrm>
            <a:custGeom>
              <a:avLst/>
              <a:gdLst/>
              <a:ahLst/>
              <a:cxnLst/>
              <a:rect l="l" t="t" r="r" b="b"/>
              <a:pathLst>
                <a:path w="3333712" h="954402">
                  <a:moveTo>
                    <a:pt x="31194" y="0"/>
                  </a:moveTo>
                  <a:lnTo>
                    <a:pt x="3302519" y="0"/>
                  </a:lnTo>
                  <a:cubicBezTo>
                    <a:pt x="3319747" y="0"/>
                    <a:pt x="3333712" y="13966"/>
                    <a:pt x="3333712" y="31194"/>
                  </a:cubicBezTo>
                  <a:lnTo>
                    <a:pt x="3333712" y="923209"/>
                  </a:lnTo>
                  <a:cubicBezTo>
                    <a:pt x="3333712" y="931482"/>
                    <a:pt x="3330426" y="939416"/>
                    <a:pt x="3324576" y="945266"/>
                  </a:cubicBezTo>
                  <a:cubicBezTo>
                    <a:pt x="3318726" y="951116"/>
                    <a:pt x="3310792" y="954402"/>
                    <a:pt x="3302519" y="954402"/>
                  </a:cubicBezTo>
                  <a:lnTo>
                    <a:pt x="31194" y="954402"/>
                  </a:lnTo>
                  <a:cubicBezTo>
                    <a:pt x="22920" y="954402"/>
                    <a:pt x="14986" y="951116"/>
                    <a:pt x="9136" y="945266"/>
                  </a:cubicBezTo>
                  <a:cubicBezTo>
                    <a:pt x="3286" y="939416"/>
                    <a:pt x="0" y="931482"/>
                    <a:pt x="0" y="923209"/>
                  </a:cubicBezTo>
                  <a:lnTo>
                    <a:pt x="0" y="31194"/>
                  </a:lnTo>
                  <a:cubicBezTo>
                    <a:pt x="0" y="22920"/>
                    <a:pt x="3286" y="14986"/>
                    <a:pt x="9136" y="9136"/>
                  </a:cubicBezTo>
                  <a:cubicBezTo>
                    <a:pt x="14986" y="3286"/>
                    <a:pt x="22920" y="0"/>
                    <a:pt x="31194" y="0"/>
                  </a:cubicBezTo>
                  <a:close/>
                </a:path>
              </a:pathLst>
            </a:custGeom>
            <a:solidFill>
              <a:srgbClr val="FFFFFF"/>
            </a:solidFill>
          </p:spPr>
          <p:txBody>
            <a:bodyPr/>
            <a:lstStyle/>
            <a:p>
              <a:endParaRPr lang="en-IL"/>
            </a:p>
          </p:txBody>
        </p:sp>
        <p:sp>
          <p:nvSpPr>
            <p:cNvPr id="5" name="TextBox 5"/>
            <p:cNvSpPr txBox="1"/>
            <p:nvPr/>
          </p:nvSpPr>
          <p:spPr>
            <a:xfrm>
              <a:off x="0" y="-76200"/>
              <a:ext cx="3333712" cy="1030602"/>
            </a:xfrm>
            <a:prstGeom prst="rect">
              <a:avLst/>
            </a:prstGeom>
          </p:spPr>
          <p:txBody>
            <a:bodyPr lIns="254000" tIns="254000" rIns="254000" bIns="254000" rtlCol="0" anchor="ctr"/>
            <a:lstStyle/>
            <a:p>
              <a:pPr algn="ctr">
                <a:lnSpc>
                  <a:spcPts val="5320"/>
                </a:lnSpc>
              </a:pPr>
              <a:r>
                <a:rPr lang="en-US" sz="3800">
                  <a:solidFill>
                    <a:srgbClr val="000000"/>
                  </a:solidFill>
                  <a:latin typeface="Canva Sans"/>
                  <a:ea typeface="Canva Sans"/>
                  <a:cs typeface="Canva Sans"/>
                  <a:sym typeface="Canva Sans"/>
                </a:rPr>
                <a:t>NRA refers to arithmetic formulas over the real numbers involving non-linear operations, such as x⋅y, x^2, or transcendental functions like sin(x), exp(x), etc.</a:t>
              </a:r>
            </a:p>
          </p:txBody>
        </p:sp>
      </p:grpSp>
      <p:sp>
        <p:nvSpPr>
          <p:cNvPr id="6" name="Freeform 6"/>
          <p:cNvSpPr/>
          <p:nvPr/>
        </p:nvSpPr>
        <p:spPr>
          <a:xfrm>
            <a:off x="-1176793" y="2004394"/>
            <a:ext cx="4410986" cy="6278213"/>
          </a:xfrm>
          <a:custGeom>
            <a:avLst/>
            <a:gdLst/>
            <a:ahLst/>
            <a:cxnLst/>
            <a:rect l="l" t="t" r="r" b="b"/>
            <a:pathLst>
              <a:path w="4410986" h="6278213">
                <a:moveTo>
                  <a:pt x="0" y="0"/>
                </a:moveTo>
                <a:lnTo>
                  <a:pt x="4410986" y="0"/>
                </a:lnTo>
                <a:lnTo>
                  <a:pt x="4410986" y="6278212"/>
                </a:lnTo>
                <a:lnTo>
                  <a:pt x="0" y="6278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7" name="Group 7"/>
          <p:cNvGrpSpPr/>
          <p:nvPr/>
        </p:nvGrpSpPr>
        <p:grpSpPr>
          <a:xfrm>
            <a:off x="4383613" y="8282606"/>
            <a:ext cx="12657690" cy="1345908"/>
            <a:chOff x="0" y="0"/>
            <a:chExt cx="3333712" cy="354478"/>
          </a:xfrm>
        </p:grpSpPr>
        <p:sp>
          <p:nvSpPr>
            <p:cNvPr id="8" name="Freeform 8"/>
            <p:cNvSpPr/>
            <p:nvPr/>
          </p:nvSpPr>
          <p:spPr>
            <a:xfrm>
              <a:off x="0" y="0"/>
              <a:ext cx="3333712" cy="354478"/>
            </a:xfrm>
            <a:custGeom>
              <a:avLst/>
              <a:gdLst/>
              <a:ahLst/>
              <a:cxnLst/>
              <a:rect l="l" t="t" r="r" b="b"/>
              <a:pathLst>
                <a:path w="3333712" h="354478">
                  <a:moveTo>
                    <a:pt x="31194" y="0"/>
                  </a:moveTo>
                  <a:lnTo>
                    <a:pt x="3302519" y="0"/>
                  </a:lnTo>
                  <a:cubicBezTo>
                    <a:pt x="3319747" y="0"/>
                    <a:pt x="3333712" y="13966"/>
                    <a:pt x="3333712" y="31194"/>
                  </a:cubicBezTo>
                  <a:lnTo>
                    <a:pt x="3333712" y="323284"/>
                  </a:lnTo>
                  <a:cubicBezTo>
                    <a:pt x="3333712" y="331557"/>
                    <a:pt x="3330426" y="339492"/>
                    <a:pt x="3324576" y="345342"/>
                  </a:cubicBezTo>
                  <a:cubicBezTo>
                    <a:pt x="3318726" y="351191"/>
                    <a:pt x="3310792" y="354478"/>
                    <a:pt x="3302519" y="354478"/>
                  </a:cubicBezTo>
                  <a:lnTo>
                    <a:pt x="31194" y="354478"/>
                  </a:lnTo>
                  <a:cubicBezTo>
                    <a:pt x="22920" y="354478"/>
                    <a:pt x="14986" y="351191"/>
                    <a:pt x="9136" y="345342"/>
                  </a:cubicBezTo>
                  <a:cubicBezTo>
                    <a:pt x="3286" y="339492"/>
                    <a:pt x="0" y="331557"/>
                    <a:pt x="0" y="323284"/>
                  </a:cubicBezTo>
                  <a:lnTo>
                    <a:pt x="0" y="31194"/>
                  </a:lnTo>
                  <a:cubicBezTo>
                    <a:pt x="0" y="22920"/>
                    <a:pt x="3286" y="14986"/>
                    <a:pt x="9136" y="9136"/>
                  </a:cubicBezTo>
                  <a:cubicBezTo>
                    <a:pt x="14986" y="3286"/>
                    <a:pt x="22920" y="0"/>
                    <a:pt x="31194" y="0"/>
                  </a:cubicBezTo>
                  <a:close/>
                </a:path>
              </a:pathLst>
            </a:custGeom>
            <a:solidFill>
              <a:srgbClr val="FFFFFF"/>
            </a:solidFill>
          </p:spPr>
          <p:txBody>
            <a:bodyPr/>
            <a:lstStyle/>
            <a:p>
              <a:endParaRPr lang="en-IL"/>
            </a:p>
          </p:txBody>
        </p:sp>
        <p:sp>
          <p:nvSpPr>
            <p:cNvPr id="9" name="TextBox 9"/>
            <p:cNvSpPr txBox="1"/>
            <p:nvPr/>
          </p:nvSpPr>
          <p:spPr>
            <a:xfrm>
              <a:off x="0" y="-76200"/>
              <a:ext cx="3333712" cy="430678"/>
            </a:xfrm>
            <a:prstGeom prst="rect">
              <a:avLst/>
            </a:prstGeom>
          </p:spPr>
          <p:txBody>
            <a:bodyPr lIns="254000" tIns="254000" rIns="254000" bIns="254000" rtlCol="0" anchor="ctr"/>
            <a:lstStyle/>
            <a:p>
              <a:pPr algn="l">
                <a:lnSpc>
                  <a:spcPts val="5320"/>
                </a:lnSpc>
              </a:pPr>
              <a:r>
                <a:rPr lang="en-US" sz="3800">
                  <a:solidFill>
                    <a:srgbClr val="000000"/>
                  </a:solidFill>
                  <a:latin typeface="Canva Sans"/>
                  <a:ea typeface="Canva Sans"/>
                  <a:cs typeface="Canva Sans"/>
                  <a:sym typeface="Canva Sans"/>
                </a:rPr>
                <a:t>Example: x^2+sin(y)≥1.5</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flipH="1">
            <a:off x="-3986967" y="2070405"/>
            <a:ext cx="9212441" cy="6146190"/>
          </a:xfrm>
          <a:custGeom>
            <a:avLst/>
            <a:gdLst/>
            <a:ahLst/>
            <a:cxnLst/>
            <a:rect l="l" t="t" r="r" b="b"/>
            <a:pathLst>
              <a:path w="9212441" h="6146190">
                <a:moveTo>
                  <a:pt x="9212441" y="0"/>
                </a:moveTo>
                <a:lnTo>
                  <a:pt x="0" y="0"/>
                </a:lnTo>
                <a:lnTo>
                  <a:pt x="0" y="6146190"/>
                </a:lnTo>
                <a:lnTo>
                  <a:pt x="9212441" y="6146190"/>
                </a:lnTo>
                <a:lnTo>
                  <a:pt x="9212441"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5522927" y="2070405"/>
            <a:ext cx="11976504" cy="4692303"/>
            <a:chOff x="0" y="0"/>
            <a:chExt cx="3154306" cy="1235833"/>
          </a:xfrm>
        </p:grpSpPr>
        <p:sp>
          <p:nvSpPr>
            <p:cNvPr id="4" name="Freeform 4"/>
            <p:cNvSpPr/>
            <p:nvPr/>
          </p:nvSpPr>
          <p:spPr>
            <a:xfrm>
              <a:off x="0" y="0"/>
              <a:ext cx="3154306" cy="1235833"/>
            </a:xfrm>
            <a:custGeom>
              <a:avLst/>
              <a:gdLst/>
              <a:ahLst/>
              <a:cxnLst/>
              <a:rect l="l" t="t" r="r" b="b"/>
              <a:pathLst>
                <a:path w="3154306" h="1235833">
                  <a:moveTo>
                    <a:pt x="32968" y="0"/>
                  </a:moveTo>
                  <a:lnTo>
                    <a:pt x="3121338" y="0"/>
                  </a:lnTo>
                  <a:cubicBezTo>
                    <a:pt x="3139546" y="0"/>
                    <a:pt x="3154306" y="14760"/>
                    <a:pt x="3154306" y="32968"/>
                  </a:cubicBezTo>
                  <a:lnTo>
                    <a:pt x="3154306" y="1202865"/>
                  </a:lnTo>
                  <a:cubicBezTo>
                    <a:pt x="3154306" y="1221073"/>
                    <a:pt x="3139546" y="1235833"/>
                    <a:pt x="3121338" y="1235833"/>
                  </a:cubicBezTo>
                  <a:lnTo>
                    <a:pt x="32968" y="1235833"/>
                  </a:lnTo>
                  <a:cubicBezTo>
                    <a:pt x="14760" y="1235833"/>
                    <a:pt x="0" y="1221073"/>
                    <a:pt x="0" y="1202865"/>
                  </a:cubicBezTo>
                  <a:lnTo>
                    <a:pt x="0" y="32968"/>
                  </a:lnTo>
                  <a:cubicBezTo>
                    <a:pt x="0" y="14760"/>
                    <a:pt x="14760" y="0"/>
                    <a:pt x="32968" y="0"/>
                  </a:cubicBezTo>
                  <a:close/>
                </a:path>
              </a:pathLst>
            </a:custGeom>
            <a:solidFill>
              <a:srgbClr val="FFFFFF"/>
            </a:solidFill>
          </p:spPr>
          <p:txBody>
            <a:bodyPr/>
            <a:lstStyle/>
            <a:p>
              <a:endParaRPr lang="en-IL"/>
            </a:p>
          </p:txBody>
        </p:sp>
        <p:sp>
          <p:nvSpPr>
            <p:cNvPr id="5" name="TextBox 5"/>
            <p:cNvSpPr txBox="1"/>
            <p:nvPr/>
          </p:nvSpPr>
          <p:spPr>
            <a:xfrm>
              <a:off x="0" y="-76200"/>
              <a:ext cx="3154306" cy="1312033"/>
            </a:xfrm>
            <a:prstGeom prst="rect">
              <a:avLst/>
            </a:prstGeom>
          </p:spPr>
          <p:txBody>
            <a:bodyPr lIns="254000" tIns="254000" rIns="254000" bIns="254000" rtlCol="0" anchor="ctr"/>
            <a:lstStyle/>
            <a:p>
              <a:pPr algn="l">
                <a:lnSpc>
                  <a:spcPts val="5599"/>
                </a:lnSpc>
              </a:pPr>
              <a:r>
                <a:rPr lang="en-US" sz="3999">
                  <a:solidFill>
                    <a:srgbClr val="000000"/>
                  </a:solidFill>
                  <a:latin typeface="Canva Sans"/>
                  <a:ea typeface="Canva Sans"/>
                  <a:cs typeface="Canva Sans"/>
                  <a:sym typeface="Canva Sans"/>
                </a:rPr>
                <a:t>Satisfiable: There is an assignment of variables that makes the formula true.</a:t>
              </a:r>
            </a:p>
            <a:p>
              <a:pPr algn="l">
                <a:lnSpc>
                  <a:spcPts val="5599"/>
                </a:lnSpc>
              </a:pPr>
              <a:endParaRPr lang="en-US" sz="3999">
                <a:solidFill>
                  <a:srgbClr val="000000"/>
                </a:solidFill>
                <a:latin typeface="Canva Sans"/>
                <a:ea typeface="Canva Sans"/>
                <a:cs typeface="Canva Sans"/>
                <a:sym typeface="Canva Sans"/>
              </a:endParaRPr>
            </a:p>
            <a:p>
              <a:pPr algn="l">
                <a:lnSpc>
                  <a:spcPts val="5599"/>
                </a:lnSpc>
              </a:pPr>
              <a:r>
                <a:rPr lang="en-US" sz="3999">
                  <a:solidFill>
                    <a:srgbClr val="000000"/>
                  </a:solidFill>
                  <a:latin typeface="Canva Sans"/>
                  <a:ea typeface="Canva Sans"/>
                  <a:cs typeface="Canva Sans"/>
                  <a:sym typeface="Canva Sans"/>
                </a:rPr>
                <a:t>Unsatisfiable: There is no way to assign values to make the formula true.</a:t>
              </a:r>
            </a:p>
            <a:p>
              <a:pPr algn="l">
                <a:lnSpc>
                  <a:spcPts val="5599"/>
                </a:lnSpc>
              </a:pPr>
              <a:endParaRPr lang="en-US" sz="3999">
                <a:solidFill>
                  <a:srgbClr val="000000"/>
                </a:solidFill>
                <a:latin typeface="Canva Sans"/>
                <a:ea typeface="Canva Sans"/>
                <a:cs typeface="Canva Sans"/>
                <a:sym typeface="Canva Sans"/>
              </a:endParaRPr>
            </a:p>
          </p:txBody>
        </p:sp>
      </p:grpSp>
      <p:sp>
        <p:nvSpPr>
          <p:cNvPr id="6" name="Freeform 6"/>
          <p:cNvSpPr/>
          <p:nvPr/>
        </p:nvSpPr>
        <p:spPr>
          <a:xfrm rot="7706189">
            <a:off x="11719271" y="6106836"/>
            <a:ext cx="2143439" cy="1566659"/>
          </a:xfrm>
          <a:custGeom>
            <a:avLst/>
            <a:gdLst/>
            <a:ahLst/>
            <a:cxnLst/>
            <a:rect l="l" t="t" r="r" b="b"/>
            <a:pathLst>
              <a:path w="2143439" h="1566659">
                <a:moveTo>
                  <a:pt x="0" y="0"/>
                </a:moveTo>
                <a:lnTo>
                  <a:pt x="2143439" y="0"/>
                </a:lnTo>
                <a:lnTo>
                  <a:pt x="2143439" y="1566659"/>
                </a:lnTo>
                <a:lnTo>
                  <a:pt x="0" y="15666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L"/>
          </a:p>
        </p:txBody>
      </p:sp>
      <p:sp>
        <p:nvSpPr>
          <p:cNvPr id="7" name="TextBox 7"/>
          <p:cNvSpPr txBox="1"/>
          <p:nvPr/>
        </p:nvSpPr>
        <p:spPr>
          <a:xfrm>
            <a:off x="5522927" y="1007415"/>
            <a:ext cx="11736373"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SATISFIABLE / UNSATISFIABLE</a:t>
            </a:r>
          </a:p>
        </p:txBody>
      </p:sp>
      <p:sp>
        <p:nvSpPr>
          <p:cNvPr id="8" name="TextBox 8"/>
          <p:cNvSpPr txBox="1"/>
          <p:nvPr/>
        </p:nvSpPr>
        <p:spPr>
          <a:xfrm>
            <a:off x="5522927" y="7307812"/>
            <a:ext cx="12311707" cy="2637798"/>
          </a:xfrm>
          <a:prstGeom prst="rect">
            <a:avLst/>
          </a:prstGeom>
        </p:spPr>
        <p:txBody>
          <a:bodyPr lIns="0" tIns="0" rIns="0" bIns="0" rtlCol="0" anchor="t">
            <a:spAutoFit/>
          </a:bodyPr>
          <a:lstStyle/>
          <a:p>
            <a:pPr algn="l">
              <a:lnSpc>
                <a:spcPts val="5284"/>
              </a:lnSpc>
            </a:pPr>
            <a:r>
              <a:rPr lang="en-US" sz="3774" b="1">
                <a:solidFill>
                  <a:srgbClr val="000000"/>
                </a:solidFill>
                <a:latin typeface="Canva Sans Bold"/>
                <a:ea typeface="Canva Sans Bold"/>
                <a:cs typeface="Canva Sans Bold"/>
                <a:sym typeface="Canva Sans Bold"/>
              </a:rPr>
              <a:t>Important for verification:</a:t>
            </a:r>
          </a:p>
          <a:p>
            <a:pPr marL="814957" lvl="1" indent="-407479" algn="l">
              <a:lnSpc>
                <a:spcPts val="5284"/>
              </a:lnSpc>
              <a:buFont typeface="Arial"/>
              <a:buChar char="•"/>
            </a:pPr>
            <a:r>
              <a:rPr lang="en-US" sz="3774">
                <a:solidFill>
                  <a:srgbClr val="000000"/>
                </a:solidFill>
                <a:latin typeface="Canva Sans"/>
                <a:ea typeface="Canva Sans"/>
                <a:cs typeface="Canva Sans"/>
                <a:sym typeface="Canva Sans"/>
              </a:rPr>
              <a:t>Unsatisfiable often means the property holds .</a:t>
            </a:r>
          </a:p>
          <a:p>
            <a:pPr marL="814957" lvl="1" indent="-407479" algn="l">
              <a:lnSpc>
                <a:spcPts val="5284"/>
              </a:lnSpc>
              <a:buFont typeface="Arial"/>
              <a:buChar char="•"/>
            </a:pPr>
            <a:r>
              <a:rPr lang="en-US" sz="3774">
                <a:solidFill>
                  <a:srgbClr val="000000"/>
                </a:solidFill>
                <a:latin typeface="Canva Sans"/>
                <a:ea typeface="Canva Sans"/>
                <a:cs typeface="Canva Sans"/>
                <a:sym typeface="Canva Sans"/>
              </a:rPr>
              <a:t>Satisfiable may mean there’s a bug or a counterexample.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2014792" y="1979087"/>
            <a:ext cx="7213179" cy="6548029"/>
          </a:xfrm>
          <a:custGeom>
            <a:avLst/>
            <a:gdLst/>
            <a:ahLst/>
            <a:cxnLst/>
            <a:rect l="l" t="t" r="r" b="b"/>
            <a:pathLst>
              <a:path w="7213179" h="6548029">
                <a:moveTo>
                  <a:pt x="0" y="0"/>
                </a:moveTo>
                <a:lnTo>
                  <a:pt x="7213179" y="0"/>
                </a:lnTo>
                <a:lnTo>
                  <a:pt x="7213179" y="6548030"/>
                </a:lnTo>
                <a:lnTo>
                  <a:pt x="0" y="654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406820" y="7062403"/>
            <a:ext cx="13598077" cy="2929428"/>
            <a:chOff x="0" y="0"/>
            <a:chExt cx="3581386" cy="771536"/>
          </a:xfrm>
        </p:grpSpPr>
        <p:sp>
          <p:nvSpPr>
            <p:cNvPr id="4" name="Freeform 4"/>
            <p:cNvSpPr/>
            <p:nvPr/>
          </p:nvSpPr>
          <p:spPr>
            <a:xfrm>
              <a:off x="0" y="0"/>
              <a:ext cx="3581386" cy="771536"/>
            </a:xfrm>
            <a:custGeom>
              <a:avLst/>
              <a:gdLst/>
              <a:ahLst/>
              <a:cxnLst/>
              <a:rect l="l" t="t" r="r" b="b"/>
              <a:pathLst>
                <a:path w="3581386" h="771536">
                  <a:moveTo>
                    <a:pt x="29036" y="0"/>
                  </a:moveTo>
                  <a:lnTo>
                    <a:pt x="3552350" y="0"/>
                  </a:lnTo>
                  <a:cubicBezTo>
                    <a:pt x="3568386" y="0"/>
                    <a:pt x="3581386" y="13000"/>
                    <a:pt x="3581386" y="29036"/>
                  </a:cubicBezTo>
                  <a:lnTo>
                    <a:pt x="3581386" y="742500"/>
                  </a:lnTo>
                  <a:cubicBezTo>
                    <a:pt x="3581386" y="750201"/>
                    <a:pt x="3578327" y="757587"/>
                    <a:pt x="3572882" y="763032"/>
                  </a:cubicBezTo>
                  <a:cubicBezTo>
                    <a:pt x="3567437" y="768477"/>
                    <a:pt x="3560051" y="771536"/>
                    <a:pt x="3552350" y="771536"/>
                  </a:cubicBezTo>
                  <a:lnTo>
                    <a:pt x="29036" y="771536"/>
                  </a:lnTo>
                  <a:cubicBezTo>
                    <a:pt x="21335" y="771536"/>
                    <a:pt x="13950" y="768477"/>
                    <a:pt x="8505" y="763032"/>
                  </a:cubicBezTo>
                  <a:cubicBezTo>
                    <a:pt x="3059" y="757587"/>
                    <a:pt x="0" y="750201"/>
                    <a:pt x="0" y="742500"/>
                  </a:cubicBezTo>
                  <a:lnTo>
                    <a:pt x="0" y="29036"/>
                  </a:lnTo>
                  <a:cubicBezTo>
                    <a:pt x="0" y="21335"/>
                    <a:pt x="3059" y="13950"/>
                    <a:pt x="8505" y="8505"/>
                  </a:cubicBezTo>
                  <a:cubicBezTo>
                    <a:pt x="13950" y="3059"/>
                    <a:pt x="21335" y="0"/>
                    <a:pt x="29036" y="0"/>
                  </a:cubicBezTo>
                  <a:close/>
                </a:path>
              </a:pathLst>
            </a:custGeom>
            <a:solidFill>
              <a:srgbClr val="FFFFFF"/>
            </a:solidFill>
          </p:spPr>
          <p:txBody>
            <a:bodyPr/>
            <a:lstStyle/>
            <a:p>
              <a:endParaRPr lang="en-IL"/>
            </a:p>
          </p:txBody>
        </p:sp>
        <p:sp>
          <p:nvSpPr>
            <p:cNvPr id="5" name="TextBox 5"/>
            <p:cNvSpPr txBox="1"/>
            <p:nvPr/>
          </p:nvSpPr>
          <p:spPr>
            <a:xfrm>
              <a:off x="0" y="-66675"/>
              <a:ext cx="3581386" cy="838211"/>
            </a:xfrm>
            <a:prstGeom prst="rect">
              <a:avLst/>
            </a:prstGeom>
          </p:spPr>
          <p:txBody>
            <a:bodyPr lIns="254000" tIns="254000" rIns="254000" bIns="254000" rtlCol="0" anchor="ctr"/>
            <a:lstStyle/>
            <a:p>
              <a:pPr algn="l">
                <a:lnSpc>
                  <a:spcPts val="4900"/>
                </a:lnSpc>
              </a:pPr>
              <a:r>
                <a:rPr lang="en-US" sz="3500">
                  <a:solidFill>
                    <a:srgbClr val="000000"/>
                  </a:solidFill>
                  <a:latin typeface="Canva Sans"/>
                  <a:ea typeface="Canva Sans"/>
                  <a:cs typeface="Canva Sans"/>
                  <a:sym typeface="Canva Sans"/>
                </a:rPr>
                <a:t>they are used in formal verification to reduce program correctness to logical reasoning. By generating VCs, we can use automated tools (like SMT solvers) to prove that the program behaves as intended.</a:t>
              </a:r>
            </a:p>
          </p:txBody>
        </p:sp>
      </p:grpSp>
      <p:sp>
        <p:nvSpPr>
          <p:cNvPr id="6" name="TextBox 6"/>
          <p:cNvSpPr txBox="1"/>
          <p:nvPr/>
        </p:nvSpPr>
        <p:spPr>
          <a:xfrm>
            <a:off x="813639" y="916097"/>
            <a:ext cx="10986092"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VC — VERIFICATION CONDITION</a:t>
            </a:r>
          </a:p>
        </p:txBody>
      </p:sp>
      <p:sp>
        <p:nvSpPr>
          <p:cNvPr id="7" name="TextBox 7"/>
          <p:cNvSpPr txBox="1"/>
          <p:nvPr/>
        </p:nvSpPr>
        <p:spPr>
          <a:xfrm>
            <a:off x="813639" y="2325021"/>
            <a:ext cx="12784437" cy="3769504"/>
          </a:xfrm>
          <a:prstGeom prst="rect">
            <a:avLst/>
          </a:prstGeom>
        </p:spPr>
        <p:txBody>
          <a:bodyPr lIns="0" tIns="0" rIns="0" bIns="0" rtlCol="0" anchor="t">
            <a:spAutoFit/>
          </a:bodyPr>
          <a:lstStyle/>
          <a:p>
            <a:pPr algn="l">
              <a:lnSpc>
                <a:spcPts val="4332"/>
              </a:lnSpc>
            </a:pPr>
            <a:r>
              <a:rPr lang="en-US" sz="3094" b="1">
                <a:solidFill>
                  <a:srgbClr val="000000"/>
                </a:solidFill>
                <a:latin typeface="Canva Sans Bold"/>
                <a:ea typeface="Canva Sans Bold"/>
                <a:cs typeface="Canva Sans Bold"/>
                <a:sym typeface="Canva Sans Bold"/>
              </a:rPr>
              <a:t> is a logical formula generated from a program (or smart contract) and its specification.</a:t>
            </a:r>
          </a:p>
          <a:p>
            <a:pPr algn="l">
              <a:lnSpc>
                <a:spcPts val="4332"/>
              </a:lnSpc>
            </a:pPr>
            <a:r>
              <a:rPr lang="en-US" sz="3094" b="1">
                <a:solidFill>
                  <a:srgbClr val="000000"/>
                </a:solidFill>
                <a:latin typeface="Canva Sans Bold"/>
                <a:ea typeface="Canva Sans Bold"/>
                <a:cs typeface="Canva Sans Bold"/>
                <a:sym typeface="Canva Sans Bold"/>
              </a:rPr>
              <a:t> It expresses the correctness criteria that must hold for the program to be considered correct with respect to its specification.</a:t>
            </a:r>
          </a:p>
          <a:p>
            <a:pPr algn="l">
              <a:lnSpc>
                <a:spcPts val="4332"/>
              </a:lnSpc>
            </a:pPr>
            <a:r>
              <a:rPr lang="en-US" sz="3094" b="1">
                <a:solidFill>
                  <a:srgbClr val="000000"/>
                </a:solidFill>
                <a:latin typeface="Canva Sans Bold"/>
                <a:ea typeface="Canva Sans Bold"/>
                <a:cs typeface="Canva Sans Bold"/>
                <a:sym typeface="Canva Sans Bold"/>
              </a:rPr>
              <a:t>If the VC is valid (i.e., always true under all executions satisfying the preconditions), then the program satisfies its specification.</a:t>
            </a:r>
          </a:p>
          <a:p>
            <a:pPr algn="l">
              <a:lnSpc>
                <a:spcPts val="4332"/>
              </a:lnSpc>
            </a:pPr>
            <a:endParaRPr lang="en-US" sz="3094" b="1">
              <a:solidFill>
                <a:srgbClr val="000000"/>
              </a:solidFill>
              <a:latin typeface="Canva Sans Bold"/>
              <a:ea typeface="Canva Sans Bold"/>
              <a:cs typeface="Canva Sans Bold"/>
              <a:sym typeface="Canva Sans Bold"/>
            </a:endParaRPr>
          </a:p>
        </p:txBody>
      </p:sp>
      <p:sp>
        <p:nvSpPr>
          <p:cNvPr id="8" name="TextBox 8"/>
          <p:cNvSpPr txBox="1"/>
          <p:nvPr/>
        </p:nvSpPr>
        <p:spPr>
          <a:xfrm>
            <a:off x="-3118380" y="6399324"/>
            <a:ext cx="10986092"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PURPOSE</a:t>
            </a:r>
          </a:p>
        </p:txBody>
      </p:sp>
      <p:sp>
        <p:nvSpPr>
          <p:cNvPr id="9" name="Freeform 9"/>
          <p:cNvSpPr/>
          <p:nvPr/>
        </p:nvSpPr>
        <p:spPr>
          <a:xfrm rot="7706189">
            <a:off x="4220922" y="5879120"/>
            <a:ext cx="1071719" cy="783330"/>
          </a:xfrm>
          <a:custGeom>
            <a:avLst/>
            <a:gdLst/>
            <a:ahLst/>
            <a:cxnLst/>
            <a:rect l="l" t="t" r="r" b="b"/>
            <a:pathLst>
              <a:path w="1071719" h="783330">
                <a:moveTo>
                  <a:pt x="0" y="0"/>
                </a:moveTo>
                <a:lnTo>
                  <a:pt x="1071719" y="0"/>
                </a:lnTo>
                <a:lnTo>
                  <a:pt x="1071719" y="783330"/>
                </a:lnTo>
                <a:lnTo>
                  <a:pt x="0" y="7833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L"/>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grpSp>
        <p:nvGrpSpPr>
          <p:cNvPr id="2" name="Group 2"/>
          <p:cNvGrpSpPr/>
          <p:nvPr/>
        </p:nvGrpSpPr>
        <p:grpSpPr>
          <a:xfrm>
            <a:off x="3561189" y="3160407"/>
            <a:ext cx="13698111" cy="6712585"/>
            <a:chOff x="0" y="0"/>
            <a:chExt cx="3607733" cy="1767924"/>
          </a:xfrm>
        </p:grpSpPr>
        <p:sp>
          <p:nvSpPr>
            <p:cNvPr id="3" name="Freeform 3"/>
            <p:cNvSpPr/>
            <p:nvPr/>
          </p:nvSpPr>
          <p:spPr>
            <a:xfrm>
              <a:off x="0" y="0"/>
              <a:ext cx="3607733" cy="1767923"/>
            </a:xfrm>
            <a:custGeom>
              <a:avLst/>
              <a:gdLst/>
              <a:ahLst/>
              <a:cxnLst/>
              <a:rect l="l" t="t" r="r" b="b"/>
              <a:pathLst>
                <a:path w="3607733" h="1767923">
                  <a:moveTo>
                    <a:pt x="28824" y="0"/>
                  </a:moveTo>
                  <a:lnTo>
                    <a:pt x="3578909" y="0"/>
                  </a:lnTo>
                  <a:cubicBezTo>
                    <a:pt x="3586553" y="0"/>
                    <a:pt x="3593885" y="3037"/>
                    <a:pt x="3599290" y="8442"/>
                  </a:cubicBezTo>
                  <a:cubicBezTo>
                    <a:pt x="3604696" y="13848"/>
                    <a:pt x="3607733" y="21180"/>
                    <a:pt x="3607733" y="28824"/>
                  </a:cubicBezTo>
                  <a:lnTo>
                    <a:pt x="3607733" y="1739099"/>
                  </a:lnTo>
                  <a:cubicBezTo>
                    <a:pt x="3607733" y="1746744"/>
                    <a:pt x="3604696" y="1754075"/>
                    <a:pt x="3599290" y="1759481"/>
                  </a:cubicBezTo>
                  <a:cubicBezTo>
                    <a:pt x="3593885" y="1764887"/>
                    <a:pt x="3586553" y="1767923"/>
                    <a:pt x="3578909" y="1767923"/>
                  </a:cubicBezTo>
                  <a:lnTo>
                    <a:pt x="28824" y="1767923"/>
                  </a:lnTo>
                  <a:cubicBezTo>
                    <a:pt x="21180" y="1767923"/>
                    <a:pt x="13848" y="1764887"/>
                    <a:pt x="8442" y="1759481"/>
                  </a:cubicBezTo>
                  <a:cubicBezTo>
                    <a:pt x="3037" y="1754075"/>
                    <a:pt x="0" y="1746744"/>
                    <a:pt x="0" y="1739099"/>
                  </a:cubicBezTo>
                  <a:lnTo>
                    <a:pt x="0" y="28824"/>
                  </a:lnTo>
                  <a:cubicBezTo>
                    <a:pt x="0" y="21180"/>
                    <a:pt x="3037" y="13848"/>
                    <a:pt x="8442" y="8442"/>
                  </a:cubicBezTo>
                  <a:cubicBezTo>
                    <a:pt x="13848" y="3037"/>
                    <a:pt x="21180" y="0"/>
                    <a:pt x="28824" y="0"/>
                  </a:cubicBezTo>
                  <a:close/>
                </a:path>
              </a:pathLst>
            </a:custGeom>
            <a:solidFill>
              <a:srgbClr val="FFFFFF"/>
            </a:solidFill>
          </p:spPr>
          <p:txBody>
            <a:bodyPr/>
            <a:lstStyle/>
            <a:p>
              <a:endParaRPr lang="en-IL"/>
            </a:p>
          </p:txBody>
        </p:sp>
        <p:sp>
          <p:nvSpPr>
            <p:cNvPr id="4" name="TextBox 4"/>
            <p:cNvSpPr txBox="1"/>
            <p:nvPr/>
          </p:nvSpPr>
          <p:spPr>
            <a:xfrm>
              <a:off x="0" y="-76200"/>
              <a:ext cx="3607733" cy="1844124"/>
            </a:xfrm>
            <a:prstGeom prst="rect">
              <a:avLst/>
            </a:prstGeom>
          </p:spPr>
          <p:txBody>
            <a:bodyPr lIns="254000" tIns="254000" rIns="254000" bIns="254000" rtlCol="0" anchor="ctr"/>
            <a:lstStyle/>
            <a:p>
              <a:pPr marL="820421" lvl="1" indent="-410210" algn="l">
                <a:lnSpc>
                  <a:spcPts val="5320"/>
                </a:lnSpc>
                <a:buFont typeface="Arial"/>
                <a:buChar char="•"/>
              </a:pPr>
              <a:r>
                <a:rPr lang="en-US" sz="3800">
                  <a:solidFill>
                    <a:srgbClr val="000000"/>
                  </a:solidFill>
                  <a:latin typeface="Canva Sans"/>
                  <a:ea typeface="Canva Sans"/>
                  <a:cs typeface="Canva Sans"/>
                  <a:sym typeface="Canva Sans"/>
                </a:rPr>
                <a:t>is a formal verification tool used to automatically check the correctness of smart contracts, especially those written in Solidity (used on Ethereum).</a:t>
              </a:r>
            </a:p>
            <a:p>
              <a:pPr algn="l">
                <a:lnSpc>
                  <a:spcPts val="5320"/>
                </a:lnSpc>
              </a:pPr>
              <a:endParaRPr lang="en-US" sz="3800">
                <a:solidFill>
                  <a:srgbClr val="000000"/>
                </a:solidFill>
                <a:latin typeface="Canva Sans"/>
                <a:ea typeface="Canva Sans"/>
                <a:cs typeface="Canva Sans"/>
                <a:sym typeface="Canva Sans"/>
              </a:endParaRPr>
            </a:p>
            <a:p>
              <a:pPr marL="820421" lvl="1" indent="-410210" algn="l">
                <a:lnSpc>
                  <a:spcPts val="5320"/>
                </a:lnSpc>
                <a:buFont typeface="Arial"/>
                <a:buChar char="•"/>
              </a:pPr>
              <a:r>
                <a:rPr lang="en-US" sz="3800">
                  <a:solidFill>
                    <a:srgbClr val="000000"/>
                  </a:solidFill>
                  <a:latin typeface="Canva Sans"/>
                  <a:ea typeface="Canva Sans"/>
                  <a:cs typeface="Canva Sans"/>
                  <a:sym typeface="Canva Sans"/>
                </a:rPr>
                <a:t>It allows developers to write logical rules (called specifications) about how the smart contract should behave, and then it mathematically proves whether the contract follows those rules in all possible execution paths—not just specific test cases.</a:t>
              </a:r>
            </a:p>
          </p:txBody>
        </p:sp>
      </p:grpSp>
      <p:sp>
        <p:nvSpPr>
          <p:cNvPr id="5" name="Freeform 5"/>
          <p:cNvSpPr/>
          <p:nvPr/>
        </p:nvSpPr>
        <p:spPr>
          <a:xfrm>
            <a:off x="-1176793" y="2004394"/>
            <a:ext cx="4410986" cy="6278213"/>
          </a:xfrm>
          <a:custGeom>
            <a:avLst/>
            <a:gdLst/>
            <a:ahLst/>
            <a:cxnLst/>
            <a:rect l="l" t="t" r="r" b="b"/>
            <a:pathLst>
              <a:path w="4410986" h="6278213">
                <a:moveTo>
                  <a:pt x="0" y="0"/>
                </a:moveTo>
                <a:lnTo>
                  <a:pt x="4410986" y="0"/>
                </a:lnTo>
                <a:lnTo>
                  <a:pt x="4410986" y="6278212"/>
                </a:lnTo>
                <a:lnTo>
                  <a:pt x="0" y="6278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6" name="Freeform 6"/>
          <p:cNvSpPr/>
          <p:nvPr/>
        </p:nvSpPr>
        <p:spPr>
          <a:xfrm>
            <a:off x="15492859" y="0"/>
            <a:ext cx="2120470" cy="2752533"/>
          </a:xfrm>
          <a:custGeom>
            <a:avLst/>
            <a:gdLst/>
            <a:ahLst/>
            <a:cxnLst/>
            <a:rect l="l" t="t" r="r" b="b"/>
            <a:pathLst>
              <a:path w="2120470" h="2752533">
                <a:moveTo>
                  <a:pt x="0" y="0"/>
                </a:moveTo>
                <a:lnTo>
                  <a:pt x="2120470" y="0"/>
                </a:lnTo>
                <a:lnTo>
                  <a:pt x="2120470" y="2752533"/>
                </a:lnTo>
                <a:lnTo>
                  <a:pt x="0" y="2752533"/>
                </a:lnTo>
                <a:lnTo>
                  <a:pt x="0" y="0"/>
                </a:lnTo>
                <a:close/>
              </a:path>
            </a:pathLst>
          </a:custGeom>
          <a:blipFill>
            <a:blip r:embed="rId4"/>
            <a:stretch>
              <a:fillRect/>
            </a:stretch>
          </a:blipFill>
        </p:spPr>
        <p:txBody>
          <a:bodyPr/>
          <a:lstStyle/>
          <a:p>
            <a:endParaRPr lang="en-IL"/>
          </a:p>
        </p:txBody>
      </p:sp>
      <p:sp>
        <p:nvSpPr>
          <p:cNvPr id="7" name="TextBox 7"/>
          <p:cNvSpPr txBox="1"/>
          <p:nvPr/>
        </p:nvSpPr>
        <p:spPr>
          <a:xfrm>
            <a:off x="4274614" y="466725"/>
            <a:ext cx="10666778" cy="1666241"/>
          </a:xfrm>
          <a:prstGeom prst="rect">
            <a:avLst/>
          </a:prstGeom>
        </p:spPr>
        <p:txBody>
          <a:bodyPr lIns="0" tIns="0" rIns="0" bIns="0" rtlCol="0" anchor="t">
            <a:spAutoFit/>
          </a:bodyPr>
          <a:lstStyle/>
          <a:p>
            <a:pPr algn="l">
              <a:lnSpc>
                <a:spcPts val="11480"/>
              </a:lnSpc>
            </a:pPr>
            <a:r>
              <a:rPr lang="en-US" sz="14000">
                <a:solidFill>
                  <a:srgbClr val="2060D1"/>
                </a:solidFill>
                <a:latin typeface="Sugo Display"/>
                <a:ea typeface="Sugo Display"/>
                <a:cs typeface="Sugo Display"/>
                <a:sym typeface="Sugo Display"/>
              </a:rPr>
              <a:t>CERTORA PROVER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Freeform 2"/>
          <p:cNvSpPr/>
          <p:nvPr/>
        </p:nvSpPr>
        <p:spPr>
          <a:xfrm>
            <a:off x="-7626756" y="-3680197"/>
            <a:ext cx="12318412" cy="12247566"/>
          </a:xfrm>
          <a:custGeom>
            <a:avLst/>
            <a:gdLst/>
            <a:ahLst/>
            <a:cxnLst/>
            <a:rect l="l" t="t" r="r" b="b"/>
            <a:pathLst>
              <a:path w="12318412" h="12247566">
                <a:moveTo>
                  <a:pt x="0" y="0"/>
                </a:moveTo>
                <a:lnTo>
                  <a:pt x="12318412" y="0"/>
                </a:lnTo>
                <a:lnTo>
                  <a:pt x="12318412" y="12247566"/>
                </a:lnTo>
                <a:lnTo>
                  <a:pt x="0" y="12247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5791200" y="2591473"/>
            <a:ext cx="9181313" cy="7581227"/>
          </a:xfrm>
          <a:custGeom>
            <a:avLst/>
            <a:gdLst/>
            <a:ahLst/>
            <a:cxnLst/>
            <a:rect l="l" t="t" r="r" b="b"/>
            <a:pathLst>
              <a:path w="9181313" h="7581227">
                <a:moveTo>
                  <a:pt x="0" y="0"/>
                </a:moveTo>
                <a:lnTo>
                  <a:pt x="9181313" y="0"/>
                </a:lnTo>
                <a:lnTo>
                  <a:pt x="9181313" y="7581227"/>
                </a:lnTo>
                <a:lnTo>
                  <a:pt x="0" y="7581227"/>
                </a:lnTo>
                <a:lnTo>
                  <a:pt x="0" y="0"/>
                </a:lnTo>
                <a:close/>
              </a:path>
            </a:pathLst>
          </a:custGeom>
          <a:blipFill>
            <a:blip r:embed="rId4"/>
            <a:stretch>
              <a:fillRect t="-6463" b="-6463"/>
            </a:stretch>
          </a:blipFill>
        </p:spPr>
        <p:txBody>
          <a:bodyPr/>
          <a:lstStyle/>
          <a:p>
            <a:endParaRPr lang="en-IL"/>
          </a:p>
        </p:txBody>
      </p:sp>
      <p:sp>
        <p:nvSpPr>
          <p:cNvPr id="4" name="TextBox 4"/>
          <p:cNvSpPr txBox="1"/>
          <p:nvPr/>
        </p:nvSpPr>
        <p:spPr>
          <a:xfrm>
            <a:off x="3664145" y="691121"/>
            <a:ext cx="15939511" cy="1752465"/>
          </a:xfrm>
          <a:prstGeom prst="rect">
            <a:avLst/>
          </a:prstGeom>
        </p:spPr>
        <p:txBody>
          <a:bodyPr lIns="0" tIns="0" rIns="0" bIns="0" rtlCol="0" anchor="t">
            <a:spAutoFit/>
          </a:bodyPr>
          <a:lstStyle/>
          <a:p>
            <a:pPr algn="l">
              <a:lnSpc>
                <a:spcPts val="12135"/>
              </a:lnSpc>
            </a:pPr>
            <a:r>
              <a:rPr lang="en-US" sz="14799">
                <a:solidFill>
                  <a:srgbClr val="FFFFFF"/>
                </a:solidFill>
                <a:latin typeface="Sugo Display"/>
                <a:ea typeface="Sugo Display"/>
                <a:cs typeface="Sugo Display"/>
                <a:sym typeface="Sugo Display"/>
              </a:rPr>
              <a:t>HOW DOES IT WORK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3460873" y="1648442"/>
            <a:ext cx="6784966" cy="6990116"/>
          </a:xfrm>
          <a:custGeom>
            <a:avLst/>
            <a:gdLst/>
            <a:ahLst/>
            <a:cxnLst/>
            <a:rect l="l" t="t" r="r" b="b"/>
            <a:pathLst>
              <a:path w="6784966" h="6990116">
                <a:moveTo>
                  <a:pt x="0" y="0"/>
                </a:moveTo>
                <a:lnTo>
                  <a:pt x="6784966" y="0"/>
                </a:lnTo>
                <a:lnTo>
                  <a:pt x="6784966" y="6990116"/>
                </a:lnTo>
                <a:lnTo>
                  <a:pt x="0" y="6990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470460" y="1954395"/>
            <a:ext cx="12521796" cy="1898741"/>
            <a:chOff x="0" y="0"/>
            <a:chExt cx="3297922" cy="500080"/>
          </a:xfrm>
        </p:grpSpPr>
        <p:sp>
          <p:nvSpPr>
            <p:cNvPr id="4" name="Freeform 4"/>
            <p:cNvSpPr/>
            <p:nvPr/>
          </p:nvSpPr>
          <p:spPr>
            <a:xfrm>
              <a:off x="0" y="0"/>
              <a:ext cx="3297922" cy="500080"/>
            </a:xfrm>
            <a:custGeom>
              <a:avLst/>
              <a:gdLst/>
              <a:ahLst/>
              <a:cxnLst/>
              <a:rect l="l" t="t" r="r" b="b"/>
              <a:pathLst>
                <a:path w="3297922" h="500080">
                  <a:moveTo>
                    <a:pt x="31532" y="0"/>
                  </a:moveTo>
                  <a:lnTo>
                    <a:pt x="3266389" y="0"/>
                  </a:lnTo>
                  <a:cubicBezTo>
                    <a:pt x="3274752" y="0"/>
                    <a:pt x="3282772" y="3322"/>
                    <a:pt x="3288686" y="9236"/>
                  </a:cubicBezTo>
                  <a:cubicBezTo>
                    <a:pt x="3294599" y="15149"/>
                    <a:pt x="3297922" y="23169"/>
                    <a:pt x="3297922" y="31532"/>
                  </a:cubicBezTo>
                  <a:lnTo>
                    <a:pt x="3297922" y="468548"/>
                  </a:lnTo>
                  <a:cubicBezTo>
                    <a:pt x="3297922" y="485962"/>
                    <a:pt x="3283804" y="500080"/>
                    <a:pt x="3266389" y="500080"/>
                  </a:cubicBezTo>
                  <a:lnTo>
                    <a:pt x="31532" y="500080"/>
                  </a:lnTo>
                  <a:cubicBezTo>
                    <a:pt x="14117" y="500080"/>
                    <a:pt x="0" y="485962"/>
                    <a:pt x="0" y="468548"/>
                  </a:cubicBezTo>
                  <a:lnTo>
                    <a:pt x="0" y="31532"/>
                  </a:lnTo>
                  <a:cubicBezTo>
                    <a:pt x="0" y="14117"/>
                    <a:pt x="14117" y="0"/>
                    <a:pt x="31532" y="0"/>
                  </a:cubicBezTo>
                  <a:close/>
                </a:path>
              </a:pathLst>
            </a:custGeom>
            <a:solidFill>
              <a:srgbClr val="FFFFFF"/>
            </a:solidFill>
          </p:spPr>
          <p:txBody>
            <a:bodyPr/>
            <a:lstStyle/>
            <a:p>
              <a:endParaRPr lang="en-IL"/>
            </a:p>
          </p:txBody>
        </p:sp>
        <p:sp>
          <p:nvSpPr>
            <p:cNvPr id="5" name="TextBox 5"/>
            <p:cNvSpPr txBox="1"/>
            <p:nvPr/>
          </p:nvSpPr>
          <p:spPr>
            <a:xfrm>
              <a:off x="0" y="-66675"/>
              <a:ext cx="3297922" cy="566755"/>
            </a:xfrm>
            <a:prstGeom prst="rect">
              <a:avLst/>
            </a:prstGeom>
          </p:spPr>
          <p:txBody>
            <a:bodyPr lIns="254000" tIns="254000" rIns="254000" bIns="254000" rtlCol="0" anchor="ctr"/>
            <a:lstStyle/>
            <a:p>
              <a:pPr algn="just">
                <a:lnSpc>
                  <a:spcPts val="4900"/>
                </a:lnSpc>
              </a:pPr>
              <a:r>
                <a:rPr lang="en-US" sz="3500">
                  <a:solidFill>
                    <a:srgbClr val="000000"/>
                  </a:solidFill>
                  <a:latin typeface="Canva Sans"/>
                  <a:ea typeface="Canva Sans"/>
                  <a:cs typeface="Canva Sans"/>
                  <a:sym typeface="Canva Sans"/>
                </a:rPr>
                <a:t>refers to logical formulas that do not use quantifiers such as ∀ (for all) or ∃ (there exists).</a:t>
              </a:r>
            </a:p>
          </p:txBody>
        </p:sp>
      </p:grpSp>
      <p:sp>
        <p:nvSpPr>
          <p:cNvPr id="6" name="TextBox 6"/>
          <p:cNvSpPr txBox="1"/>
          <p:nvPr/>
        </p:nvSpPr>
        <p:spPr>
          <a:xfrm>
            <a:off x="3158239" y="649605"/>
            <a:ext cx="10876130"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QUANTIFIER-FREE LOGIC (QF) </a:t>
            </a:r>
          </a:p>
        </p:txBody>
      </p:sp>
      <p:grpSp>
        <p:nvGrpSpPr>
          <p:cNvPr id="7" name="Group 7"/>
          <p:cNvGrpSpPr/>
          <p:nvPr/>
        </p:nvGrpSpPr>
        <p:grpSpPr>
          <a:xfrm>
            <a:off x="470460" y="4310879"/>
            <a:ext cx="12521796" cy="2929428"/>
            <a:chOff x="0" y="0"/>
            <a:chExt cx="3297922" cy="771536"/>
          </a:xfrm>
        </p:grpSpPr>
        <p:sp>
          <p:nvSpPr>
            <p:cNvPr id="8" name="Freeform 8"/>
            <p:cNvSpPr/>
            <p:nvPr/>
          </p:nvSpPr>
          <p:spPr>
            <a:xfrm>
              <a:off x="0" y="0"/>
              <a:ext cx="3297922" cy="771536"/>
            </a:xfrm>
            <a:custGeom>
              <a:avLst/>
              <a:gdLst/>
              <a:ahLst/>
              <a:cxnLst/>
              <a:rect l="l" t="t" r="r" b="b"/>
              <a:pathLst>
                <a:path w="3297922" h="771536">
                  <a:moveTo>
                    <a:pt x="31532" y="0"/>
                  </a:moveTo>
                  <a:lnTo>
                    <a:pt x="3266389" y="0"/>
                  </a:lnTo>
                  <a:cubicBezTo>
                    <a:pt x="3274752" y="0"/>
                    <a:pt x="3282772" y="3322"/>
                    <a:pt x="3288686" y="9236"/>
                  </a:cubicBezTo>
                  <a:cubicBezTo>
                    <a:pt x="3294599" y="15149"/>
                    <a:pt x="3297922" y="23169"/>
                    <a:pt x="3297922" y="31532"/>
                  </a:cubicBezTo>
                  <a:lnTo>
                    <a:pt x="3297922" y="740004"/>
                  </a:lnTo>
                  <a:cubicBezTo>
                    <a:pt x="3297922" y="757419"/>
                    <a:pt x="3283804" y="771536"/>
                    <a:pt x="3266389" y="771536"/>
                  </a:cubicBezTo>
                  <a:lnTo>
                    <a:pt x="31532" y="771536"/>
                  </a:lnTo>
                  <a:cubicBezTo>
                    <a:pt x="14117" y="771536"/>
                    <a:pt x="0" y="757419"/>
                    <a:pt x="0" y="740004"/>
                  </a:cubicBezTo>
                  <a:lnTo>
                    <a:pt x="0" y="31532"/>
                  </a:lnTo>
                  <a:cubicBezTo>
                    <a:pt x="0" y="14117"/>
                    <a:pt x="14117" y="0"/>
                    <a:pt x="31532" y="0"/>
                  </a:cubicBezTo>
                  <a:close/>
                </a:path>
              </a:pathLst>
            </a:custGeom>
            <a:solidFill>
              <a:srgbClr val="FFFFFF"/>
            </a:solidFill>
          </p:spPr>
          <p:txBody>
            <a:bodyPr/>
            <a:lstStyle/>
            <a:p>
              <a:endParaRPr lang="en-IL"/>
            </a:p>
          </p:txBody>
        </p:sp>
        <p:sp>
          <p:nvSpPr>
            <p:cNvPr id="9" name="TextBox 9"/>
            <p:cNvSpPr txBox="1"/>
            <p:nvPr/>
          </p:nvSpPr>
          <p:spPr>
            <a:xfrm>
              <a:off x="0" y="-66675"/>
              <a:ext cx="3297922" cy="838211"/>
            </a:xfrm>
            <a:prstGeom prst="rect">
              <a:avLst/>
            </a:prstGeom>
          </p:spPr>
          <p:txBody>
            <a:bodyPr lIns="254000" tIns="254000" rIns="254000" bIns="254000" rtlCol="0" anchor="ctr"/>
            <a:lstStyle/>
            <a:p>
              <a:pPr algn="just">
                <a:lnSpc>
                  <a:spcPts val="4900"/>
                </a:lnSpc>
              </a:pPr>
              <a:r>
                <a:rPr lang="en-US" sz="3500">
                  <a:solidFill>
                    <a:srgbClr val="000000"/>
                  </a:solidFill>
                  <a:latin typeface="Canva Sans"/>
                  <a:ea typeface="Canva Sans"/>
                  <a:cs typeface="Canva Sans"/>
                  <a:sym typeface="Canva Sans"/>
                </a:rPr>
                <a:t>In other words, QF formulas are built using logical connectives (like AND, OR, NOT), variables, constants, and operators, but do not contain universal or existential quantification.</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TextBox 2"/>
          <p:cNvSpPr txBox="1"/>
          <p:nvPr/>
        </p:nvSpPr>
        <p:spPr>
          <a:xfrm>
            <a:off x="8108395" y="954779"/>
            <a:ext cx="4990128" cy="1666241"/>
          </a:xfrm>
          <a:prstGeom prst="rect">
            <a:avLst/>
          </a:prstGeom>
        </p:spPr>
        <p:txBody>
          <a:bodyPr lIns="0" tIns="0" rIns="0" bIns="0" rtlCol="0" anchor="t">
            <a:spAutoFit/>
          </a:bodyPr>
          <a:lstStyle/>
          <a:p>
            <a:pPr algn="l">
              <a:lnSpc>
                <a:spcPts val="11480"/>
              </a:lnSpc>
            </a:pPr>
            <a:r>
              <a:rPr lang="en-US" sz="14000">
                <a:solidFill>
                  <a:srgbClr val="2060D1"/>
                </a:solidFill>
                <a:latin typeface="Sugo Display"/>
                <a:ea typeface="Sugo Display"/>
                <a:cs typeface="Sugo Display"/>
                <a:sym typeface="Sugo Display"/>
              </a:rPr>
              <a:t> QF_NIA</a:t>
            </a:r>
          </a:p>
        </p:txBody>
      </p:sp>
      <p:grpSp>
        <p:nvGrpSpPr>
          <p:cNvPr id="3" name="Group 3"/>
          <p:cNvGrpSpPr/>
          <p:nvPr/>
        </p:nvGrpSpPr>
        <p:grpSpPr>
          <a:xfrm>
            <a:off x="4274614" y="4789248"/>
            <a:ext cx="12657690" cy="5126343"/>
            <a:chOff x="0" y="0"/>
            <a:chExt cx="3333712" cy="1350148"/>
          </a:xfrm>
        </p:grpSpPr>
        <p:sp>
          <p:nvSpPr>
            <p:cNvPr id="4" name="Freeform 4"/>
            <p:cNvSpPr/>
            <p:nvPr/>
          </p:nvSpPr>
          <p:spPr>
            <a:xfrm>
              <a:off x="0" y="0"/>
              <a:ext cx="3333712" cy="1350148"/>
            </a:xfrm>
            <a:custGeom>
              <a:avLst/>
              <a:gdLst/>
              <a:ahLst/>
              <a:cxnLst/>
              <a:rect l="l" t="t" r="r" b="b"/>
              <a:pathLst>
                <a:path w="3333712" h="1350148">
                  <a:moveTo>
                    <a:pt x="31194" y="0"/>
                  </a:moveTo>
                  <a:lnTo>
                    <a:pt x="3302519" y="0"/>
                  </a:lnTo>
                  <a:cubicBezTo>
                    <a:pt x="3319747" y="0"/>
                    <a:pt x="3333712" y="13966"/>
                    <a:pt x="3333712" y="31194"/>
                  </a:cubicBezTo>
                  <a:lnTo>
                    <a:pt x="3333712" y="1318954"/>
                  </a:lnTo>
                  <a:cubicBezTo>
                    <a:pt x="3333712" y="1327227"/>
                    <a:pt x="3330426" y="1335162"/>
                    <a:pt x="3324576" y="1341011"/>
                  </a:cubicBezTo>
                  <a:cubicBezTo>
                    <a:pt x="3318726" y="1346861"/>
                    <a:pt x="3310792" y="1350148"/>
                    <a:pt x="3302519" y="1350148"/>
                  </a:cubicBezTo>
                  <a:lnTo>
                    <a:pt x="31194" y="1350148"/>
                  </a:lnTo>
                  <a:cubicBezTo>
                    <a:pt x="22920" y="1350148"/>
                    <a:pt x="14986" y="1346861"/>
                    <a:pt x="9136" y="1341011"/>
                  </a:cubicBezTo>
                  <a:cubicBezTo>
                    <a:pt x="3286" y="1335162"/>
                    <a:pt x="0" y="1327227"/>
                    <a:pt x="0" y="1318954"/>
                  </a:cubicBezTo>
                  <a:lnTo>
                    <a:pt x="0" y="31194"/>
                  </a:lnTo>
                  <a:cubicBezTo>
                    <a:pt x="0" y="22920"/>
                    <a:pt x="3286" y="14986"/>
                    <a:pt x="9136" y="9136"/>
                  </a:cubicBezTo>
                  <a:cubicBezTo>
                    <a:pt x="14986" y="3286"/>
                    <a:pt x="22920" y="0"/>
                    <a:pt x="31194" y="0"/>
                  </a:cubicBezTo>
                  <a:close/>
                </a:path>
              </a:pathLst>
            </a:custGeom>
            <a:solidFill>
              <a:srgbClr val="FFFFFF"/>
            </a:solidFill>
          </p:spPr>
          <p:txBody>
            <a:bodyPr/>
            <a:lstStyle/>
            <a:p>
              <a:endParaRPr lang="en-IL"/>
            </a:p>
          </p:txBody>
        </p:sp>
        <p:sp>
          <p:nvSpPr>
            <p:cNvPr id="5" name="TextBox 5"/>
            <p:cNvSpPr txBox="1"/>
            <p:nvPr/>
          </p:nvSpPr>
          <p:spPr>
            <a:xfrm>
              <a:off x="0" y="-76200"/>
              <a:ext cx="3333712" cy="1426348"/>
            </a:xfrm>
            <a:prstGeom prst="rect">
              <a:avLst/>
            </a:prstGeom>
          </p:spPr>
          <p:txBody>
            <a:bodyPr lIns="254000" tIns="254000" rIns="254000" bIns="254000" rtlCol="0" anchor="ctr"/>
            <a:lstStyle/>
            <a:p>
              <a:pPr marL="820421" lvl="1" indent="-410210" algn="l">
                <a:lnSpc>
                  <a:spcPts val="5320"/>
                </a:lnSpc>
                <a:buFont typeface="Arial"/>
                <a:buChar char="•"/>
              </a:pPr>
              <a:r>
                <a:rPr lang="en-US" sz="3800">
                  <a:solidFill>
                    <a:srgbClr val="000000"/>
                  </a:solidFill>
                  <a:latin typeface="Canva Sans"/>
                  <a:ea typeface="Canva Sans"/>
                  <a:cs typeface="Canva Sans"/>
                  <a:sym typeface="Canva Sans"/>
                </a:rPr>
                <a:t>The domain is integers.</a:t>
              </a:r>
            </a:p>
            <a:p>
              <a:pPr marL="820421" lvl="1" indent="-410210" algn="l">
                <a:lnSpc>
                  <a:spcPts val="5320"/>
                </a:lnSpc>
                <a:buFont typeface="Arial"/>
                <a:buChar char="•"/>
              </a:pPr>
              <a:r>
                <a:rPr lang="en-US" sz="3800">
                  <a:solidFill>
                    <a:srgbClr val="000000"/>
                  </a:solidFill>
                  <a:latin typeface="Canva Sans"/>
                  <a:ea typeface="Canva Sans"/>
                  <a:cs typeface="Canva Sans"/>
                  <a:sym typeface="Canva Sans"/>
                </a:rPr>
                <a:t>Arithmetic expressions can include non-linear operations, such as multiplication of variables (x⋅y), powers (x^2), etc.</a:t>
              </a:r>
            </a:p>
            <a:p>
              <a:pPr marL="820421" lvl="1" indent="-410210" algn="l">
                <a:lnSpc>
                  <a:spcPts val="5320"/>
                </a:lnSpc>
                <a:buFont typeface="Arial"/>
                <a:buChar char="•"/>
              </a:pPr>
              <a:r>
                <a:rPr lang="en-US" sz="3800">
                  <a:solidFill>
                    <a:srgbClr val="000000"/>
                  </a:solidFill>
                  <a:latin typeface="Canva Sans"/>
                  <a:ea typeface="Canva Sans"/>
                  <a:cs typeface="Canva Sans"/>
                  <a:sym typeface="Canva Sans"/>
                </a:rPr>
                <a:t>The formulas are quantifier-free, meaning no use of ∀ (for all) or ∃ (there exists).</a:t>
              </a:r>
            </a:p>
            <a:p>
              <a:pPr algn="ctr">
                <a:lnSpc>
                  <a:spcPts val="5320"/>
                </a:lnSpc>
              </a:pPr>
              <a:endParaRPr lang="en-US" sz="3800">
                <a:solidFill>
                  <a:srgbClr val="000000"/>
                </a:solidFill>
                <a:latin typeface="Canva Sans"/>
                <a:ea typeface="Canva Sans"/>
                <a:cs typeface="Canva Sans"/>
                <a:sym typeface="Canva Sans"/>
              </a:endParaRPr>
            </a:p>
          </p:txBody>
        </p:sp>
      </p:grpSp>
      <p:sp>
        <p:nvSpPr>
          <p:cNvPr id="6" name="Freeform 6"/>
          <p:cNvSpPr/>
          <p:nvPr/>
        </p:nvSpPr>
        <p:spPr>
          <a:xfrm>
            <a:off x="-1176793" y="2004394"/>
            <a:ext cx="4410986" cy="6278213"/>
          </a:xfrm>
          <a:custGeom>
            <a:avLst/>
            <a:gdLst/>
            <a:ahLst/>
            <a:cxnLst/>
            <a:rect l="l" t="t" r="r" b="b"/>
            <a:pathLst>
              <a:path w="4410986" h="6278213">
                <a:moveTo>
                  <a:pt x="0" y="0"/>
                </a:moveTo>
                <a:lnTo>
                  <a:pt x="4410986" y="0"/>
                </a:lnTo>
                <a:lnTo>
                  <a:pt x="4410986" y="6278212"/>
                </a:lnTo>
                <a:lnTo>
                  <a:pt x="0" y="6278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7" name="TextBox 7"/>
          <p:cNvSpPr txBox="1"/>
          <p:nvPr/>
        </p:nvSpPr>
        <p:spPr>
          <a:xfrm>
            <a:off x="3234193" y="3442413"/>
            <a:ext cx="16890153" cy="1346835"/>
          </a:xfrm>
          <a:prstGeom prst="rect">
            <a:avLst/>
          </a:prstGeom>
        </p:spPr>
        <p:txBody>
          <a:bodyPr lIns="0" tIns="0" rIns="0" bIns="0" rtlCol="0" anchor="t">
            <a:spAutoFit/>
          </a:bodyPr>
          <a:lstStyle/>
          <a:p>
            <a:pPr algn="l">
              <a:lnSpc>
                <a:spcPts val="4920"/>
              </a:lnSpc>
            </a:pPr>
            <a:r>
              <a:rPr lang="en-US" sz="6000">
                <a:solidFill>
                  <a:srgbClr val="2060D1"/>
                </a:solidFill>
                <a:latin typeface="Sugo Display"/>
                <a:ea typeface="Sugo Display"/>
                <a:cs typeface="Sugo Display"/>
                <a:sym typeface="Sugo Display"/>
              </a:rPr>
              <a:t>QF_NIA = QUANTIFIER-FREE NON-LINEAR INTEGER ARITHMETIC</a:t>
            </a:r>
          </a:p>
          <a:p>
            <a:pPr algn="l">
              <a:lnSpc>
                <a:spcPts val="4920"/>
              </a:lnSpc>
            </a:pPr>
            <a:endParaRPr lang="en-US" sz="6000">
              <a:solidFill>
                <a:srgbClr val="2060D1"/>
              </a:solidFill>
              <a:latin typeface="Sugo Display"/>
              <a:ea typeface="Sugo Display"/>
              <a:cs typeface="Sugo Display"/>
              <a:sym typeface="Sugo Display"/>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flipH="1">
            <a:off x="-3986967" y="2070405"/>
            <a:ext cx="9212441" cy="6146190"/>
          </a:xfrm>
          <a:custGeom>
            <a:avLst/>
            <a:gdLst/>
            <a:ahLst/>
            <a:cxnLst/>
            <a:rect l="l" t="t" r="r" b="b"/>
            <a:pathLst>
              <a:path w="9212441" h="6146190">
                <a:moveTo>
                  <a:pt x="9212441" y="0"/>
                </a:moveTo>
                <a:lnTo>
                  <a:pt x="0" y="0"/>
                </a:lnTo>
                <a:lnTo>
                  <a:pt x="0" y="6146190"/>
                </a:lnTo>
                <a:lnTo>
                  <a:pt x="9212441" y="6146190"/>
                </a:lnTo>
                <a:lnTo>
                  <a:pt x="9212441"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5958041" y="4887978"/>
            <a:ext cx="11301259" cy="833468"/>
          </a:xfrm>
          <a:custGeom>
            <a:avLst/>
            <a:gdLst/>
            <a:ahLst/>
            <a:cxnLst/>
            <a:rect l="l" t="t" r="r" b="b"/>
            <a:pathLst>
              <a:path w="11301259" h="833468">
                <a:moveTo>
                  <a:pt x="0" y="0"/>
                </a:moveTo>
                <a:lnTo>
                  <a:pt x="11301259" y="0"/>
                </a:lnTo>
                <a:lnTo>
                  <a:pt x="11301259" y="833468"/>
                </a:lnTo>
                <a:lnTo>
                  <a:pt x="0" y="833468"/>
                </a:lnTo>
                <a:lnTo>
                  <a:pt x="0" y="0"/>
                </a:lnTo>
                <a:close/>
              </a:path>
            </a:pathLst>
          </a:custGeom>
          <a:blipFill>
            <a:blip r:embed="rId4"/>
            <a:stretch>
              <a:fillRect/>
            </a:stretch>
          </a:blipFill>
        </p:spPr>
        <p:txBody>
          <a:bodyPr/>
          <a:lstStyle/>
          <a:p>
            <a:endParaRPr lang="en-IL"/>
          </a:p>
        </p:txBody>
      </p:sp>
      <p:sp>
        <p:nvSpPr>
          <p:cNvPr id="4" name="Freeform 4"/>
          <p:cNvSpPr/>
          <p:nvPr/>
        </p:nvSpPr>
        <p:spPr>
          <a:xfrm>
            <a:off x="5958041" y="7171229"/>
            <a:ext cx="11301259" cy="1045366"/>
          </a:xfrm>
          <a:custGeom>
            <a:avLst/>
            <a:gdLst/>
            <a:ahLst/>
            <a:cxnLst/>
            <a:rect l="l" t="t" r="r" b="b"/>
            <a:pathLst>
              <a:path w="11301259" h="1045366">
                <a:moveTo>
                  <a:pt x="0" y="0"/>
                </a:moveTo>
                <a:lnTo>
                  <a:pt x="11301259" y="0"/>
                </a:lnTo>
                <a:lnTo>
                  <a:pt x="11301259" y="1045366"/>
                </a:lnTo>
                <a:lnTo>
                  <a:pt x="0" y="1045366"/>
                </a:lnTo>
                <a:lnTo>
                  <a:pt x="0" y="0"/>
                </a:lnTo>
                <a:close/>
              </a:path>
            </a:pathLst>
          </a:custGeom>
          <a:blipFill>
            <a:blip r:embed="rId5"/>
            <a:stretch>
              <a:fillRect/>
            </a:stretch>
          </a:blipFill>
        </p:spPr>
        <p:txBody>
          <a:bodyPr/>
          <a:lstStyle/>
          <a:p>
            <a:endParaRPr lang="en-IL"/>
          </a:p>
        </p:txBody>
      </p:sp>
      <p:sp>
        <p:nvSpPr>
          <p:cNvPr id="5" name="TextBox 5"/>
          <p:cNvSpPr txBox="1"/>
          <p:nvPr/>
        </p:nvSpPr>
        <p:spPr>
          <a:xfrm>
            <a:off x="3157260" y="1007415"/>
            <a:ext cx="14102040"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PREDICATE AND FUNCTION SYMBOLS</a:t>
            </a:r>
          </a:p>
        </p:txBody>
      </p:sp>
      <p:sp>
        <p:nvSpPr>
          <p:cNvPr id="6" name="TextBox 6"/>
          <p:cNvSpPr txBox="1"/>
          <p:nvPr/>
        </p:nvSpPr>
        <p:spPr>
          <a:xfrm>
            <a:off x="5668414" y="4453890"/>
            <a:ext cx="3456536" cy="727710"/>
          </a:xfrm>
          <a:prstGeom prst="rect">
            <a:avLst/>
          </a:prstGeom>
        </p:spPr>
        <p:txBody>
          <a:bodyPr lIns="0" tIns="0" rIns="0" bIns="0" rtlCol="0" anchor="t">
            <a:spAutoFit/>
          </a:bodyPr>
          <a:lstStyle/>
          <a:p>
            <a:pPr algn="ctr">
              <a:lnSpc>
                <a:spcPts val="4920"/>
              </a:lnSpc>
            </a:pPr>
            <a:r>
              <a:rPr lang="en-US" sz="6000">
                <a:solidFill>
                  <a:srgbClr val="2060D1"/>
                </a:solidFill>
                <a:latin typeface="Sugo Display"/>
                <a:ea typeface="Sugo Display"/>
                <a:cs typeface="Sugo Display"/>
                <a:sym typeface="Sugo Display"/>
              </a:rPr>
              <a:t>INTEGERS:</a:t>
            </a:r>
          </a:p>
        </p:txBody>
      </p:sp>
      <p:sp>
        <p:nvSpPr>
          <p:cNvPr id="7" name="TextBox 7"/>
          <p:cNvSpPr txBox="1"/>
          <p:nvPr/>
        </p:nvSpPr>
        <p:spPr>
          <a:xfrm>
            <a:off x="5225474" y="6744304"/>
            <a:ext cx="3456536" cy="727710"/>
          </a:xfrm>
          <a:prstGeom prst="rect">
            <a:avLst/>
          </a:prstGeom>
        </p:spPr>
        <p:txBody>
          <a:bodyPr lIns="0" tIns="0" rIns="0" bIns="0" rtlCol="0" anchor="t">
            <a:spAutoFit/>
          </a:bodyPr>
          <a:lstStyle/>
          <a:p>
            <a:pPr algn="ctr">
              <a:lnSpc>
                <a:spcPts val="4920"/>
              </a:lnSpc>
            </a:pPr>
            <a:r>
              <a:rPr lang="en-US" sz="6000">
                <a:solidFill>
                  <a:srgbClr val="2060D1"/>
                </a:solidFill>
                <a:latin typeface="Sugo Display"/>
                <a:ea typeface="Sugo Display"/>
                <a:cs typeface="Sugo Display"/>
                <a:sym typeface="Sugo Display"/>
              </a:rPr>
              <a:t>REALS: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grpSp>
        <p:nvGrpSpPr>
          <p:cNvPr id="2" name="Group 2"/>
          <p:cNvGrpSpPr/>
          <p:nvPr/>
        </p:nvGrpSpPr>
        <p:grpSpPr>
          <a:xfrm>
            <a:off x="3915218" y="3235606"/>
            <a:ext cx="13698111" cy="6022694"/>
            <a:chOff x="0" y="0"/>
            <a:chExt cx="3607733" cy="1586224"/>
          </a:xfrm>
        </p:grpSpPr>
        <p:sp>
          <p:nvSpPr>
            <p:cNvPr id="3" name="Freeform 3"/>
            <p:cNvSpPr/>
            <p:nvPr/>
          </p:nvSpPr>
          <p:spPr>
            <a:xfrm>
              <a:off x="0" y="0"/>
              <a:ext cx="3607733" cy="1586224"/>
            </a:xfrm>
            <a:custGeom>
              <a:avLst/>
              <a:gdLst/>
              <a:ahLst/>
              <a:cxnLst/>
              <a:rect l="l" t="t" r="r" b="b"/>
              <a:pathLst>
                <a:path w="3607733" h="1586224">
                  <a:moveTo>
                    <a:pt x="28824" y="0"/>
                  </a:moveTo>
                  <a:lnTo>
                    <a:pt x="3578909" y="0"/>
                  </a:lnTo>
                  <a:cubicBezTo>
                    <a:pt x="3586553" y="0"/>
                    <a:pt x="3593885" y="3037"/>
                    <a:pt x="3599290" y="8442"/>
                  </a:cubicBezTo>
                  <a:cubicBezTo>
                    <a:pt x="3604696" y="13848"/>
                    <a:pt x="3607733" y="21180"/>
                    <a:pt x="3607733" y="28824"/>
                  </a:cubicBezTo>
                  <a:lnTo>
                    <a:pt x="3607733" y="1557400"/>
                  </a:lnTo>
                  <a:cubicBezTo>
                    <a:pt x="3607733" y="1573319"/>
                    <a:pt x="3594828" y="1586224"/>
                    <a:pt x="3578909" y="1586224"/>
                  </a:cubicBezTo>
                  <a:lnTo>
                    <a:pt x="28824" y="1586224"/>
                  </a:lnTo>
                  <a:cubicBezTo>
                    <a:pt x="21180" y="1586224"/>
                    <a:pt x="13848" y="1583187"/>
                    <a:pt x="8442" y="1577782"/>
                  </a:cubicBezTo>
                  <a:cubicBezTo>
                    <a:pt x="3037" y="1572376"/>
                    <a:pt x="0" y="1565044"/>
                    <a:pt x="0" y="1557400"/>
                  </a:cubicBezTo>
                  <a:lnTo>
                    <a:pt x="0" y="28824"/>
                  </a:lnTo>
                  <a:cubicBezTo>
                    <a:pt x="0" y="21180"/>
                    <a:pt x="3037" y="13848"/>
                    <a:pt x="8442" y="8442"/>
                  </a:cubicBezTo>
                  <a:cubicBezTo>
                    <a:pt x="13848" y="3037"/>
                    <a:pt x="21180" y="0"/>
                    <a:pt x="28824" y="0"/>
                  </a:cubicBezTo>
                  <a:close/>
                </a:path>
              </a:pathLst>
            </a:custGeom>
            <a:solidFill>
              <a:srgbClr val="FFFFFF"/>
            </a:solidFill>
          </p:spPr>
          <p:txBody>
            <a:bodyPr/>
            <a:lstStyle/>
            <a:p>
              <a:endParaRPr lang="en-IL"/>
            </a:p>
          </p:txBody>
        </p:sp>
        <p:sp>
          <p:nvSpPr>
            <p:cNvPr id="4" name="TextBox 4"/>
            <p:cNvSpPr txBox="1"/>
            <p:nvPr/>
          </p:nvSpPr>
          <p:spPr>
            <a:xfrm>
              <a:off x="0" y="-76200"/>
              <a:ext cx="3607733" cy="1662424"/>
            </a:xfrm>
            <a:prstGeom prst="rect">
              <a:avLst/>
            </a:prstGeom>
          </p:spPr>
          <p:txBody>
            <a:bodyPr lIns="254000" tIns="254000" rIns="254000" bIns="254000" rtlCol="0" anchor="ctr"/>
            <a:lstStyle/>
            <a:p>
              <a:pPr marL="863599" lvl="1" indent="-431800" algn="l">
                <a:lnSpc>
                  <a:spcPts val="5599"/>
                </a:lnSpc>
                <a:buFont typeface="Arial"/>
                <a:buChar char="•"/>
              </a:pPr>
              <a:r>
                <a:rPr lang="en-US" sz="3999">
                  <a:solidFill>
                    <a:srgbClr val="000000"/>
                  </a:solidFill>
                  <a:latin typeface="Canva Sans"/>
                  <a:ea typeface="Canva Sans"/>
                  <a:cs typeface="Canva Sans"/>
                  <a:sym typeface="Canva Sans"/>
                </a:rPr>
                <a:t>SMT Variables: Represented as a, b</a:t>
              </a:r>
            </a:p>
            <a:p>
              <a:pPr marL="863599" lvl="1" indent="-431800" algn="l">
                <a:lnSpc>
                  <a:spcPts val="5599"/>
                </a:lnSpc>
                <a:buFont typeface="Arial"/>
                <a:buChar char="•"/>
              </a:pPr>
              <a:r>
                <a:rPr lang="en-US" sz="3999">
                  <a:solidFill>
                    <a:srgbClr val="000000"/>
                  </a:solidFill>
                  <a:latin typeface="Canva Sans"/>
                  <a:ea typeface="Canva Sans"/>
                  <a:cs typeface="Canva Sans"/>
                  <a:sym typeface="Canva Sans"/>
                </a:rPr>
                <a:t>First-order variables: x, y, z</a:t>
              </a:r>
            </a:p>
            <a:p>
              <a:pPr marL="863599" lvl="1" indent="-431800" algn="l">
                <a:lnSpc>
                  <a:spcPts val="5599"/>
                </a:lnSpc>
                <a:buFont typeface="Arial"/>
                <a:buChar char="•"/>
              </a:pPr>
              <a:r>
                <a:rPr lang="en-US" sz="3999">
                  <a:solidFill>
                    <a:srgbClr val="000000"/>
                  </a:solidFill>
                  <a:latin typeface="Canva Sans"/>
                  <a:ea typeface="Canva Sans"/>
                  <a:cs typeface="Canva Sans"/>
                  <a:sym typeface="Canva Sans"/>
                </a:rPr>
                <a:t>Terms: t, u, s (e.g., a + 1)</a:t>
              </a:r>
            </a:p>
            <a:p>
              <a:pPr marL="863599" lvl="1" indent="-431800" algn="l">
                <a:lnSpc>
                  <a:spcPts val="5599"/>
                </a:lnSpc>
                <a:buFont typeface="Arial"/>
                <a:buChar char="•"/>
              </a:pPr>
              <a:r>
                <a:rPr lang="en-US" sz="3999">
                  <a:solidFill>
                    <a:srgbClr val="000000"/>
                  </a:solidFill>
                  <a:latin typeface="Canva Sans"/>
                  <a:ea typeface="Canva Sans"/>
                  <a:cs typeface="Canva Sans"/>
                  <a:sym typeface="Canva Sans"/>
                </a:rPr>
                <a:t>t⇝s means replacing term t by s in the formula.</a:t>
              </a:r>
            </a:p>
            <a:p>
              <a:pPr marL="863599" lvl="1" indent="-431800" algn="l">
                <a:lnSpc>
                  <a:spcPts val="5599"/>
                </a:lnSpc>
                <a:buFont typeface="Arial"/>
                <a:buChar char="•"/>
              </a:pPr>
              <a:r>
                <a:rPr lang="en-US" sz="3999">
                  <a:solidFill>
                    <a:srgbClr val="000000"/>
                  </a:solidFill>
                  <a:latin typeface="Canva Sans"/>
                  <a:ea typeface="Canva Sans"/>
                  <a:cs typeface="Canva Sans"/>
                  <a:sym typeface="Canva Sans"/>
                </a:rPr>
                <a:t>Formulas: f, Boolean expressions </a:t>
              </a:r>
            </a:p>
            <a:p>
              <a:pPr marL="863599" lvl="1" indent="-431800" algn="l">
                <a:lnSpc>
                  <a:spcPts val="5599"/>
                </a:lnSpc>
                <a:buFont typeface="Arial"/>
                <a:buChar char="•"/>
              </a:pPr>
              <a:r>
                <a:rPr lang="en-US" sz="3999">
                  <a:solidFill>
                    <a:srgbClr val="000000"/>
                  </a:solidFill>
                  <a:latin typeface="Canva Sans"/>
                  <a:ea typeface="Canva Sans"/>
                  <a:cs typeface="Canva Sans"/>
                  <a:sym typeface="Canva Sans"/>
                </a:rPr>
                <a:t>Comparison shortcuts:</a:t>
              </a:r>
            </a:p>
            <a:p>
              <a:pPr algn="l">
                <a:lnSpc>
                  <a:spcPts val="5599"/>
                </a:lnSpc>
              </a:pPr>
              <a:endParaRPr lang="en-US" sz="3999">
                <a:solidFill>
                  <a:srgbClr val="000000"/>
                </a:solidFill>
                <a:latin typeface="Canva Sans"/>
                <a:ea typeface="Canva Sans"/>
                <a:cs typeface="Canva Sans"/>
                <a:sym typeface="Canva Sans"/>
              </a:endParaRPr>
            </a:p>
          </p:txBody>
        </p:sp>
      </p:grpSp>
      <p:sp>
        <p:nvSpPr>
          <p:cNvPr id="5" name="Freeform 5"/>
          <p:cNvSpPr/>
          <p:nvPr/>
        </p:nvSpPr>
        <p:spPr>
          <a:xfrm>
            <a:off x="-1176793" y="2004394"/>
            <a:ext cx="4410986" cy="6278213"/>
          </a:xfrm>
          <a:custGeom>
            <a:avLst/>
            <a:gdLst/>
            <a:ahLst/>
            <a:cxnLst/>
            <a:rect l="l" t="t" r="r" b="b"/>
            <a:pathLst>
              <a:path w="4410986" h="6278213">
                <a:moveTo>
                  <a:pt x="0" y="0"/>
                </a:moveTo>
                <a:lnTo>
                  <a:pt x="4410986" y="0"/>
                </a:lnTo>
                <a:lnTo>
                  <a:pt x="4410986" y="6278212"/>
                </a:lnTo>
                <a:lnTo>
                  <a:pt x="0" y="6278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6" name="Freeform 6"/>
          <p:cNvSpPr/>
          <p:nvPr/>
        </p:nvSpPr>
        <p:spPr>
          <a:xfrm>
            <a:off x="13209448" y="6662267"/>
            <a:ext cx="1916224" cy="724103"/>
          </a:xfrm>
          <a:custGeom>
            <a:avLst/>
            <a:gdLst/>
            <a:ahLst/>
            <a:cxnLst/>
            <a:rect l="l" t="t" r="r" b="b"/>
            <a:pathLst>
              <a:path w="1916224" h="724103">
                <a:moveTo>
                  <a:pt x="0" y="0"/>
                </a:moveTo>
                <a:lnTo>
                  <a:pt x="1916223" y="0"/>
                </a:lnTo>
                <a:lnTo>
                  <a:pt x="1916223" y="724103"/>
                </a:lnTo>
                <a:lnTo>
                  <a:pt x="0" y="724103"/>
                </a:lnTo>
                <a:lnTo>
                  <a:pt x="0" y="0"/>
                </a:lnTo>
                <a:close/>
              </a:path>
            </a:pathLst>
          </a:custGeom>
          <a:blipFill>
            <a:blip r:embed="rId4"/>
            <a:stretch>
              <a:fillRect/>
            </a:stretch>
          </a:blipFill>
        </p:spPr>
        <p:txBody>
          <a:bodyPr/>
          <a:lstStyle/>
          <a:p>
            <a:endParaRPr lang="en-IL"/>
          </a:p>
        </p:txBody>
      </p:sp>
      <p:sp>
        <p:nvSpPr>
          <p:cNvPr id="7" name="Freeform 7"/>
          <p:cNvSpPr/>
          <p:nvPr/>
        </p:nvSpPr>
        <p:spPr>
          <a:xfrm>
            <a:off x="4519898" y="8130206"/>
            <a:ext cx="11301259" cy="607443"/>
          </a:xfrm>
          <a:custGeom>
            <a:avLst/>
            <a:gdLst/>
            <a:ahLst/>
            <a:cxnLst/>
            <a:rect l="l" t="t" r="r" b="b"/>
            <a:pathLst>
              <a:path w="11301259" h="607443">
                <a:moveTo>
                  <a:pt x="0" y="0"/>
                </a:moveTo>
                <a:lnTo>
                  <a:pt x="11301259" y="0"/>
                </a:lnTo>
                <a:lnTo>
                  <a:pt x="11301259" y="607443"/>
                </a:lnTo>
                <a:lnTo>
                  <a:pt x="0" y="607443"/>
                </a:lnTo>
                <a:lnTo>
                  <a:pt x="0" y="0"/>
                </a:lnTo>
                <a:close/>
              </a:path>
            </a:pathLst>
          </a:custGeom>
          <a:blipFill>
            <a:blip r:embed="rId5"/>
            <a:stretch>
              <a:fillRect/>
            </a:stretch>
          </a:blipFill>
        </p:spPr>
        <p:txBody>
          <a:bodyPr/>
          <a:lstStyle/>
          <a:p>
            <a:endParaRPr lang="en-IL"/>
          </a:p>
        </p:txBody>
      </p:sp>
      <p:sp>
        <p:nvSpPr>
          <p:cNvPr id="8" name="TextBox 8"/>
          <p:cNvSpPr txBox="1"/>
          <p:nvPr/>
        </p:nvSpPr>
        <p:spPr>
          <a:xfrm>
            <a:off x="4274614" y="466725"/>
            <a:ext cx="13915147" cy="1666241"/>
          </a:xfrm>
          <a:prstGeom prst="rect">
            <a:avLst/>
          </a:prstGeom>
        </p:spPr>
        <p:txBody>
          <a:bodyPr lIns="0" tIns="0" rIns="0" bIns="0" rtlCol="0" anchor="t">
            <a:spAutoFit/>
          </a:bodyPr>
          <a:lstStyle/>
          <a:p>
            <a:pPr algn="l">
              <a:lnSpc>
                <a:spcPts val="11480"/>
              </a:lnSpc>
            </a:pPr>
            <a:r>
              <a:rPr lang="en-US" sz="14000">
                <a:solidFill>
                  <a:srgbClr val="2060D1"/>
                </a:solidFill>
                <a:latin typeface="Sugo Display"/>
                <a:ea typeface="Sugo Display"/>
                <a:cs typeface="Sugo Display"/>
                <a:sym typeface="Sugo Display"/>
              </a:rPr>
              <a:t>NOTATION &amp; SYNTAX</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grpSp>
        <p:nvGrpSpPr>
          <p:cNvPr id="2" name="Group 2"/>
          <p:cNvGrpSpPr/>
          <p:nvPr/>
        </p:nvGrpSpPr>
        <p:grpSpPr>
          <a:xfrm>
            <a:off x="3915218" y="3235606"/>
            <a:ext cx="13698111" cy="6022694"/>
            <a:chOff x="0" y="0"/>
            <a:chExt cx="3607733" cy="1586224"/>
          </a:xfrm>
        </p:grpSpPr>
        <p:sp>
          <p:nvSpPr>
            <p:cNvPr id="3" name="Freeform 3"/>
            <p:cNvSpPr/>
            <p:nvPr/>
          </p:nvSpPr>
          <p:spPr>
            <a:xfrm>
              <a:off x="0" y="0"/>
              <a:ext cx="3607733" cy="1586224"/>
            </a:xfrm>
            <a:custGeom>
              <a:avLst/>
              <a:gdLst/>
              <a:ahLst/>
              <a:cxnLst/>
              <a:rect l="l" t="t" r="r" b="b"/>
              <a:pathLst>
                <a:path w="3607733" h="1586224">
                  <a:moveTo>
                    <a:pt x="28824" y="0"/>
                  </a:moveTo>
                  <a:lnTo>
                    <a:pt x="3578909" y="0"/>
                  </a:lnTo>
                  <a:cubicBezTo>
                    <a:pt x="3586553" y="0"/>
                    <a:pt x="3593885" y="3037"/>
                    <a:pt x="3599290" y="8442"/>
                  </a:cubicBezTo>
                  <a:cubicBezTo>
                    <a:pt x="3604696" y="13848"/>
                    <a:pt x="3607733" y="21180"/>
                    <a:pt x="3607733" y="28824"/>
                  </a:cubicBezTo>
                  <a:lnTo>
                    <a:pt x="3607733" y="1557400"/>
                  </a:lnTo>
                  <a:cubicBezTo>
                    <a:pt x="3607733" y="1573319"/>
                    <a:pt x="3594828" y="1586224"/>
                    <a:pt x="3578909" y="1586224"/>
                  </a:cubicBezTo>
                  <a:lnTo>
                    <a:pt x="28824" y="1586224"/>
                  </a:lnTo>
                  <a:cubicBezTo>
                    <a:pt x="21180" y="1586224"/>
                    <a:pt x="13848" y="1583187"/>
                    <a:pt x="8442" y="1577782"/>
                  </a:cubicBezTo>
                  <a:cubicBezTo>
                    <a:pt x="3037" y="1572376"/>
                    <a:pt x="0" y="1565044"/>
                    <a:pt x="0" y="1557400"/>
                  </a:cubicBezTo>
                  <a:lnTo>
                    <a:pt x="0" y="28824"/>
                  </a:lnTo>
                  <a:cubicBezTo>
                    <a:pt x="0" y="21180"/>
                    <a:pt x="3037" y="13848"/>
                    <a:pt x="8442" y="8442"/>
                  </a:cubicBezTo>
                  <a:cubicBezTo>
                    <a:pt x="13848" y="3037"/>
                    <a:pt x="21180" y="0"/>
                    <a:pt x="28824" y="0"/>
                  </a:cubicBezTo>
                  <a:close/>
                </a:path>
              </a:pathLst>
            </a:custGeom>
            <a:solidFill>
              <a:srgbClr val="FFFFFF"/>
            </a:solidFill>
          </p:spPr>
          <p:txBody>
            <a:bodyPr/>
            <a:lstStyle/>
            <a:p>
              <a:endParaRPr lang="en-IL"/>
            </a:p>
          </p:txBody>
        </p:sp>
        <p:sp>
          <p:nvSpPr>
            <p:cNvPr id="4" name="TextBox 4"/>
            <p:cNvSpPr txBox="1"/>
            <p:nvPr/>
          </p:nvSpPr>
          <p:spPr>
            <a:xfrm>
              <a:off x="0" y="-76200"/>
              <a:ext cx="3607733" cy="1662424"/>
            </a:xfrm>
            <a:prstGeom prst="rect">
              <a:avLst/>
            </a:prstGeom>
          </p:spPr>
          <p:txBody>
            <a:bodyPr lIns="254000" tIns="254000" rIns="254000" bIns="254000" rtlCol="0" anchor="ctr"/>
            <a:lstStyle/>
            <a:p>
              <a:pPr algn="l">
                <a:lnSpc>
                  <a:spcPts val="5599"/>
                </a:lnSpc>
              </a:pPr>
              <a:r>
                <a:rPr lang="en-US" sz="3999">
                  <a:solidFill>
                    <a:srgbClr val="000000"/>
                  </a:solidFill>
                  <a:latin typeface="Canva Sans"/>
                  <a:ea typeface="Canva Sans"/>
                  <a:cs typeface="Canva Sans"/>
                  <a:sym typeface="Canva Sans"/>
                </a:rPr>
                <a:t>±</a:t>
              </a:r>
              <a:r>
                <a:rPr lang="en-US" sz="3999" b="1">
                  <a:solidFill>
                    <a:srgbClr val="000000"/>
                  </a:solidFill>
                  <a:latin typeface="Canva Sans Bold"/>
                  <a:ea typeface="Canva Sans Bold"/>
                  <a:cs typeface="Canva Sans Bold"/>
                  <a:sym typeface="Canva Sans Bold"/>
                </a:rPr>
                <a:t>Position in formula</a:t>
              </a:r>
              <a:r>
                <a:rPr lang="en-US" sz="3999">
                  <a:solidFill>
                    <a:srgbClr val="000000"/>
                  </a:solidFill>
                  <a:latin typeface="Canva Sans"/>
                  <a:ea typeface="Canva Sans"/>
                  <a:cs typeface="Canva Sans"/>
                  <a:sym typeface="Canva Sans"/>
                </a:rPr>
                <a:t>: Represented as a sequence (e.g., 1.2.3) to locate a subterm or subformula.</a:t>
              </a:r>
            </a:p>
            <a:p>
              <a:pPr algn="l">
                <a:lnSpc>
                  <a:spcPts val="5599"/>
                </a:lnSpc>
              </a:pPr>
              <a:endParaRPr lang="en-US" sz="3999">
                <a:solidFill>
                  <a:srgbClr val="000000"/>
                </a:solidFill>
                <a:latin typeface="Canva Sans"/>
                <a:ea typeface="Canva Sans"/>
                <a:cs typeface="Canva Sans"/>
                <a:sym typeface="Canva Sans"/>
              </a:endParaRPr>
            </a:p>
            <a:p>
              <a:pPr algn="l">
                <a:lnSpc>
                  <a:spcPts val="5599"/>
                </a:lnSpc>
              </a:pPr>
              <a:r>
                <a:rPr lang="en-US" sz="3999">
                  <a:solidFill>
                    <a:srgbClr val="000000"/>
                  </a:solidFill>
                  <a:latin typeface="Canva Sans"/>
                  <a:ea typeface="Canva Sans"/>
                  <a:cs typeface="Canva Sans"/>
                  <a:sym typeface="Canva Sans"/>
                </a:rPr>
                <a:t>±</a:t>
              </a:r>
              <a:r>
                <a:rPr lang="en-US" sz="3999" b="1">
                  <a:solidFill>
                    <a:srgbClr val="000000"/>
                  </a:solidFill>
                  <a:latin typeface="Canva Sans Bold"/>
                  <a:ea typeface="Canva Sans Bold"/>
                  <a:cs typeface="Canva Sans Bold"/>
                  <a:sym typeface="Canva Sans Bold"/>
                </a:rPr>
                <a:t>Polarity</a:t>
              </a:r>
              <a:r>
                <a:rPr lang="en-US" sz="3999">
                  <a:solidFill>
                    <a:srgbClr val="000000"/>
                  </a:solidFill>
                  <a:latin typeface="Canva Sans"/>
                  <a:ea typeface="Canva Sans"/>
                  <a:cs typeface="Canva Sans"/>
                  <a:sym typeface="Canva Sans"/>
                </a:rPr>
                <a:t>: Whether a subformula appears under negation or not (important for approximation/refinement).</a:t>
              </a:r>
            </a:p>
            <a:p>
              <a:pPr algn="l">
                <a:lnSpc>
                  <a:spcPts val="5599"/>
                </a:lnSpc>
              </a:pPr>
              <a:endParaRPr lang="en-US" sz="3999">
                <a:solidFill>
                  <a:srgbClr val="000000"/>
                </a:solidFill>
                <a:latin typeface="Canva Sans"/>
                <a:ea typeface="Canva Sans"/>
                <a:cs typeface="Canva Sans"/>
                <a:sym typeface="Canva Sans"/>
              </a:endParaRPr>
            </a:p>
          </p:txBody>
        </p:sp>
      </p:grpSp>
      <p:sp>
        <p:nvSpPr>
          <p:cNvPr id="5" name="Freeform 5"/>
          <p:cNvSpPr/>
          <p:nvPr/>
        </p:nvSpPr>
        <p:spPr>
          <a:xfrm>
            <a:off x="-1176793" y="2004394"/>
            <a:ext cx="4410986" cy="6278213"/>
          </a:xfrm>
          <a:custGeom>
            <a:avLst/>
            <a:gdLst/>
            <a:ahLst/>
            <a:cxnLst/>
            <a:rect l="l" t="t" r="r" b="b"/>
            <a:pathLst>
              <a:path w="4410986" h="6278213">
                <a:moveTo>
                  <a:pt x="0" y="0"/>
                </a:moveTo>
                <a:lnTo>
                  <a:pt x="4410986" y="0"/>
                </a:lnTo>
                <a:lnTo>
                  <a:pt x="4410986" y="6278212"/>
                </a:lnTo>
                <a:lnTo>
                  <a:pt x="0" y="6278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6" name="TextBox 6"/>
          <p:cNvSpPr txBox="1"/>
          <p:nvPr/>
        </p:nvSpPr>
        <p:spPr>
          <a:xfrm>
            <a:off x="4274614" y="466725"/>
            <a:ext cx="13915147" cy="1666241"/>
          </a:xfrm>
          <a:prstGeom prst="rect">
            <a:avLst/>
          </a:prstGeom>
        </p:spPr>
        <p:txBody>
          <a:bodyPr lIns="0" tIns="0" rIns="0" bIns="0" rtlCol="0" anchor="t">
            <a:spAutoFit/>
          </a:bodyPr>
          <a:lstStyle/>
          <a:p>
            <a:pPr algn="l">
              <a:lnSpc>
                <a:spcPts val="11480"/>
              </a:lnSpc>
            </a:pPr>
            <a:r>
              <a:rPr lang="en-US" sz="14000">
                <a:solidFill>
                  <a:srgbClr val="2060D1"/>
                </a:solidFill>
                <a:latin typeface="Sugo Display"/>
                <a:ea typeface="Sugo Display"/>
                <a:cs typeface="Sugo Display"/>
                <a:sym typeface="Sugo Display"/>
              </a:rPr>
              <a:t>NOTATION &amp; SYNTAX</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flipH="1">
            <a:off x="-3986967" y="2070405"/>
            <a:ext cx="9212441" cy="6146190"/>
          </a:xfrm>
          <a:custGeom>
            <a:avLst/>
            <a:gdLst/>
            <a:ahLst/>
            <a:cxnLst/>
            <a:rect l="l" t="t" r="r" b="b"/>
            <a:pathLst>
              <a:path w="9212441" h="6146190">
                <a:moveTo>
                  <a:pt x="9212441" y="0"/>
                </a:moveTo>
                <a:lnTo>
                  <a:pt x="0" y="0"/>
                </a:lnTo>
                <a:lnTo>
                  <a:pt x="0" y="6146190"/>
                </a:lnTo>
                <a:lnTo>
                  <a:pt x="9212441" y="6146190"/>
                </a:lnTo>
                <a:lnTo>
                  <a:pt x="9212441"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5225474" y="2425970"/>
            <a:ext cx="12604446" cy="7589064"/>
          </a:xfrm>
          <a:custGeom>
            <a:avLst/>
            <a:gdLst/>
            <a:ahLst/>
            <a:cxnLst/>
            <a:rect l="l" t="t" r="r" b="b"/>
            <a:pathLst>
              <a:path w="12604446" h="7589064">
                <a:moveTo>
                  <a:pt x="0" y="0"/>
                </a:moveTo>
                <a:lnTo>
                  <a:pt x="12604446" y="0"/>
                </a:lnTo>
                <a:lnTo>
                  <a:pt x="12604446" y="7589064"/>
                </a:lnTo>
                <a:lnTo>
                  <a:pt x="0" y="7589064"/>
                </a:lnTo>
                <a:lnTo>
                  <a:pt x="0" y="0"/>
                </a:lnTo>
                <a:close/>
              </a:path>
            </a:pathLst>
          </a:custGeom>
          <a:blipFill>
            <a:blip r:embed="rId4"/>
            <a:stretch>
              <a:fillRect/>
            </a:stretch>
          </a:blipFill>
        </p:spPr>
        <p:txBody>
          <a:bodyPr/>
          <a:lstStyle/>
          <a:p>
            <a:endParaRPr lang="en-IL"/>
          </a:p>
        </p:txBody>
      </p:sp>
      <p:sp>
        <p:nvSpPr>
          <p:cNvPr id="4" name="TextBox 4"/>
          <p:cNvSpPr txBox="1"/>
          <p:nvPr/>
        </p:nvSpPr>
        <p:spPr>
          <a:xfrm>
            <a:off x="3157260" y="1007415"/>
            <a:ext cx="14102040"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EXAMPLE- POLARITY: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flipH="1">
            <a:off x="-3986967" y="2070405"/>
            <a:ext cx="9212441" cy="6146190"/>
          </a:xfrm>
          <a:custGeom>
            <a:avLst/>
            <a:gdLst/>
            <a:ahLst/>
            <a:cxnLst/>
            <a:rect l="l" t="t" r="r" b="b"/>
            <a:pathLst>
              <a:path w="9212441" h="6146190">
                <a:moveTo>
                  <a:pt x="9212441" y="0"/>
                </a:moveTo>
                <a:lnTo>
                  <a:pt x="0" y="0"/>
                </a:lnTo>
                <a:lnTo>
                  <a:pt x="0" y="6146190"/>
                </a:lnTo>
                <a:lnTo>
                  <a:pt x="9212441" y="6146190"/>
                </a:lnTo>
                <a:lnTo>
                  <a:pt x="9212441"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1323813" y="2885607"/>
            <a:ext cx="16668500" cy="7146619"/>
          </a:xfrm>
          <a:custGeom>
            <a:avLst/>
            <a:gdLst/>
            <a:ahLst/>
            <a:cxnLst/>
            <a:rect l="l" t="t" r="r" b="b"/>
            <a:pathLst>
              <a:path w="16668500" h="7146619">
                <a:moveTo>
                  <a:pt x="0" y="0"/>
                </a:moveTo>
                <a:lnTo>
                  <a:pt x="16668500" y="0"/>
                </a:lnTo>
                <a:lnTo>
                  <a:pt x="16668500" y="7146619"/>
                </a:lnTo>
                <a:lnTo>
                  <a:pt x="0" y="7146619"/>
                </a:lnTo>
                <a:lnTo>
                  <a:pt x="0" y="0"/>
                </a:lnTo>
                <a:close/>
              </a:path>
            </a:pathLst>
          </a:custGeom>
          <a:blipFill>
            <a:blip r:embed="rId4"/>
            <a:stretch>
              <a:fillRect/>
            </a:stretch>
          </a:blipFill>
        </p:spPr>
        <p:txBody>
          <a:bodyPr/>
          <a:lstStyle/>
          <a:p>
            <a:endParaRPr lang="en-IL"/>
          </a:p>
        </p:txBody>
      </p:sp>
      <p:sp>
        <p:nvSpPr>
          <p:cNvPr id="4" name="TextBox 4"/>
          <p:cNvSpPr txBox="1"/>
          <p:nvPr/>
        </p:nvSpPr>
        <p:spPr>
          <a:xfrm>
            <a:off x="1870053" y="649605"/>
            <a:ext cx="14102040"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POLARITY</a:t>
            </a:r>
          </a:p>
        </p:txBody>
      </p:sp>
      <p:sp>
        <p:nvSpPr>
          <p:cNvPr id="5" name="TextBox 5"/>
          <p:cNvSpPr txBox="1"/>
          <p:nvPr/>
        </p:nvSpPr>
        <p:spPr>
          <a:xfrm>
            <a:off x="0" y="1679106"/>
            <a:ext cx="18288000" cy="1206500"/>
          </a:xfrm>
          <a:prstGeom prst="rect">
            <a:avLst/>
          </a:prstGeom>
        </p:spPr>
        <p:txBody>
          <a:bodyPr lIns="0" tIns="0" rIns="0" bIns="0" rtlCol="0" anchor="t">
            <a:spAutoFit/>
          </a:bodyPr>
          <a:lstStyle/>
          <a:p>
            <a:pPr algn="ctr">
              <a:lnSpc>
                <a:spcPts val="4899"/>
              </a:lnSpc>
              <a:spcBef>
                <a:spcPct val="0"/>
              </a:spcBef>
            </a:pPr>
            <a:r>
              <a:rPr lang="en-US" sz="3499">
                <a:solidFill>
                  <a:srgbClr val="2060D1"/>
                </a:solidFill>
                <a:latin typeface="Canva Sans"/>
                <a:ea typeface="Canva Sans"/>
                <a:cs typeface="Canva Sans"/>
                <a:sym typeface="Canva Sans"/>
              </a:rPr>
              <a:t>LET F BE A FORMULA . THEN, FOR EACH (SUB)FORMULA F ′ AT POSITION Π OF F: IF F ′ HAS THE FORM: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3460873" y="1648442"/>
            <a:ext cx="6784966" cy="6990116"/>
          </a:xfrm>
          <a:custGeom>
            <a:avLst/>
            <a:gdLst/>
            <a:ahLst/>
            <a:cxnLst/>
            <a:rect l="l" t="t" r="r" b="b"/>
            <a:pathLst>
              <a:path w="6784966" h="6990116">
                <a:moveTo>
                  <a:pt x="0" y="0"/>
                </a:moveTo>
                <a:lnTo>
                  <a:pt x="6784966" y="0"/>
                </a:lnTo>
                <a:lnTo>
                  <a:pt x="6784966" y="6990116"/>
                </a:lnTo>
                <a:lnTo>
                  <a:pt x="0" y="6990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469914" y="1976243"/>
            <a:ext cx="14872412" cy="7566340"/>
          </a:xfrm>
          <a:custGeom>
            <a:avLst/>
            <a:gdLst/>
            <a:ahLst/>
            <a:cxnLst/>
            <a:rect l="l" t="t" r="r" b="b"/>
            <a:pathLst>
              <a:path w="14872412" h="7566340">
                <a:moveTo>
                  <a:pt x="0" y="0"/>
                </a:moveTo>
                <a:lnTo>
                  <a:pt x="14872412" y="0"/>
                </a:lnTo>
                <a:lnTo>
                  <a:pt x="14872412" y="7566340"/>
                </a:lnTo>
                <a:lnTo>
                  <a:pt x="0" y="7566340"/>
                </a:lnTo>
                <a:lnTo>
                  <a:pt x="0" y="0"/>
                </a:lnTo>
                <a:close/>
              </a:path>
            </a:pathLst>
          </a:custGeom>
          <a:blipFill>
            <a:blip r:embed="rId4"/>
            <a:stretch>
              <a:fillRect/>
            </a:stretch>
          </a:blipFill>
        </p:spPr>
        <p:txBody>
          <a:bodyPr/>
          <a:lstStyle/>
          <a:p>
            <a:endParaRPr lang="en-IL"/>
          </a:p>
        </p:txBody>
      </p:sp>
      <p:sp>
        <p:nvSpPr>
          <p:cNvPr id="4" name="TextBox 4"/>
          <p:cNvSpPr txBox="1"/>
          <p:nvPr/>
        </p:nvSpPr>
        <p:spPr>
          <a:xfrm>
            <a:off x="3158239" y="649605"/>
            <a:ext cx="10876130"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POSITION &amp; POLARITY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Freeform 2"/>
          <p:cNvSpPr/>
          <p:nvPr/>
        </p:nvSpPr>
        <p:spPr>
          <a:xfrm>
            <a:off x="-1748322" y="2291407"/>
            <a:ext cx="8061187" cy="5704186"/>
          </a:xfrm>
          <a:custGeom>
            <a:avLst/>
            <a:gdLst/>
            <a:ahLst/>
            <a:cxnLst/>
            <a:rect l="l" t="t" r="r" b="b"/>
            <a:pathLst>
              <a:path w="8061187" h="5704186">
                <a:moveTo>
                  <a:pt x="0" y="0"/>
                </a:moveTo>
                <a:lnTo>
                  <a:pt x="8061187" y="0"/>
                </a:lnTo>
                <a:lnTo>
                  <a:pt x="8061187" y="5704186"/>
                </a:lnTo>
                <a:lnTo>
                  <a:pt x="0" y="57041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7861515" y="5601994"/>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L"/>
          </a:p>
        </p:txBody>
      </p:sp>
      <p:sp>
        <p:nvSpPr>
          <p:cNvPr id="4" name="TextBox 4"/>
          <p:cNvSpPr txBox="1"/>
          <p:nvPr/>
        </p:nvSpPr>
        <p:spPr>
          <a:xfrm>
            <a:off x="1549830" y="1657350"/>
            <a:ext cx="16738170" cy="4185798"/>
          </a:xfrm>
          <a:prstGeom prst="rect">
            <a:avLst/>
          </a:prstGeom>
        </p:spPr>
        <p:txBody>
          <a:bodyPr lIns="0" tIns="0" rIns="0" bIns="0" rtlCol="0" anchor="t">
            <a:spAutoFit/>
          </a:bodyPr>
          <a:lstStyle/>
          <a:p>
            <a:pPr algn="ctr">
              <a:lnSpc>
                <a:spcPts val="15427"/>
              </a:lnSpc>
            </a:pPr>
            <a:r>
              <a:rPr lang="en-US" sz="18813">
                <a:solidFill>
                  <a:srgbClr val="FFFFFF"/>
                </a:solidFill>
                <a:latin typeface="Sugo Display"/>
                <a:ea typeface="Sugo Display"/>
                <a:cs typeface="Sugo Display"/>
                <a:sym typeface="Sugo Display"/>
              </a:rPr>
              <a:t>OVERAPPROXIMATION METHODS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2014792" y="1979087"/>
            <a:ext cx="7213179" cy="6548029"/>
          </a:xfrm>
          <a:custGeom>
            <a:avLst/>
            <a:gdLst/>
            <a:ahLst/>
            <a:cxnLst/>
            <a:rect l="l" t="t" r="r" b="b"/>
            <a:pathLst>
              <a:path w="7213179" h="6548029">
                <a:moveTo>
                  <a:pt x="0" y="0"/>
                </a:moveTo>
                <a:lnTo>
                  <a:pt x="7213179" y="0"/>
                </a:lnTo>
                <a:lnTo>
                  <a:pt x="7213179" y="6548030"/>
                </a:lnTo>
                <a:lnTo>
                  <a:pt x="0" y="654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152400" y="901464"/>
            <a:ext cx="16749140" cy="2147723"/>
            <a:chOff x="-50643" y="-50619"/>
            <a:chExt cx="4411296" cy="565655"/>
          </a:xfrm>
        </p:grpSpPr>
        <p:sp>
          <p:nvSpPr>
            <p:cNvPr id="4" name="Freeform 4"/>
            <p:cNvSpPr/>
            <p:nvPr/>
          </p:nvSpPr>
          <p:spPr>
            <a:xfrm>
              <a:off x="0" y="0"/>
              <a:ext cx="4360653" cy="498980"/>
            </a:xfrm>
            <a:custGeom>
              <a:avLst/>
              <a:gdLst/>
              <a:ahLst/>
              <a:cxnLst/>
              <a:rect l="l" t="t" r="r" b="b"/>
              <a:pathLst>
                <a:path w="4360653" h="498980">
                  <a:moveTo>
                    <a:pt x="23847" y="0"/>
                  </a:moveTo>
                  <a:lnTo>
                    <a:pt x="4336806" y="0"/>
                  </a:lnTo>
                  <a:cubicBezTo>
                    <a:pt x="4343131" y="0"/>
                    <a:pt x="4349196" y="2512"/>
                    <a:pt x="4353668" y="6985"/>
                  </a:cubicBezTo>
                  <a:cubicBezTo>
                    <a:pt x="4358141" y="11457"/>
                    <a:pt x="4360653" y="17523"/>
                    <a:pt x="4360653" y="23847"/>
                  </a:cubicBezTo>
                  <a:lnTo>
                    <a:pt x="4360653" y="475133"/>
                  </a:lnTo>
                  <a:cubicBezTo>
                    <a:pt x="4360653" y="488304"/>
                    <a:pt x="4349976" y="498980"/>
                    <a:pt x="4336806" y="498980"/>
                  </a:cubicBezTo>
                  <a:lnTo>
                    <a:pt x="23847" y="498980"/>
                  </a:lnTo>
                  <a:cubicBezTo>
                    <a:pt x="10677" y="498980"/>
                    <a:pt x="0" y="488304"/>
                    <a:pt x="0" y="475133"/>
                  </a:cubicBezTo>
                  <a:lnTo>
                    <a:pt x="0" y="23847"/>
                  </a:lnTo>
                  <a:cubicBezTo>
                    <a:pt x="0" y="10677"/>
                    <a:pt x="10677" y="0"/>
                    <a:pt x="23847" y="0"/>
                  </a:cubicBezTo>
                  <a:close/>
                </a:path>
              </a:pathLst>
            </a:custGeom>
            <a:solidFill>
              <a:srgbClr val="FFFFFF"/>
            </a:solidFill>
          </p:spPr>
          <p:txBody>
            <a:bodyPr/>
            <a:lstStyle/>
            <a:p>
              <a:endParaRPr lang="en-IL"/>
            </a:p>
          </p:txBody>
        </p:sp>
        <p:sp>
          <p:nvSpPr>
            <p:cNvPr id="5" name="TextBox 5"/>
            <p:cNvSpPr txBox="1"/>
            <p:nvPr/>
          </p:nvSpPr>
          <p:spPr>
            <a:xfrm>
              <a:off x="-50643" y="-50619"/>
              <a:ext cx="4360653" cy="565655"/>
            </a:xfrm>
            <a:prstGeom prst="rect">
              <a:avLst/>
            </a:prstGeom>
          </p:spPr>
          <p:txBody>
            <a:bodyPr lIns="254000" tIns="254000" rIns="254000" bIns="254000" rtlCol="0" anchor="ctr"/>
            <a:lstStyle/>
            <a:p>
              <a:pPr marL="755652" lvl="1" indent="-377826" algn="l">
                <a:lnSpc>
                  <a:spcPts val="4900"/>
                </a:lnSpc>
                <a:buFont typeface="Arial"/>
                <a:buChar char="•"/>
              </a:pPr>
              <a:r>
                <a:rPr lang="en-US" sz="3500" dirty="0">
                  <a:solidFill>
                    <a:srgbClr val="000000"/>
                  </a:solidFill>
                  <a:latin typeface="Canva Sans"/>
                  <a:ea typeface="Canva Sans"/>
                  <a:cs typeface="Canva Sans"/>
                  <a:sym typeface="Canva Sans"/>
                </a:rPr>
                <a:t>The goal is to build </a:t>
              </a:r>
              <a:r>
                <a:rPr lang="en-US" sz="3500" dirty="0" err="1">
                  <a:solidFill>
                    <a:srgbClr val="000000"/>
                  </a:solidFill>
                  <a:latin typeface="Canva Sans"/>
                  <a:ea typeface="Canva Sans"/>
                  <a:cs typeface="Canva Sans"/>
                  <a:sym typeface="Canva Sans"/>
                </a:rPr>
                <a:t>overapproximations</a:t>
              </a:r>
              <a:r>
                <a:rPr lang="en-US" sz="3500" dirty="0">
                  <a:solidFill>
                    <a:srgbClr val="000000"/>
                  </a:solidFill>
                  <a:latin typeface="Canva Sans"/>
                  <a:ea typeface="Canva Sans"/>
                  <a:cs typeface="Canva Sans"/>
                  <a:sym typeface="Canva Sans"/>
                </a:rPr>
                <a:t> of a QF_NIA formula </a:t>
              </a:r>
              <a:r>
                <a:rPr lang="en-US" sz="3500" dirty="0" err="1">
                  <a:solidFill>
                    <a:srgbClr val="000000"/>
                  </a:solidFill>
                  <a:latin typeface="Canva Sans"/>
                  <a:ea typeface="Canva Sans"/>
                  <a:cs typeface="Canva Sans"/>
                  <a:sym typeface="Canva Sans"/>
                </a:rPr>
                <a:t>f_NI</a:t>
              </a:r>
              <a:r>
                <a:rPr lang="en-US" sz="3500" dirty="0">
                  <a:solidFill>
                    <a:srgbClr val="000000"/>
                  </a:solidFill>
                  <a:latin typeface="Canva Sans"/>
                  <a:ea typeface="Canva Sans"/>
                  <a:cs typeface="Canva Sans"/>
                  <a:sym typeface="Canva Sans"/>
                </a:rPr>
                <a:t> using LIA and NRA, resulting in </a:t>
              </a:r>
              <a:r>
                <a:rPr lang="en-US" sz="3500" dirty="0" err="1">
                  <a:solidFill>
                    <a:srgbClr val="000000"/>
                  </a:solidFill>
                  <a:latin typeface="Canva Sans"/>
                  <a:ea typeface="Canva Sans"/>
                  <a:cs typeface="Canva Sans"/>
                  <a:sym typeface="Canva Sans"/>
                </a:rPr>
                <a:t>f_LI</a:t>
              </a:r>
              <a:r>
                <a:rPr lang="en-US" sz="3500" dirty="0">
                  <a:solidFill>
                    <a:srgbClr val="000000"/>
                  </a:solidFill>
                  <a:latin typeface="Canva Sans"/>
                  <a:ea typeface="Canva Sans"/>
                  <a:cs typeface="Canva Sans"/>
                  <a:sym typeface="Canva Sans"/>
                </a:rPr>
                <a:t> and </a:t>
              </a:r>
              <a:r>
                <a:rPr lang="en-US" sz="3500" dirty="0" err="1">
                  <a:solidFill>
                    <a:srgbClr val="000000"/>
                  </a:solidFill>
                  <a:latin typeface="Canva Sans"/>
                  <a:ea typeface="Canva Sans"/>
                  <a:cs typeface="Canva Sans"/>
                  <a:sym typeface="Canva Sans"/>
                </a:rPr>
                <a:t>f_NR</a:t>
              </a:r>
              <a:r>
                <a:rPr lang="en-US" sz="3500" dirty="0">
                  <a:solidFill>
                    <a:srgbClr val="000000"/>
                  </a:solidFill>
                  <a:latin typeface="Canva Sans"/>
                  <a:ea typeface="Canva Sans"/>
                  <a:cs typeface="Canva Sans"/>
                  <a:sym typeface="Canva Sans"/>
                </a:rPr>
                <a:t>.</a:t>
              </a:r>
            </a:p>
          </p:txBody>
        </p:sp>
      </p:grpSp>
      <p:grpSp>
        <p:nvGrpSpPr>
          <p:cNvPr id="6" name="Group 6"/>
          <p:cNvGrpSpPr/>
          <p:nvPr/>
        </p:nvGrpSpPr>
        <p:grpSpPr>
          <a:xfrm>
            <a:off x="344685" y="3988349"/>
            <a:ext cx="16556855" cy="2310303"/>
            <a:chOff x="0" y="0"/>
            <a:chExt cx="4360653" cy="608475"/>
          </a:xfrm>
        </p:grpSpPr>
        <p:sp>
          <p:nvSpPr>
            <p:cNvPr id="7" name="Freeform 7"/>
            <p:cNvSpPr/>
            <p:nvPr/>
          </p:nvSpPr>
          <p:spPr>
            <a:xfrm>
              <a:off x="0" y="0"/>
              <a:ext cx="4360653" cy="608475"/>
            </a:xfrm>
            <a:custGeom>
              <a:avLst/>
              <a:gdLst/>
              <a:ahLst/>
              <a:cxnLst/>
              <a:rect l="l" t="t" r="r" b="b"/>
              <a:pathLst>
                <a:path w="4360653" h="608475">
                  <a:moveTo>
                    <a:pt x="23847" y="0"/>
                  </a:moveTo>
                  <a:lnTo>
                    <a:pt x="4336806" y="0"/>
                  </a:lnTo>
                  <a:cubicBezTo>
                    <a:pt x="4343131" y="0"/>
                    <a:pt x="4349196" y="2512"/>
                    <a:pt x="4353668" y="6985"/>
                  </a:cubicBezTo>
                  <a:cubicBezTo>
                    <a:pt x="4358141" y="11457"/>
                    <a:pt x="4360653" y="17523"/>
                    <a:pt x="4360653" y="23847"/>
                  </a:cubicBezTo>
                  <a:lnTo>
                    <a:pt x="4360653" y="584627"/>
                  </a:lnTo>
                  <a:cubicBezTo>
                    <a:pt x="4360653" y="597798"/>
                    <a:pt x="4349976" y="608475"/>
                    <a:pt x="4336806" y="608475"/>
                  </a:cubicBezTo>
                  <a:lnTo>
                    <a:pt x="23847" y="608475"/>
                  </a:lnTo>
                  <a:cubicBezTo>
                    <a:pt x="17523" y="608475"/>
                    <a:pt x="11457" y="605962"/>
                    <a:pt x="6985" y="601490"/>
                  </a:cubicBezTo>
                  <a:cubicBezTo>
                    <a:pt x="2512" y="597018"/>
                    <a:pt x="0" y="590952"/>
                    <a:pt x="0" y="584627"/>
                  </a:cubicBezTo>
                  <a:lnTo>
                    <a:pt x="0" y="23847"/>
                  </a:lnTo>
                  <a:cubicBezTo>
                    <a:pt x="0" y="10677"/>
                    <a:pt x="10677" y="0"/>
                    <a:pt x="23847" y="0"/>
                  </a:cubicBezTo>
                  <a:close/>
                </a:path>
              </a:pathLst>
            </a:custGeom>
            <a:solidFill>
              <a:srgbClr val="FFFFFF"/>
            </a:solidFill>
          </p:spPr>
          <p:txBody>
            <a:bodyPr/>
            <a:lstStyle/>
            <a:p>
              <a:endParaRPr lang="en-IL"/>
            </a:p>
          </p:txBody>
        </p:sp>
        <p:sp>
          <p:nvSpPr>
            <p:cNvPr id="8" name="TextBox 8"/>
            <p:cNvSpPr txBox="1"/>
            <p:nvPr/>
          </p:nvSpPr>
          <p:spPr>
            <a:xfrm>
              <a:off x="0" y="-66675"/>
              <a:ext cx="4360653" cy="675150"/>
            </a:xfrm>
            <a:prstGeom prst="rect">
              <a:avLst/>
            </a:prstGeom>
          </p:spPr>
          <p:txBody>
            <a:bodyPr lIns="254000" tIns="254000" rIns="254000" bIns="254000" rtlCol="0" anchor="ctr"/>
            <a:lstStyle/>
            <a:p>
              <a:pPr algn="l">
                <a:lnSpc>
                  <a:spcPts val="4900"/>
                </a:lnSpc>
              </a:pPr>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An overapproximation f is valid if its unsatisfiability implies that f_NI is also unsatisfiable.</a:t>
              </a:r>
            </a:p>
          </p:txBody>
        </p:sp>
      </p:grpSp>
      <p:grpSp>
        <p:nvGrpSpPr>
          <p:cNvPr id="9" name="Group 9"/>
          <p:cNvGrpSpPr/>
          <p:nvPr/>
        </p:nvGrpSpPr>
        <p:grpSpPr>
          <a:xfrm>
            <a:off x="344685" y="7294435"/>
            <a:ext cx="16556855" cy="2310303"/>
            <a:chOff x="0" y="0"/>
            <a:chExt cx="4360653" cy="608475"/>
          </a:xfrm>
        </p:grpSpPr>
        <p:sp>
          <p:nvSpPr>
            <p:cNvPr id="10" name="Freeform 10"/>
            <p:cNvSpPr/>
            <p:nvPr/>
          </p:nvSpPr>
          <p:spPr>
            <a:xfrm>
              <a:off x="0" y="0"/>
              <a:ext cx="4360653" cy="608475"/>
            </a:xfrm>
            <a:custGeom>
              <a:avLst/>
              <a:gdLst/>
              <a:ahLst/>
              <a:cxnLst/>
              <a:rect l="l" t="t" r="r" b="b"/>
              <a:pathLst>
                <a:path w="4360653" h="608475">
                  <a:moveTo>
                    <a:pt x="23847" y="0"/>
                  </a:moveTo>
                  <a:lnTo>
                    <a:pt x="4336806" y="0"/>
                  </a:lnTo>
                  <a:cubicBezTo>
                    <a:pt x="4343131" y="0"/>
                    <a:pt x="4349196" y="2512"/>
                    <a:pt x="4353668" y="6985"/>
                  </a:cubicBezTo>
                  <a:cubicBezTo>
                    <a:pt x="4358141" y="11457"/>
                    <a:pt x="4360653" y="17523"/>
                    <a:pt x="4360653" y="23847"/>
                  </a:cubicBezTo>
                  <a:lnTo>
                    <a:pt x="4360653" y="584627"/>
                  </a:lnTo>
                  <a:cubicBezTo>
                    <a:pt x="4360653" y="597798"/>
                    <a:pt x="4349976" y="608475"/>
                    <a:pt x="4336806" y="608475"/>
                  </a:cubicBezTo>
                  <a:lnTo>
                    <a:pt x="23847" y="608475"/>
                  </a:lnTo>
                  <a:cubicBezTo>
                    <a:pt x="17523" y="608475"/>
                    <a:pt x="11457" y="605962"/>
                    <a:pt x="6985" y="601490"/>
                  </a:cubicBezTo>
                  <a:cubicBezTo>
                    <a:pt x="2512" y="597018"/>
                    <a:pt x="0" y="590952"/>
                    <a:pt x="0" y="584627"/>
                  </a:cubicBezTo>
                  <a:lnTo>
                    <a:pt x="0" y="23847"/>
                  </a:lnTo>
                  <a:cubicBezTo>
                    <a:pt x="0" y="10677"/>
                    <a:pt x="10677" y="0"/>
                    <a:pt x="23847" y="0"/>
                  </a:cubicBezTo>
                  <a:close/>
                </a:path>
              </a:pathLst>
            </a:custGeom>
            <a:solidFill>
              <a:srgbClr val="FFFFFF"/>
            </a:solidFill>
          </p:spPr>
          <p:txBody>
            <a:bodyPr/>
            <a:lstStyle/>
            <a:p>
              <a:endParaRPr lang="en-IL"/>
            </a:p>
          </p:txBody>
        </p:sp>
        <p:sp>
          <p:nvSpPr>
            <p:cNvPr id="11" name="TextBox 11"/>
            <p:cNvSpPr txBox="1"/>
            <p:nvPr/>
          </p:nvSpPr>
          <p:spPr>
            <a:xfrm>
              <a:off x="0" y="-66675"/>
              <a:ext cx="4360653" cy="675150"/>
            </a:xfrm>
            <a:prstGeom prst="rect">
              <a:avLst/>
            </a:prstGeom>
          </p:spPr>
          <p:txBody>
            <a:bodyPr lIns="254000" tIns="254000" rIns="254000" bIns="254000" rtlCol="0" anchor="ctr"/>
            <a:lstStyle/>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 A tighter overapproximation has fewer models, making it more accurate but often more complex to solve.</a:t>
              </a:r>
            </a:p>
            <a:p>
              <a:pPr algn="l">
                <a:lnSpc>
                  <a:spcPts val="4900"/>
                </a:lnSpc>
              </a:pPr>
              <a:endParaRPr lang="en-US" sz="3500">
                <a:solidFill>
                  <a:srgbClr val="000000"/>
                </a:solidFill>
                <a:latin typeface="Canva Sans"/>
                <a:ea typeface="Canva Sans"/>
                <a:cs typeface="Canva Sans"/>
                <a:sym typeface="Canva Sans"/>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rot="2059354">
            <a:off x="9353791" y="97308"/>
            <a:ext cx="8131962" cy="7984109"/>
          </a:xfrm>
          <a:custGeom>
            <a:avLst/>
            <a:gdLst/>
            <a:ahLst/>
            <a:cxnLst/>
            <a:rect l="l" t="t" r="r" b="b"/>
            <a:pathLst>
              <a:path w="8131962" h="7984109">
                <a:moveTo>
                  <a:pt x="0" y="0"/>
                </a:moveTo>
                <a:lnTo>
                  <a:pt x="8131962" y="0"/>
                </a:lnTo>
                <a:lnTo>
                  <a:pt x="8131962" y="7984109"/>
                </a:lnTo>
                <a:lnTo>
                  <a:pt x="0" y="79841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TextBox 3"/>
          <p:cNvSpPr txBox="1"/>
          <p:nvPr/>
        </p:nvSpPr>
        <p:spPr>
          <a:xfrm>
            <a:off x="445855" y="4838700"/>
            <a:ext cx="12149807" cy="4840215"/>
          </a:xfrm>
          <a:prstGeom prst="rect">
            <a:avLst/>
          </a:prstGeom>
        </p:spPr>
        <p:txBody>
          <a:bodyPr lIns="0" tIns="0" rIns="0" bIns="0" rtlCol="0" anchor="t">
            <a:spAutoFit/>
          </a:bodyPr>
          <a:lstStyle/>
          <a:p>
            <a:pPr algn="ctr">
              <a:lnSpc>
                <a:spcPts val="19258"/>
              </a:lnSpc>
              <a:spcBef>
                <a:spcPct val="0"/>
              </a:spcBef>
            </a:pPr>
            <a:r>
              <a:rPr lang="en-US" sz="13755" dirty="0">
                <a:solidFill>
                  <a:srgbClr val="0062C4"/>
                </a:solidFill>
                <a:latin typeface="Sugo Display"/>
                <a:ea typeface="Sugo Display"/>
                <a:cs typeface="Sugo Display"/>
                <a:sym typeface="Sugo Display"/>
              </a:rPr>
              <a:t>LIA </a:t>
            </a:r>
          </a:p>
          <a:p>
            <a:pPr algn="ctr">
              <a:lnSpc>
                <a:spcPts val="19258"/>
              </a:lnSpc>
              <a:spcBef>
                <a:spcPct val="0"/>
              </a:spcBef>
            </a:pPr>
            <a:r>
              <a:rPr lang="en-US" sz="13755" dirty="0">
                <a:solidFill>
                  <a:srgbClr val="0062C4"/>
                </a:solidFill>
                <a:latin typeface="Sugo Display"/>
                <a:ea typeface="Sugo Display"/>
                <a:cs typeface="Sugo Display"/>
                <a:sym typeface="Sugo Display"/>
              </a:rPr>
              <a:t>OVERAPPROXIMATION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3460873" y="1648442"/>
            <a:ext cx="6784966" cy="6990116"/>
          </a:xfrm>
          <a:custGeom>
            <a:avLst/>
            <a:gdLst/>
            <a:ahLst/>
            <a:cxnLst/>
            <a:rect l="l" t="t" r="r" b="b"/>
            <a:pathLst>
              <a:path w="6784966" h="6990116">
                <a:moveTo>
                  <a:pt x="0" y="0"/>
                </a:moveTo>
                <a:lnTo>
                  <a:pt x="6784966" y="0"/>
                </a:lnTo>
                <a:lnTo>
                  <a:pt x="6784966" y="6990116"/>
                </a:lnTo>
                <a:lnTo>
                  <a:pt x="0" y="6990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286621" y="6328255"/>
            <a:ext cx="14233920" cy="2310303"/>
            <a:chOff x="0" y="0"/>
            <a:chExt cx="3748851" cy="608475"/>
          </a:xfrm>
        </p:grpSpPr>
        <p:sp>
          <p:nvSpPr>
            <p:cNvPr id="4" name="Freeform 4"/>
            <p:cNvSpPr/>
            <p:nvPr/>
          </p:nvSpPr>
          <p:spPr>
            <a:xfrm>
              <a:off x="0" y="0"/>
              <a:ext cx="3748851" cy="608475"/>
            </a:xfrm>
            <a:custGeom>
              <a:avLst/>
              <a:gdLst/>
              <a:ahLst/>
              <a:cxnLst/>
              <a:rect l="l" t="t" r="r" b="b"/>
              <a:pathLst>
                <a:path w="3748851" h="608475">
                  <a:moveTo>
                    <a:pt x="27739" y="0"/>
                  </a:moveTo>
                  <a:lnTo>
                    <a:pt x="3721112" y="0"/>
                  </a:lnTo>
                  <a:cubicBezTo>
                    <a:pt x="3728469" y="0"/>
                    <a:pt x="3735525" y="2923"/>
                    <a:pt x="3740727" y="8125"/>
                  </a:cubicBezTo>
                  <a:cubicBezTo>
                    <a:pt x="3745929" y="13327"/>
                    <a:pt x="3748851" y="20382"/>
                    <a:pt x="3748851" y="27739"/>
                  </a:cubicBezTo>
                  <a:lnTo>
                    <a:pt x="3748851" y="580736"/>
                  </a:lnTo>
                  <a:cubicBezTo>
                    <a:pt x="3748851" y="596056"/>
                    <a:pt x="3736432" y="608475"/>
                    <a:pt x="3721112" y="608475"/>
                  </a:cubicBezTo>
                  <a:lnTo>
                    <a:pt x="27739" y="608475"/>
                  </a:lnTo>
                  <a:cubicBezTo>
                    <a:pt x="20382" y="608475"/>
                    <a:pt x="13327" y="605552"/>
                    <a:pt x="8125" y="600350"/>
                  </a:cubicBezTo>
                  <a:cubicBezTo>
                    <a:pt x="2923" y="595148"/>
                    <a:pt x="0" y="588092"/>
                    <a:pt x="0" y="580736"/>
                  </a:cubicBezTo>
                  <a:lnTo>
                    <a:pt x="0" y="27739"/>
                  </a:lnTo>
                  <a:cubicBezTo>
                    <a:pt x="0" y="20382"/>
                    <a:pt x="2923" y="13327"/>
                    <a:pt x="8125" y="8125"/>
                  </a:cubicBezTo>
                  <a:cubicBezTo>
                    <a:pt x="13327" y="2923"/>
                    <a:pt x="20382" y="0"/>
                    <a:pt x="27739" y="0"/>
                  </a:cubicBezTo>
                  <a:close/>
                </a:path>
              </a:pathLst>
            </a:custGeom>
            <a:solidFill>
              <a:srgbClr val="FFFFFF"/>
            </a:solidFill>
          </p:spPr>
          <p:txBody>
            <a:bodyPr/>
            <a:lstStyle/>
            <a:p>
              <a:endParaRPr lang="en-IL"/>
            </a:p>
          </p:txBody>
        </p:sp>
        <p:sp>
          <p:nvSpPr>
            <p:cNvPr id="5" name="TextBox 5"/>
            <p:cNvSpPr txBox="1"/>
            <p:nvPr/>
          </p:nvSpPr>
          <p:spPr>
            <a:xfrm>
              <a:off x="0" y="-66675"/>
              <a:ext cx="3748851" cy="675150"/>
            </a:xfrm>
            <a:prstGeom prst="rect">
              <a:avLst/>
            </a:prstGeom>
          </p:spPr>
          <p:txBody>
            <a:bodyPr lIns="254000" tIns="254000" rIns="254000" bIns="254000" rtlCol="0" anchor="ctr"/>
            <a:lstStyle/>
            <a:p>
              <a:pPr algn="just">
                <a:lnSpc>
                  <a:spcPts val="4900"/>
                </a:lnSpc>
              </a:pPr>
              <a:r>
                <a:rPr lang="en-US" sz="3500" dirty="0">
                  <a:solidFill>
                    <a:srgbClr val="000000"/>
                  </a:solidFill>
                  <a:latin typeface="Canva Sans"/>
                  <a:ea typeface="Canva Sans"/>
                  <a:cs typeface="Canva Sans"/>
                  <a:sym typeface="Canva Sans"/>
                </a:rPr>
                <a:t>to tighten the </a:t>
              </a:r>
              <a:r>
                <a:rPr lang="en-US" sz="3500" dirty="0" err="1">
                  <a:solidFill>
                    <a:srgbClr val="000000"/>
                  </a:solidFill>
                  <a:latin typeface="Canva Sans"/>
                  <a:ea typeface="Canva Sans"/>
                  <a:cs typeface="Canva Sans"/>
                  <a:sym typeface="Canva Sans"/>
                </a:rPr>
                <a:t>overapproximation</a:t>
              </a:r>
              <a:r>
                <a:rPr lang="en-US" sz="3500" dirty="0">
                  <a:solidFill>
                    <a:srgbClr val="000000"/>
                  </a:solidFill>
                  <a:latin typeface="Canva Sans"/>
                  <a:ea typeface="Canva Sans"/>
                  <a:cs typeface="Canva Sans"/>
                  <a:sym typeface="Canva Sans"/>
                </a:rPr>
                <a:t>, the transformation adds axioms constraining </a:t>
              </a:r>
              <a:r>
                <a:rPr lang="en-US" sz="3500" dirty="0" err="1">
                  <a:solidFill>
                    <a:srgbClr val="000000"/>
                  </a:solidFill>
                  <a:latin typeface="Canva Sans"/>
                  <a:ea typeface="Canva Sans"/>
                  <a:cs typeface="Canva Sans"/>
                  <a:sym typeface="Canva Sans"/>
                </a:rPr>
                <a:t>umul</a:t>
              </a:r>
              <a:r>
                <a:rPr lang="en-US" sz="3500" dirty="0">
                  <a:solidFill>
                    <a:srgbClr val="000000"/>
                  </a:solidFill>
                  <a:latin typeface="Canva Sans"/>
                  <a:ea typeface="Canva Sans"/>
                  <a:cs typeface="Canva Sans"/>
                  <a:sym typeface="Canva Sans"/>
                </a:rPr>
                <a:t>, </a:t>
              </a:r>
              <a:r>
                <a:rPr lang="en-US" sz="3500" dirty="0" err="1">
                  <a:solidFill>
                    <a:srgbClr val="000000"/>
                  </a:solidFill>
                  <a:latin typeface="Canva Sans"/>
                  <a:ea typeface="Canva Sans"/>
                  <a:cs typeface="Canva Sans"/>
                  <a:sym typeface="Canva Sans"/>
                </a:rPr>
                <a:t>udiv</a:t>
              </a:r>
              <a:r>
                <a:rPr lang="en-US" sz="3500" dirty="0">
                  <a:solidFill>
                    <a:srgbClr val="000000"/>
                  </a:solidFill>
                  <a:latin typeface="Canva Sans"/>
                  <a:ea typeface="Canva Sans"/>
                  <a:cs typeface="Canva Sans"/>
                  <a:sym typeface="Canva Sans"/>
                </a:rPr>
                <a:t>, </a:t>
              </a:r>
              <a:r>
                <a:rPr lang="en-US" sz="3500" dirty="0" err="1">
                  <a:solidFill>
                    <a:srgbClr val="000000"/>
                  </a:solidFill>
                  <a:latin typeface="Canva Sans"/>
                  <a:ea typeface="Canva Sans"/>
                  <a:cs typeface="Canva Sans"/>
                  <a:sym typeface="Canva Sans"/>
                </a:rPr>
                <a:t>umod</a:t>
              </a:r>
              <a:r>
                <a:rPr lang="en-US" sz="3500" dirty="0">
                  <a:solidFill>
                    <a:srgbClr val="000000"/>
                  </a:solidFill>
                  <a:latin typeface="Canva Sans"/>
                  <a:ea typeface="Canva Sans"/>
                  <a:cs typeface="Canva Sans"/>
                  <a:sym typeface="Canva Sans"/>
                </a:rPr>
                <a:t> to the formula -&gt;</a:t>
              </a:r>
            </a:p>
          </p:txBody>
        </p:sp>
      </p:grpSp>
      <p:sp>
        <p:nvSpPr>
          <p:cNvPr id="6" name="Freeform 6"/>
          <p:cNvSpPr/>
          <p:nvPr/>
        </p:nvSpPr>
        <p:spPr>
          <a:xfrm>
            <a:off x="0" y="3500925"/>
            <a:ext cx="15628179" cy="1152578"/>
          </a:xfrm>
          <a:custGeom>
            <a:avLst/>
            <a:gdLst/>
            <a:ahLst/>
            <a:cxnLst/>
            <a:rect l="l" t="t" r="r" b="b"/>
            <a:pathLst>
              <a:path w="15628179" h="1152578">
                <a:moveTo>
                  <a:pt x="0" y="0"/>
                </a:moveTo>
                <a:lnTo>
                  <a:pt x="15628180" y="0"/>
                </a:lnTo>
                <a:lnTo>
                  <a:pt x="15628180" y="1152578"/>
                </a:lnTo>
                <a:lnTo>
                  <a:pt x="0" y="1152578"/>
                </a:lnTo>
                <a:lnTo>
                  <a:pt x="0" y="0"/>
                </a:lnTo>
                <a:close/>
              </a:path>
            </a:pathLst>
          </a:custGeom>
          <a:blipFill>
            <a:blip r:embed="rId4"/>
            <a:stretch>
              <a:fillRect/>
            </a:stretch>
          </a:blipFill>
        </p:spPr>
        <p:txBody>
          <a:bodyPr/>
          <a:lstStyle/>
          <a:p>
            <a:endParaRPr lang="en-IL"/>
          </a:p>
        </p:txBody>
      </p:sp>
      <p:sp>
        <p:nvSpPr>
          <p:cNvPr id="7" name="TextBox 7"/>
          <p:cNvSpPr txBox="1"/>
          <p:nvPr/>
        </p:nvSpPr>
        <p:spPr>
          <a:xfrm>
            <a:off x="385351" y="450375"/>
            <a:ext cx="1640570" cy="727710"/>
          </a:xfrm>
          <a:prstGeom prst="rect">
            <a:avLst/>
          </a:prstGeom>
        </p:spPr>
        <p:txBody>
          <a:bodyPr lIns="0" tIns="0" rIns="0" bIns="0" rtlCol="0" anchor="t">
            <a:spAutoFit/>
          </a:bodyPr>
          <a:lstStyle/>
          <a:p>
            <a:pPr algn="l">
              <a:lnSpc>
                <a:spcPts val="4920"/>
              </a:lnSpc>
            </a:pPr>
            <a:r>
              <a:rPr lang="en-US" sz="6000" dirty="0">
                <a:solidFill>
                  <a:srgbClr val="2060D1"/>
                </a:solidFill>
                <a:latin typeface="Sugo Display"/>
                <a:ea typeface="Sugo Display"/>
                <a:cs typeface="Sugo Display"/>
                <a:sym typeface="Sugo Display"/>
              </a:rPr>
              <a:t>FIRST:</a:t>
            </a:r>
          </a:p>
        </p:txBody>
      </p:sp>
      <p:sp>
        <p:nvSpPr>
          <p:cNvPr id="8" name="TextBox 8"/>
          <p:cNvSpPr txBox="1"/>
          <p:nvPr/>
        </p:nvSpPr>
        <p:spPr>
          <a:xfrm>
            <a:off x="403494" y="5600545"/>
            <a:ext cx="2373046" cy="727710"/>
          </a:xfrm>
          <a:prstGeom prst="rect">
            <a:avLst/>
          </a:prstGeom>
        </p:spPr>
        <p:txBody>
          <a:bodyPr lIns="0" tIns="0" rIns="0" bIns="0" rtlCol="0" anchor="t">
            <a:spAutoFit/>
          </a:bodyPr>
          <a:lstStyle/>
          <a:p>
            <a:pPr algn="l">
              <a:lnSpc>
                <a:spcPts val="4920"/>
              </a:lnSpc>
            </a:pPr>
            <a:r>
              <a:rPr lang="en-US" sz="6000">
                <a:solidFill>
                  <a:srgbClr val="2060D1"/>
                </a:solidFill>
                <a:latin typeface="Sugo Display"/>
                <a:ea typeface="Sugo Display"/>
                <a:cs typeface="Sugo Display"/>
                <a:sym typeface="Sugo Display"/>
              </a:rPr>
              <a:t>SECOND:</a:t>
            </a:r>
          </a:p>
        </p:txBody>
      </p:sp>
      <p:grpSp>
        <p:nvGrpSpPr>
          <p:cNvPr id="9" name="Group 3">
            <a:extLst>
              <a:ext uri="{FF2B5EF4-FFF2-40B4-BE49-F238E27FC236}">
                <a16:creationId xmlns:a16="http://schemas.microsoft.com/office/drawing/2014/main" id="{ABD005C9-C651-7902-BA3B-6CD306754DDC}"/>
              </a:ext>
            </a:extLst>
          </p:cNvPr>
          <p:cNvGrpSpPr/>
          <p:nvPr/>
        </p:nvGrpSpPr>
        <p:grpSpPr>
          <a:xfrm>
            <a:off x="-102656" y="1496875"/>
            <a:ext cx="13628772" cy="1533693"/>
            <a:chOff x="-25835" y="-42934"/>
            <a:chExt cx="4564833" cy="498980"/>
          </a:xfrm>
        </p:grpSpPr>
        <p:sp>
          <p:nvSpPr>
            <p:cNvPr id="10" name="Freeform 4">
              <a:extLst>
                <a:ext uri="{FF2B5EF4-FFF2-40B4-BE49-F238E27FC236}">
                  <a16:creationId xmlns:a16="http://schemas.microsoft.com/office/drawing/2014/main" id="{0B58A55D-AC66-6965-0163-9DB03E183885}"/>
                </a:ext>
              </a:extLst>
            </p:cNvPr>
            <p:cNvSpPr/>
            <p:nvPr/>
          </p:nvSpPr>
          <p:spPr>
            <a:xfrm>
              <a:off x="178345" y="-42934"/>
              <a:ext cx="4360653" cy="498980"/>
            </a:xfrm>
            <a:custGeom>
              <a:avLst/>
              <a:gdLst/>
              <a:ahLst/>
              <a:cxnLst/>
              <a:rect l="l" t="t" r="r" b="b"/>
              <a:pathLst>
                <a:path w="4360653" h="498980">
                  <a:moveTo>
                    <a:pt x="23847" y="0"/>
                  </a:moveTo>
                  <a:lnTo>
                    <a:pt x="4336806" y="0"/>
                  </a:lnTo>
                  <a:cubicBezTo>
                    <a:pt x="4343131" y="0"/>
                    <a:pt x="4349196" y="2512"/>
                    <a:pt x="4353668" y="6985"/>
                  </a:cubicBezTo>
                  <a:cubicBezTo>
                    <a:pt x="4358141" y="11457"/>
                    <a:pt x="4360653" y="17523"/>
                    <a:pt x="4360653" y="23847"/>
                  </a:cubicBezTo>
                  <a:lnTo>
                    <a:pt x="4360653" y="475133"/>
                  </a:lnTo>
                  <a:cubicBezTo>
                    <a:pt x="4360653" y="488304"/>
                    <a:pt x="4349976" y="498980"/>
                    <a:pt x="4336806" y="498980"/>
                  </a:cubicBezTo>
                  <a:lnTo>
                    <a:pt x="23847" y="498980"/>
                  </a:lnTo>
                  <a:cubicBezTo>
                    <a:pt x="10677" y="498980"/>
                    <a:pt x="0" y="488304"/>
                    <a:pt x="0" y="475133"/>
                  </a:cubicBezTo>
                  <a:lnTo>
                    <a:pt x="0" y="23847"/>
                  </a:lnTo>
                  <a:cubicBezTo>
                    <a:pt x="0" y="10677"/>
                    <a:pt x="10677" y="0"/>
                    <a:pt x="23847" y="0"/>
                  </a:cubicBezTo>
                  <a:close/>
                </a:path>
              </a:pathLst>
            </a:custGeom>
            <a:solidFill>
              <a:srgbClr val="FFFFFF"/>
            </a:solidFill>
          </p:spPr>
          <p:txBody>
            <a:bodyPr/>
            <a:lstStyle/>
            <a:p>
              <a:endParaRPr lang="en-IL"/>
            </a:p>
          </p:txBody>
        </p:sp>
        <p:sp>
          <p:nvSpPr>
            <p:cNvPr id="11" name="TextBox 5">
              <a:extLst>
                <a:ext uri="{FF2B5EF4-FFF2-40B4-BE49-F238E27FC236}">
                  <a16:creationId xmlns:a16="http://schemas.microsoft.com/office/drawing/2014/main" id="{53991CE7-84B9-BEBA-F36A-703B0D5AC7EA}"/>
                </a:ext>
              </a:extLst>
            </p:cNvPr>
            <p:cNvSpPr txBox="1"/>
            <p:nvPr/>
          </p:nvSpPr>
          <p:spPr>
            <a:xfrm>
              <a:off x="-25835" y="42801"/>
              <a:ext cx="4360653" cy="301750"/>
            </a:xfrm>
            <a:prstGeom prst="rect">
              <a:avLst/>
            </a:prstGeom>
          </p:spPr>
          <p:txBody>
            <a:bodyPr lIns="254000" tIns="254000" rIns="254000" bIns="254000" rtlCol="0" anchor="ctr"/>
            <a:lstStyle/>
            <a:p>
              <a:pPr marL="755652" lvl="1" indent="-377826">
                <a:lnSpc>
                  <a:spcPts val="4900"/>
                </a:lnSpc>
                <a:buFont typeface="Arial"/>
                <a:buChar char="•"/>
              </a:pPr>
              <a:r>
                <a:rPr lang="en-US" sz="3600" dirty="0"/>
                <a:t>- Replace non-linear operations (NIA) with uninterpreted functions (UF): </a:t>
              </a:r>
              <a:endParaRPr lang="en-US" sz="3500" dirty="0">
                <a:solidFill>
                  <a:srgbClr val="000000"/>
                </a:solidFill>
                <a:latin typeface="Canva Sans"/>
                <a:ea typeface="Canva Sans"/>
                <a:cs typeface="Canva Sans"/>
                <a:sym typeface="Canva Sans"/>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3460873" y="1648442"/>
            <a:ext cx="6784966" cy="6990116"/>
          </a:xfrm>
          <a:custGeom>
            <a:avLst/>
            <a:gdLst/>
            <a:ahLst/>
            <a:cxnLst/>
            <a:rect l="l" t="t" r="r" b="b"/>
            <a:pathLst>
              <a:path w="6784966" h="6990116">
                <a:moveTo>
                  <a:pt x="0" y="0"/>
                </a:moveTo>
                <a:lnTo>
                  <a:pt x="6784966" y="0"/>
                </a:lnTo>
                <a:lnTo>
                  <a:pt x="6784966" y="6990116"/>
                </a:lnTo>
                <a:lnTo>
                  <a:pt x="0" y="6990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TextBox 3"/>
          <p:cNvSpPr txBox="1"/>
          <p:nvPr/>
        </p:nvSpPr>
        <p:spPr>
          <a:xfrm>
            <a:off x="281007" y="585452"/>
            <a:ext cx="6633720" cy="1062990"/>
          </a:xfrm>
          <a:prstGeom prst="rect">
            <a:avLst/>
          </a:prstGeom>
        </p:spPr>
        <p:txBody>
          <a:bodyPr lIns="0" tIns="0" rIns="0" bIns="0" rtlCol="0" anchor="t">
            <a:spAutoFit/>
          </a:bodyPr>
          <a:lstStyle/>
          <a:p>
            <a:pPr algn="l">
              <a:lnSpc>
                <a:spcPts val="7380"/>
              </a:lnSpc>
            </a:pPr>
            <a:r>
              <a:rPr lang="en-US" sz="9000" dirty="0">
                <a:solidFill>
                  <a:srgbClr val="2060D1"/>
                </a:solidFill>
                <a:latin typeface="Sugo Display"/>
                <a:ea typeface="Sugo Display"/>
                <a:cs typeface="Sugo Display"/>
                <a:sym typeface="Sugo Display"/>
              </a:rPr>
              <a:t>AXIOM ADDITION:</a:t>
            </a:r>
          </a:p>
        </p:txBody>
      </p:sp>
      <p:grpSp>
        <p:nvGrpSpPr>
          <p:cNvPr id="4" name="Group 4"/>
          <p:cNvGrpSpPr/>
          <p:nvPr/>
        </p:nvGrpSpPr>
        <p:grpSpPr>
          <a:xfrm>
            <a:off x="281007" y="1449936"/>
            <a:ext cx="12737122" cy="8501553"/>
            <a:chOff x="0" y="0"/>
            <a:chExt cx="3354633" cy="2239092"/>
          </a:xfrm>
        </p:grpSpPr>
        <p:sp>
          <p:nvSpPr>
            <p:cNvPr id="5" name="Freeform 5"/>
            <p:cNvSpPr/>
            <p:nvPr/>
          </p:nvSpPr>
          <p:spPr>
            <a:xfrm>
              <a:off x="0" y="0"/>
              <a:ext cx="3354633" cy="2239092"/>
            </a:xfrm>
            <a:custGeom>
              <a:avLst/>
              <a:gdLst/>
              <a:ahLst/>
              <a:cxnLst/>
              <a:rect l="l" t="t" r="r" b="b"/>
              <a:pathLst>
                <a:path w="3354633" h="2239092">
                  <a:moveTo>
                    <a:pt x="30999" y="0"/>
                  </a:moveTo>
                  <a:lnTo>
                    <a:pt x="3323634" y="0"/>
                  </a:lnTo>
                  <a:cubicBezTo>
                    <a:pt x="3331855" y="0"/>
                    <a:pt x="3339740" y="3266"/>
                    <a:pt x="3345554" y="9079"/>
                  </a:cubicBezTo>
                  <a:cubicBezTo>
                    <a:pt x="3351367" y="14893"/>
                    <a:pt x="3354633" y="22778"/>
                    <a:pt x="3354633" y="30999"/>
                  </a:cubicBezTo>
                  <a:lnTo>
                    <a:pt x="3354633" y="2208093"/>
                  </a:lnTo>
                  <a:cubicBezTo>
                    <a:pt x="3354633" y="2225213"/>
                    <a:pt x="3340754" y="2239092"/>
                    <a:pt x="3323634" y="2239092"/>
                  </a:cubicBezTo>
                  <a:lnTo>
                    <a:pt x="30999" y="2239092"/>
                  </a:lnTo>
                  <a:cubicBezTo>
                    <a:pt x="13879" y="2239092"/>
                    <a:pt x="0" y="2225213"/>
                    <a:pt x="0" y="2208093"/>
                  </a:cubicBezTo>
                  <a:lnTo>
                    <a:pt x="0" y="30999"/>
                  </a:lnTo>
                  <a:cubicBezTo>
                    <a:pt x="0" y="13879"/>
                    <a:pt x="13879" y="0"/>
                    <a:pt x="30999" y="0"/>
                  </a:cubicBezTo>
                  <a:close/>
                </a:path>
              </a:pathLst>
            </a:custGeom>
            <a:solidFill>
              <a:srgbClr val="FFFFFF"/>
            </a:solidFill>
          </p:spPr>
          <p:txBody>
            <a:bodyPr/>
            <a:lstStyle/>
            <a:p>
              <a:endParaRPr lang="en-IL" dirty="0"/>
            </a:p>
          </p:txBody>
        </p:sp>
        <p:sp>
          <p:nvSpPr>
            <p:cNvPr id="6" name="TextBox 6"/>
            <p:cNvSpPr txBox="1"/>
            <p:nvPr/>
          </p:nvSpPr>
          <p:spPr>
            <a:xfrm>
              <a:off x="0" y="-66675"/>
              <a:ext cx="3354633" cy="2305767"/>
            </a:xfrm>
            <a:prstGeom prst="rect">
              <a:avLst/>
            </a:prstGeom>
          </p:spPr>
          <p:txBody>
            <a:bodyPr lIns="254000" tIns="254000" rIns="254000" bIns="254000" rtlCol="0" anchor="ctr"/>
            <a:lstStyle/>
            <a:p>
              <a:pPr marL="755652" lvl="1" indent="-377826" algn="just">
                <a:lnSpc>
                  <a:spcPts val="4900"/>
                </a:lnSpc>
                <a:buFont typeface="Arial"/>
                <a:buChar char="•"/>
              </a:pPr>
              <a:r>
                <a:rPr lang="en-US" sz="3500" dirty="0">
                  <a:solidFill>
                    <a:srgbClr val="000000"/>
                  </a:solidFill>
                  <a:latin typeface="Canva Sans"/>
                  <a:ea typeface="Canva Sans"/>
                  <a:cs typeface="Canva Sans"/>
                  <a:sym typeface="Canva Sans"/>
                </a:rPr>
                <a:t>Arithmetic properties (commutativity, identities, result ranges)</a:t>
              </a:r>
            </a:p>
            <a:p>
              <a:pPr algn="just">
                <a:lnSpc>
                  <a:spcPts val="4900"/>
                </a:lnSpc>
              </a:pPr>
              <a:endParaRPr lang="en-US" sz="3500" dirty="0">
                <a:solidFill>
                  <a:srgbClr val="000000"/>
                </a:solidFill>
                <a:latin typeface="Canva Sans"/>
                <a:ea typeface="Canva Sans"/>
                <a:cs typeface="Canva Sans"/>
                <a:sym typeface="Canva Sans"/>
              </a:endParaRPr>
            </a:p>
            <a:p>
              <a:pPr marL="755652" lvl="1" indent="-377826" algn="just">
                <a:lnSpc>
                  <a:spcPts val="4900"/>
                </a:lnSpc>
                <a:buFont typeface="Arial"/>
                <a:buChar char="•"/>
              </a:pPr>
              <a:r>
                <a:rPr lang="en-US" sz="3500" dirty="0">
                  <a:solidFill>
                    <a:srgbClr val="000000"/>
                  </a:solidFill>
                  <a:latin typeface="Canva Sans"/>
                  <a:ea typeface="Canva Sans"/>
                  <a:cs typeface="Canva Sans"/>
                  <a:sym typeface="Canva Sans"/>
                </a:rPr>
                <a:t>Conditional link to linear multiplication when constants are used</a:t>
              </a:r>
            </a:p>
            <a:p>
              <a:pPr algn="just">
                <a:lnSpc>
                  <a:spcPts val="4900"/>
                </a:lnSpc>
              </a:pPr>
              <a:endParaRPr lang="en-US" sz="3500" dirty="0">
                <a:solidFill>
                  <a:srgbClr val="000000"/>
                </a:solidFill>
                <a:latin typeface="Canva Sans"/>
                <a:ea typeface="Canva Sans"/>
                <a:cs typeface="Canva Sans"/>
                <a:sym typeface="Canva Sans"/>
              </a:endParaRPr>
            </a:p>
            <a:p>
              <a:pPr marL="755652" lvl="1" indent="-377826" algn="just">
                <a:lnSpc>
                  <a:spcPts val="4900"/>
                </a:lnSpc>
                <a:buFont typeface="Arial"/>
                <a:buChar char="•"/>
              </a:pPr>
              <a:r>
                <a:rPr lang="en-US" sz="3500" dirty="0">
                  <a:solidFill>
                    <a:srgbClr val="000000"/>
                  </a:solidFill>
                  <a:latin typeface="Canva Sans"/>
                  <a:ea typeface="Canva Sans"/>
                  <a:cs typeface="Canva Sans"/>
                  <a:sym typeface="Canva Sans"/>
                </a:rPr>
                <a:t>Overflow-sensitive properties</a:t>
              </a:r>
            </a:p>
            <a:p>
              <a:pPr algn="just">
                <a:lnSpc>
                  <a:spcPts val="4900"/>
                </a:lnSpc>
              </a:pPr>
              <a:endParaRPr lang="en-US" sz="3500" dirty="0">
                <a:solidFill>
                  <a:srgbClr val="000000"/>
                </a:solidFill>
                <a:latin typeface="Canva Sans"/>
                <a:ea typeface="Canva Sans"/>
                <a:cs typeface="Canva Sans"/>
                <a:sym typeface="Canva Sans"/>
              </a:endParaRPr>
            </a:p>
            <a:p>
              <a:pPr marL="755652" lvl="1" indent="-377826" algn="just">
                <a:lnSpc>
                  <a:spcPts val="4900"/>
                </a:lnSpc>
                <a:buFont typeface="Arial"/>
                <a:buChar char="•"/>
              </a:pPr>
              <a:r>
                <a:rPr lang="en-US" sz="3500" dirty="0">
                  <a:solidFill>
                    <a:srgbClr val="000000"/>
                  </a:solidFill>
                  <a:latin typeface="Canva Sans"/>
                  <a:ea typeface="Canva Sans"/>
                  <a:cs typeface="Canva Sans"/>
                  <a:sym typeface="Canva Sans"/>
                </a:rPr>
                <a:t>Modular identities from two's complement arithmetic</a:t>
              </a:r>
            </a:p>
            <a:p>
              <a:pPr algn="just">
                <a:lnSpc>
                  <a:spcPts val="4900"/>
                </a:lnSpc>
              </a:pPr>
              <a:endParaRPr lang="en-US" sz="3500" dirty="0">
                <a:solidFill>
                  <a:srgbClr val="000000"/>
                </a:solidFill>
                <a:latin typeface="Canva Sans"/>
                <a:ea typeface="Canva Sans"/>
                <a:cs typeface="Canva Sans"/>
                <a:sym typeface="Canva Sans"/>
              </a:endParaRPr>
            </a:p>
            <a:p>
              <a:pPr marL="377826" lvl="1" algn="just">
                <a:lnSpc>
                  <a:spcPts val="4900"/>
                </a:lnSpc>
              </a:pPr>
              <a:r>
                <a:rPr lang="en-US" sz="3500" dirty="0">
                  <a:solidFill>
                    <a:srgbClr val="000000"/>
                  </a:solidFill>
                  <a:latin typeface="Canva Sans"/>
                  <a:ea typeface="Canva Sans"/>
                  <a:cs typeface="Canva Sans"/>
                  <a:sym typeface="Canva Sans"/>
                </a:rPr>
                <a:t>•Relations like monotonicity and distributivity between multiplications</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a:extLst>
            <a:ext uri="{FF2B5EF4-FFF2-40B4-BE49-F238E27FC236}">
              <a16:creationId xmlns:a16="http://schemas.microsoft.com/office/drawing/2014/main" id="{B0988F22-0E93-69A8-CBE5-CB4A8360242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E6D4D7-980F-2952-903D-42D39DB5B626}"/>
              </a:ext>
            </a:extLst>
          </p:cNvPr>
          <p:cNvSpPr/>
          <p:nvPr/>
        </p:nvSpPr>
        <p:spPr>
          <a:xfrm>
            <a:off x="13460873" y="1648442"/>
            <a:ext cx="6784966" cy="6990116"/>
          </a:xfrm>
          <a:custGeom>
            <a:avLst/>
            <a:gdLst/>
            <a:ahLst/>
            <a:cxnLst/>
            <a:rect l="l" t="t" r="r" b="b"/>
            <a:pathLst>
              <a:path w="6784966" h="6990116">
                <a:moveTo>
                  <a:pt x="0" y="0"/>
                </a:moveTo>
                <a:lnTo>
                  <a:pt x="6784966" y="0"/>
                </a:lnTo>
                <a:lnTo>
                  <a:pt x="6784966" y="6990116"/>
                </a:lnTo>
                <a:lnTo>
                  <a:pt x="0" y="6990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4" name="Group 4">
            <a:extLst>
              <a:ext uri="{FF2B5EF4-FFF2-40B4-BE49-F238E27FC236}">
                <a16:creationId xmlns:a16="http://schemas.microsoft.com/office/drawing/2014/main" id="{BABF6D76-1EED-2514-558F-C6FA96A12FE7}"/>
              </a:ext>
            </a:extLst>
          </p:cNvPr>
          <p:cNvGrpSpPr/>
          <p:nvPr/>
        </p:nvGrpSpPr>
        <p:grpSpPr>
          <a:xfrm>
            <a:off x="-381000" y="1333500"/>
            <a:ext cx="13179864" cy="8672432"/>
            <a:chOff x="-116607" y="0"/>
            <a:chExt cx="3471240" cy="2284097"/>
          </a:xfrm>
        </p:grpSpPr>
        <p:sp>
          <p:nvSpPr>
            <p:cNvPr id="5" name="Freeform 5">
              <a:extLst>
                <a:ext uri="{FF2B5EF4-FFF2-40B4-BE49-F238E27FC236}">
                  <a16:creationId xmlns:a16="http://schemas.microsoft.com/office/drawing/2014/main" id="{14F73F1F-F6B0-3CA2-837B-5B8AB4185C3D}"/>
                </a:ext>
              </a:extLst>
            </p:cNvPr>
            <p:cNvSpPr/>
            <p:nvPr/>
          </p:nvSpPr>
          <p:spPr>
            <a:xfrm>
              <a:off x="0" y="0"/>
              <a:ext cx="3354633" cy="2239092"/>
            </a:xfrm>
            <a:custGeom>
              <a:avLst/>
              <a:gdLst/>
              <a:ahLst/>
              <a:cxnLst/>
              <a:rect l="l" t="t" r="r" b="b"/>
              <a:pathLst>
                <a:path w="3354633" h="2239092">
                  <a:moveTo>
                    <a:pt x="30999" y="0"/>
                  </a:moveTo>
                  <a:lnTo>
                    <a:pt x="3323634" y="0"/>
                  </a:lnTo>
                  <a:cubicBezTo>
                    <a:pt x="3331855" y="0"/>
                    <a:pt x="3339740" y="3266"/>
                    <a:pt x="3345554" y="9079"/>
                  </a:cubicBezTo>
                  <a:cubicBezTo>
                    <a:pt x="3351367" y="14893"/>
                    <a:pt x="3354633" y="22778"/>
                    <a:pt x="3354633" y="30999"/>
                  </a:cubicBezTo>
                  <a:lnTo>
                    <a:pt x="3354633" y="2208093"/>
                  </a:lnTo>
                  <a:cubicBezTo>
                    <a:pt x="3354633" y="2225213"/>
                    <a:pt x="3340754" y="2239092"/>
                    <a:pt x="3323634" y="2239092"/>
                  </a:cubicBezTo>
                  <a:lnTo>
                    <a:pt x="30999" y="2239092"/>
                  </a:lnTo>
                  <a:cubicBezTo>
                    <a:pt x="13879" y="2239092"/>
                    <a:pt x="0" y="2225213"/>
                    <a:pt x="0" y="2208093"/>
                  </a:cubicBezTo>
                  <a:lnTo>
                    <a:pt x="0" y="30999"/>
                  </a:lnTo>
                  <a:cubicBezTo>
                    <a:pt x="0" y="13879"/>
                    <a:pt x="13879" y="0"/>
                    <a:pt x="30999" y="0"/>
                  </a:cubicBezTo>
                  <a:close/>
                </a:path>
              </a:pathLst>
            </a:custGeom>
            <a:solidFill>
              <a:srgbClr val="FFFFFF"/>
            </a:solidFill>
          </p:spPr>
          <p:txBody>
            <a:bodyPr/>
            <a:lstStyle/>
            <a:p>
              <a:endParaRPr lang="en-IL"/>
            </a:p>
          </p:txBody>
        </p:sp>
        <p:sp>
          <p:nvSpPr>
            <p:cNvPr id="6" name="TextBox 6">
              <a:extLst>
                <a:ext uri="{FF2B5EF4-FFF2-40B4-BE49-F238E27FC236}">
                  <a16:creationId xmlns:a16="http://schemas.microsoft.com/office/drawing/2014/main" id="{C3545652-AB14-E88D-E20B-E3FB6F9ABFE9}"/>
                </a:ext>
              </a:extLst>
            </p:cNvPr>
            <p:cNvSpPr txBox="1"/>
            <p:nvPr/>
          </p:nvSpPr>
          <p:spPr>
            <a:xfrm>
              <a:off x="-116607" y="112433"/>
              <a:ext cx="3354633" cy="2171664"/>
            </a:xfrm>
            <a:prstGeom prst="rect">
              <a:avLst/>
            </a:prstGeom>
          </p:spPr>
          <p:txBody>
            <a:bodyPr lIns="254000" tIns="254000" rIns="254000" bIns="254000" rtlCol="0" anchor="ctr"/>
            <a:lstStyle/>
            <a:p>
              <a:pPr marL="377826" lvl="1" algn="just">
                <a:lnSpc>
                  <a:spcPts val="4900"/>
                </a:lnSpc>
              </a:pPr>
              <a:r>
                <a:rPr lang="en-US" sz="3500" dirty="0">
                  <a:solidFill>
                    <a:srgbClr val="000000"/>
                  </a:solidFill>
                  <a:latin typeface="Canva Sans"/>
                  <a:ea typeface="Canva Sans"/>
                  <a:cs typeface="Canva Sans"/>
                  <a:sym typeface="Canva Sans"/>
                </a:rPr>
                <a:t>Arithmetic properties (commutativity, identities, result ranges)</a:t>
              </a:r>
            </a:p>
            <a:p>
              <a:pPr marL="755652" lvl="1" indent="-377826" algn="just">
                <a:lnSpc>
                  <a:spcPts val="4900"/>
                </a:lnSpc>
                <a:buFont typeface="Arial"/>
                <a:buChar char="•"/>
              </a:pPr>
              <a:r>
                <a:rPr lang="en-US" sz="3600" dirty="0"/>
                <a:t> Commutativity: </a:t>
              </a:r>
              <a:r>
                <a:rPr lang="en-US" sz="3600" dirty="0" err="1"/>
                <a:t>umul</a:t>
              </a:r>
              <a:r>
                <a:rPr lang="en-US" sz="3600" dirty="0"/>
                <a:t>(x, y) = </a:t>
              </a:r>
              <a:r>
                <a:rPr lang="en-US" sz="3600" dirty="0" err="1"/>
                <a:t>umul</a:t>
              </a:r>
              <a:r>
                <a:rPr lang="en-US" sz="3600" dirty="0"/>
                <a:t>(y, x) </a:t>
              </a:r>
            </a:p>
            <a:p>
              <a:pPr marL="755652" lvl="1" indent="-377826" algn="just">
                <a:lnSpc>
                  <a:spcPts val="4900"/>
                </a:lnSpc>
                <a:buFont typeface="Arial"/>
                <a:buChar char="•"/>
              </a:pPr>
              <a:r>
                <a:rPr lang="en-US" sz="3600" dirty="0"/>
                <a:t> Identities:</a:t>
              </a:r>
            </a:p>
            <a:p>
              <a:pPr marL="377826" lvl="1" algn="just">
                <a:lnSpc>
                  <a:spcPts val="4900"/>
                </a:lnSpc>
              </a:pPr>
              <a:r>
                <a:rPr lang="en-US" sz="3600" dirty="0"/>
                <a:t> </a:t>
              </a:r>
              <a:r>
                <a:rPr lang="en-US" sz="3600" dirty="0" err="1"/>
                <a:t>umul</a:t>
              </a:r>
              <a:r>
                <a:rPr lang="en-US" sz="3600" dirty="0"/>
                <a:t>(x, 1) = x</a:t>
              </a:r>
            </a:p>
            <a:p>
              <a:pPr marL="377826" lvl="1" algn="just">
                <a:lnSpc>
                  <a:spcPts val="4900"/>
                </a:lnSpc>
              </a:pPr>
              <a:r>
                <a:rPr lang="en-US" sz="3600" dirty="0"/>
                <a:t> </a:t>
              </a:r>
              <a:r>
                <a:rPr lang="en-US" sz="3600" dirty="0" err="1"/>
                <a:t>udiv</a:t>
              </a:r>
              <a:r>
                <a:rPr lang="en-US" sz="3600" dirty="0"/>
                <a:t>(x, 1) = x</a:t>
              </a:r>
            </a:p>
            <a:p>
              <a:pPr marL="377826" lvl="1" algn="just">
                <a:lnSpc>
                  <a:spcPts val="4900"/>
                </a:lnSpc>
              </a:pPr>
              <a:r>
                <a:rPr lang="en-US" sz="3600" dirty="0"/>
                <a:t> </a:t>
              </a:r>
              <a:r>
                <a:rPr lang="en-US" sz="3600" dirty="0" err="1"/>
                <a:t>umul</a:t>
              </a:r>
              <a:r>
                <a:rPr lang="en-US" sz="3600" dirty="0"/>
                <a:t>(x, 0) = 0 </a:t>
              </a:r>
            </a:p>
            <a:p>
              <a:pPr marL="755652" lvl="1" indent="-377826" algn="just">
                <a:lnSpc>
                  <a:spcPts val="4900"/>
                </a:lnSpc>
                <a:buFont typeface="Arial"/>
                <a:buChar char="•"/>
              </a:pPr>
              <a:r>
                <a:rPr lang="es-ES" sz="3600" dirty="0"/>
                <a:t> Result Ranges: </a:t>
              </a:r>
            </a:p>
            <a:p>
              <a:pPr marL="377826" lvl="1" algn="just">
                <a:lnSpc>
                  <a:spcPts val="4900"/>
                </a:lnSpc>
              </a:pPr>
              <a:r>
                <a:rPr lang="es-ES" sz="3600" dirty="0"/>
                <a:t>  0 ≤ udiv(x, y) ≤ x</a:t>
              </a:r>
            </a:p>
            <a:p>
              <a:pPr marL="377826" lvl="1" algn="just">
                <a:lnSpc>
                  <a:spcPts val="4900"/>
                </a:lnSpc>
              </a:pPr>
              <a:r>
                <a:rPr lang="es-ES" sz="3600" dirty="0"/>
                <a:t> 0 ≤ umod(x, y) &lt; y</a:t>
              </a:r>
            </a:p>
            <a:p>
              <a:pPr marL="377826" lvl="1" algn="just">
                <a:lnSpc>
                  <a:spcPts val="4900"/>
                </a:lnSpc>
              </a:pPr>
              <a:r>
                <a:rPr lang="en-US" sz="3600" dirty="0"/>
                <a:t>Conditional linking to linear multiplication:</a:t>
              </a:r>
            </a:p>
            <a:p>
              <a:pPr marL="755652" lvl="1" indent="-377826" algn="just">
                <a:lnSpc>
                  <a:spcPts val="4900"/>
                </a:lnSpc>
                <a:buFont typeface="Arial"/>
                <a:buChar char="•"/>
              </a:pPr>
              <a:r>
                <a:rPr lang="en-US" sz="3600" dirty="0"/>
                <a:t> * If y is a constant: </a:t>
              </a:r>
              <a:r>
                <a:rPr lang="en-US" sz="3600" dirty="0" err="1"/>
                <a:t>umul</a:t>
              </a:r>
              <a:r>
                <a:rPr lang="en-US" sz="3600" dirty="0"/>
                <a:t>(x, 3) = x + x + x </a:t>
              </a:r>
            </a:p>
            <a:p>
              <a:pPr marL="755652" lvl="1" indent="-377826" algn="just">
                <a:lnSpc>
                  <a:spcPts val="4900"/>
                </a:lnSpc>
                <a:buFont typeface="Arial"/>
                <a:buChar char="•"/>
              </a:pPr>
              <a:r>
                <a:rPr lang="en-US" sz="3600" dirty="0"/>
                <a:t>Distributivity: </a:t>
              </a:r>
            </a:p>
            <a:p>
              <a:pPr marL="377826" lvl="1" algn="just">
                <a:lnSpc>
                  <a:spcPts val="4900"/>
                </a:lnSpc>
              </a:pPr>
              <a:r>
                <a:rPr lang="en-US" sz="3600" dirty="0"/>
                <a:t>    </a:t>
              </a:r>
              <a:r>
                <a:rPr lang="en-US" sz="3600" dirty="0" err="1"/>
                <a:t>umul</a:t>
              </a:r>
              <a:r>
                <a:rPr lang="en-US" sz="3600" dirty="0"/>
                <a:t>(x, y + z) = </a:t>
              </a:r>
              <a:r>
                <a:rPr lang="en-US" sz="3600" dirty="0" err="1"/>
                <a:t>umul</a:t>
              </a:r>
              <a:r>
                <a:rPr lang="en-US" sz="3600" dirty="0"/>
                <a:t>(x, y) + </a:t>
              </a:r>
              <a:r>
                <a:rPr lang="en-US" sz="3600" dirty="0" err="1"/>
                <a:t>umul</a:t>
              </a:r>
              <a:r>
                <a:rPr lang="en-US" sz="3600" dirty="0"/>
                <a:t>(x, z)</a:t>
              </a:r>
              <a:endParaRPr lang="en-US" sz="3500" dirty="0">
                <a:solidFill>
                  <a:srgbClr val="000000"/>
                </a:solidFill>
                <a:latin typeface="Canva Sans"/>
                <a:ea typeface="Canva Sans"/>
                <a:cs typeface="Canva Sans"/>
                <a:sym typeface="Canva Sans"/>
              </a:endParaRPr>
            </a:p>
            <a:p>
              <a:pPr algn="just">
                <a:lnSpc>
                  <a:spcPts val="4900"/>
                </a:lnSpc>
              </a:pPr>
              <a:endParaRPr lang="en-US" sz="3500" dirty="0">
                <a:solidFill>
                  <a:srgbClr val="000000"/>
                </a:solidFill>
                <a:latin typeface="Canva Sans"/>
                <a:ea typeface="Canva Sans"/>
                <a:cs typeface="Canva Sans"/>
                <a:sym typeface="Canva Sans"/>
              </a:endParaRPr>
            </a:p>
          </p:txBody>
        </p:sp>
      </p:grpSp>
      <p:sp>
        <p:nvSpPr>
          <p:cNvPr id="13" name="TextBox 3">
            <a:extLst>
              <a:ext uri="{FF2B5EF4-FFF2-40B4-BE49-F238E27FC236}">
                <a16:creationId xmlns:a16="http://schemas.microsoft.com/office/drawing/2014/main" id="{C941FEB5-40D8-5271-402F-F44DFFBE4893}"/>
              </a:ext>
            </a:extLst>
          </p:cNvPr>
          <p:cNvSpPr txBox="1"/>
          <p:nvPr/>
        </p:nvSpPr>
        <p:spPr>
          <a:xfrm>
            <a:off x="61742" y="157154"/>
            <a:ext cx="7253458" cy="1005468"/>
          </a:xfrm>
          <a:prstGeom prst="rect">
            <a:avLst/>
          </a:prstGeom>
        </p:spPr>
        <p:txBody>
          <a:bodyPr wrap="square" lIns="0" tIns="0" rIns="0" bIns="0" rtlCol="0" anchor="t">
            <a:spAutoFit/>
          </a:bodyPr>
          <a:lstStyle/>
          <a:p>
            <a:pPr algn="l">
              <a:lnSpc>
                <a:spcPts val="7380"/>
              </a:lnSpc>
            </a:pPr>
            <a:r>
              <a:rPr lang="en-US" sz="9000" dirty="0">
                <a:solidFill>
                  <a:srgbClr val="2060D1"/>
                </a:solidFill>
                <a:latin typeface="Sugo Display"/>
                <a:ea typeface="Sugo Display"/>
                <a:cs typeface="Sugo Display"/>
                <a:sym typeface="Sugo Display"/>
              </a:rPr>
              <a:t>Example of </a:t>
            </a:r>
            <a:r>
              <a:rPr lang="en-US" sz="9000" dirty="0" err="1">
                <a:solidFill>
                  <a:srgbClr val="2060D1"/>
                </a:solidFill>
                <a:latin typeface="Sugo Display"/>
                <a:ea typeface="Sugo Display"/>
                <a:cs typeface="Sugo Display"/>
                <a:sym typeface="Sugo Display"/>
              </a:rPr>
              <a:t>aximos</a:t>
            </a:r>
            <a:endParaRPr lang="en-US" sz="9000" dirty="0">
              <a:solidFill>
                <a:srgbClr val="2060D1"/>
              </a:solidFill>
              <a:latin typeface="Sugo Display"/>
              <a:ea typeface="Sugo Display"/>
              <a:cs typeface="Sugo Display"/>
              <a:sym typeface="Sugo Display"/>
            </a:endParaRPr>
          </a:p>
        </p:txBody>
      </p:sp>
    </p:spTree>
    <p:extLst>
      <p:ext uri="{BB962C8B-B14F-4D97-AF65-F5344CB8AC3E}">
        <p14:creationId xmlns:p14="http://schemas.microsoft.com/office/powerpoint/2010/main" val="759241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a:extLst>
            <a:ext uri="{FF2B5EF4-FFF2-40B4-BE49-F238E27FC236}">
              <a16:creationId xmlns:a16="http://schemas.microsoft.com/office/drawing/2014/main" id="{BACEAFDC-1753-FF54-C0B3-33D604B59CB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57AD173-C61E-9C1F-904D-30E40D8A8298}"/>
              </a:ext>
            </a:extLst>
          </p:cNvPr>
          <p:cNvSpPr/>
          <p:nvPr/>
        </p:nvSpPr>
        <p:spPr>
          <a:xfrm>
            <a:off x="13460873" y="1648442"/>
            <a:ext cx="6784966" cy="6990116"/>
          </a:xfrm>
          <a:custGeom>
            <a:avLst/>
            <a:gdLst/>
            <a:ahLst/>
            <a:cxnLst/>
            <a:rect l="l" t="t" r="r" b="b"/>
            <a:pathLst>
              <a:path w="6784966" h="6990116">
                <a:moveTo>
                  <a:pt x="0" y="0"/>
                </a:moveTo>
                <a:lnTo>
                  <a:pt x="6784966" y="0"/>
                </a:lnTo>
                <a:lnTo>
                  <a:pt x="6784966" y="6990116"/>
                </a:lnTo>
                <a:lnTo>
                  <a:pt x="0" y="6990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4" name="Group 4">
            <a:extLst>
              <a:ext uri="{FF2B5EF4-FFF2-40B4-BE49-F238E27FC236}">
                <a16:creationId xmlns:a16="http://schemas.microsoft.com/office/drawing/2014/main" id="{16DB8D14-C0CF-B48F-2A72-A719A1F42B91}"/>
              </a:ext>
            </a:extLst>
          </p:cNvPr>
          <p:cNvGrpSpPr/>
          <p:nvPr/>
        </p:nvGrpSpPr>
        <p:grpSpPr>
          <a:xfrm>
            <a:off x="-381000" y="1333500"/>
            <a:ext cx="13179864" cy="8672432"/>
            <a:chOff x="-116607" y="0"/>
            <a:chExt cx="3471240" cy="2284097"/>
          </a:xfrm>
        </p:grpSpPr>
        <p:sp>
          <p:nvSpPr>
            <p:cNvPr id="5" name="Freeform 5">
              <a:extLst>
                <a:ext uri="{FF2B5EF4-FFF2-40B4-BE49-F238E27FC236}">
                  <a16:creationId xmlns:a16="http://schemas.microsoft.com/office/drawing/2014/main" id="{85538A08-1998-9408-572C-341181C784B7}"/>
                </a:ext>
              </a:extLst>
            </p:cNvPr>
            <p:cNvSpPr/>
            <p:nvPr/>
          </p:nvSpPr>
          <p:spPr>
            <a:xfrm>
              <a:off x="0" y="0"/>
              <a:ext cx="3354633" cy="2239092"/>
            </a:xfrm>
            <a:custGeom>
              <a:avLst/>
              <a:gdLst/>
              <a:ahLst/>
              <a:cxnLst/>
              <a:rect l="l" t="t" r="r" b="b"/>
              <a:pathLst>
                <a:path w="3354633" h="2239092">
                  <a:moveTo>
                    <a:pt x="30999" y="0"/>
                  </a:moveTo>
                  <a:lnTo>
                    <a:pt x="3323634" y="0"/>
                  </a:lnTo>
                  <a:cubicBezTo>
                    <a:pt x="3331855" y="0"/>
                    <a:pt x="3339740" y="3266"/>
                    <a:pt x="3345554" y="9079"/>
                  </a:cubicBezTo>
                  <a:cubicBezTo>
                    <a:pt x="3351367" y="14893"/>
                    <a:pt x="3354633" y="22778"/>
                    <a:pt x="3354633" y="30999"/>
                  </a:cubicBezTo>
                  <a:lnTo>
                    <a:pt x="3354633" y="2208093"/>
                  </a:lnTo>
                  <a:cubicBezTo>
                    <a:pt x="3354633" y="2225213"/>
                    <a:pt x="3340754" y="2239092"/>
                    <a:pt x="3323634" y="2239092"/>
                  </a:cubicBezTo>
                  <a:lnTo>
                    <a:pt x="30999" y="2239092"/>
                  </a:lnTo>
                  <a:cubicBezTo>
                    <a:pt x="13879" y="2239092"/>
                    <a:pt x="0" y="2225213"/>
                    <a:pt x="0" y="2208093"/>
                  </a:cubicBezTo>
                  <a:lnTo>
                    <a:pt x="0" y="30999"/>
                  </a:lnTo>
                  <a:cubicBezTo>
                    <a:pt x="0" y="13879"/>
                    <a:pt x="13879" y="0"/>
                    <a:pt x="30999" y="0"/>
                  </a:cubicBezTo>
                  <a:close/>
                </a:path>
              </a:pathLst>
            </a:custGeom>
            <a:solidFill>
              <a:srgbClr val="FFFFFF"/>
            </a:solidFill>
          </p:spPr>
          <p:txBody>
            <a:bodyPr/>
            <a:lstStyle/>
            <a:p>
              <a:endParaRPr lang="en-IL"/>
            </a:p>
          </p:txBody>
        </p:sp>
        <p:sp>
          <p:nvSpPr>
            <p:cNvPr id="6" name="TextBox 6">
              <a:extLst>
                <a:ext uri="{FF2B5EF4-FFF2-40B4-BE49-F238E27FC236}">
                  <a16:creationId xmlns:a16="http://schemas.microsoft.com/office/drawing/2014/main" id="{9288B87E-A0CC-0A8D-D2E9-5B525046A59F}"/>
                </a:ext>
              </a:extLst>
            </p:cNvPr>
            <p:cNvSpPr txBox="1"/>
            <p:nvPr/>
          </p:nvSpPr>
          <p:spPr>
            <a:xfrm>
              <a:off x="-116607" y="112433"/>
              <a:ext cx="3354633" cy="2171664"/>
            </a:xfrm>
            <a:prstGeom prst="rect">
              <a:avLst/>
            </a:prstGeom>
          </p:spPr>
          <p:txBody>
            <a:bodyPr lIns="254000" tIns="254000" rIns="254000" bIns="254000" rtlCol="0" anchor="ctr"/>
            <a:lstStyle/>
            <a:p>
              <a:pPr marL="755652" lvl="1" indent="-377826">
                <a:lnSpc>
                  <a:spcPts val="4900"/>
                </a:lnSpc>
                <a:buFont typeface="Arial"/>
                <a:buChar char="•"/>
              </a:pPr>
              <a:r>
                <a:rPr lang="en-US" sz="5400" dirty="0"/>
                <a:t>Applied only to original terms</a:t>
              </a:r>
            </a:p>
            <a:p>
              <a:pPr marL="755652" lvl="1" indent="-377826">
                <a:lnSpc>
                  <a:spcPts val="4900"/>
                </a:lnSpc>
                <a:buFont typeface="Arial"/>
                <a:buChar char="•"/>
              </a:pPr>
              <a:endParaRPr lang="en-US" sz="5400" dirty="0"/>
            </a:p>
            <a:p>
              <a:pPr marL="755652" lvl="1" indent="-377826">
                <a:lnSpc>
                  <a:spcPts val="4900"/>
                </a:lnSpc>
                <a:buFont typeface="Arial"/>
                <a:buChar char="•"/>
              </a:pPr>
              <a:r>
                <a:rPr lang="en-US" sz="5400" dirty="0"/>
                <a:t>Not applied recursively</a:t>
              </a:r>
            </a:p>
            <a:p>
              <a:pPr marL="377826" lvl="1">
                <a:lnSpc>
                  <a:spcPts val="4900"/>
                </a:lnSpc>
              </a:pPr>
              <a:endParaRPr lang="en-US" sz="5400" dirty="0"/>
            </a:p>
            <a:p>
              <a:pPr marL="755652" lvl="1" indent="-377826">
                <a:lnSpc>
                  <a:spcPts val="4900"/>
                </a:lnSpc>
                <a:buFont typeface="Arial"/>
                <a:buChar char="•"/>
              </a:pPr>
              <a:r>
                <a:rPr lang="en-US" sz="5400" dirty="0"/>
                <a:t>Final formula: fᴸᴵ </a:t>
              </a:r>
            </a:p>
            <a:p>
              <a:pPr marL="1212852" lvl="2" indent="-377826">
                <a:lnSpc>
                  <a:spcPts val="4900"/>
                </a:lnSpc>
                <a:buFont typeface="Arial"/>
                <a:buChar char="•"/>
              </a:pPr>
              <a:r>
                <a:rPr lang="en-US" sz="5400" dirty="0"/>
                <a:t>Easier for </a:t>
              </a:r>
              <a:r>
                <a:rPr lang="en-US" sz="5400" b="1" dirty="0"/>
                <a:t>SMT solvers</a:t>
              </a:r>
              <a:endParaRPr lang="en-US" sz="5400" dirty="0"/>
            </a:p>
            <a:p>
              <a:pPr marL="377826" lvl="1">
                <a:lnSpc>
                  <a:spcPts val="4900"/>
                </a:lnSpc>
              </a:pPr>
              <a:r>
                <a:rPr lang="en-US" sz="3600" dirty="0"/>
                <a:t> </a:t>
              </a:r>
            </a:p>
            <a:p>
              <a:pPr>
                <a:lnSpc>
                  <a:spcPts val="4900"/>
                </a:lnSpc>
              </a:pPr>
              <a:endParaRPr lang="en-US" sz="3500" dirty="0">
                <a:solidFill>
                  <a:srgbClr val="000000"/>
                </a:solidFill>
                <a:latin typeface="Canva Sans"/>
                <a:ea typeface="Canva Sans"/>
                <a:cs typeface="Canva Sans"/>
                <a:sym typeface="Canva Sans"/>
              </a:endParaRPr>
            </a:p>
          </p:txBody>
        </p:sp>
      </p:grpSp>
      <p:sp>
        <p:nvSpPr>
          <p:cNvPr id="13" name="TextBox 3">
            <a:extLst>
              <a:ext uri="{FF2B5EF4-FFF2-40B4-BE49-F238E27FC236}">
                <a16:creationId xmlns:a16="http://schemas.microsoft.com/office/drawing/2014/main" id="{CAC006B7-37C6-AA29-AA7E-BFE11A8A4EA2}"/>
              </a:ext>
            </a:extLst>
          </p:cNvPr>
          <p:cNvSpPr txBox="1"/>
          <p:nvPr/>
        </p:nvSpPr>
        <p:spPr>
          <a:xfrm>
            <a:off x="61742" y="157154"/>
            <a:ext cx="7253458" cy="948978"/>
          </a:xfrm>
          <a:prstGeom prst="rect">
            <a:avLst/>
          </a:prstGeom>
        </p:spPr>
        <p:txBody>
          <a:bodyPr wrap="square" lIns="0" tIns="0" rIns="0" bIns="0" rtlCol="0" anchor="t">
            <a:spAutoFit/>
          </a:bodyPr>
          <a:lstStyle/>
          <a:p>
            <a:pPr algn="l">
              <a:lnSpc>
                <a:spcPts val="7380"/>
              </a:lnSpc>
            </a:pPr>
            <a:r>
              <a:rPr lang="en-US" sz="7200" dirty="0" err="1">
                <a:solidFill>
                  <a:srgbClr val="2060D1"/>
                </a:solidFill>
                <a:latin typeface="Sugo Display"/>
                <a:ea typeface="Sugo Display"/>
                <a:cs typeface="Sugo Display"/>
                <a:sym typeface="Sugo Display"/>
              </a:rPr>
              <a:t>Axomis</a:t>
            </a:r>
            <a:endParaRPr lang="en-US" sz="7200" dirty="0">
              <a:solidFill>
                <a:srgbClr val="2060D1"/>
              </a:solidFill>
              <a:latin typeface="Sugo Display"/>
              <a:ea typeface="Sugo Display"/>
              <a:cs typeface="Sugo Display"/>
              <a:sym typeface="Sugo Display"/>
            </a:endParaRPr>
          </a:p>
        </p:txBody>
      </p:sp>
    </p:spTree>
    <p:extLst>
      <p:ext uri="{BB962C8B-B14F-4D97-AF65-F5344CB8AC3E}">
        <p14:creationId xmlns:p14="http://schemas.microsoft.com/office/powerpoint/2010/main" val="1284935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0463662" y="-288180"/>
            <a:ext cx="8061187" cy="5704186"/>
          </a:xfrm>
          <a:custGeom>
            <a:avLst/>
            <a:gdLst/>
            <a:ahLst/>
            <a:cxnLst/>
            <a:rect l="l" t="t" r="r" b="b"/>
            <a:pathLst>
              <a:path w="8061187" h="5704186">
                <a:moveTo>
                  <a:pt x="0" y="0"/>
                </a:moveTo>
                <a:lnTo>
                  <a:pt x="8061187" y="0"/>
                </a:lnTo>
                <a:lnTo>
                  <a:pt x="8061187" y="5704186"/>
                </a:lnTo>
                <a:lnTo>
                  <a:pt x="0" y="57041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rot="2397050">
            <a:off x="14004663" y="5648128"/>
            <a:ext cx="3067396" cy="4114800"/>
          </a:xfrm>
          <a:custGeom>
            <a:avLst/>
            <a:gdLst/>
            <a:ahLst/>
            <a:cxnLst/>
            <a:rect l="l" t="t" r="r" b="b"/>
            <a:pathLst>
              <a:path w="3067396" h="4114800">
                <a:moveTo>
                  <a:pt x="0" y="0"/>
                </a:moveTo>
                <a:lnTo>
                  <a:pt x="3067397" y="0"/>
                </a:lnTo>
                <a:lnTo>
                  <a:pt x="306739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L"/>
          </a:p>
        </p:txBody>
      </p:sp>
      <p:sp>
        <p:nvSpPr>
          <p:cNvPr id="4" name="Freeform 4"/>
          <p:cNvSpPr/>
          <p:nvPr/>
        </p:nvSpPr>
        <p:spPr>
          <a:xfrm rot="-3283343">
            <a:off x="-7964" y="-433374"/>
            <a:ext cx="4062679" cy="4039314"/>
          </a:xfrm>
          <a:custGeom>
            <a:avLst/>
            <a:gdLst/>
            <a:ahLst/>
            <a:cxnLst/>
            <a:rect l="l" t="t" r="r" b="b"/>
            <a:pathLst>
              <a:path w="4062679" h="4039314">
                <a:moveTo>
                  <a:pt x="0" y="0"/>
                </a:moveTo>
                <a:lnTo>
                  <a:pt x="4062679" y="0"/>
                </a:lnTo>
                <a:lnTo>
                  <a:pt x="4062679" y="4039314"/>
                </a:lnTo>
                <a:lnTo>
                  <a:pt x="0" y="40393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IL"/>
          </a:p>
        </p:txBody>
      </p:sp>
      <p:sp>
        <p:nvSpPr>
          <p:cNvPr id="5" name="TextBox 5"/>
          <p:cNvSpPr txBox="1"/>
          <p:nvPr/>
        </p:nvSpPr>
        <p:spPr>
          <a:xfrm>
            <a:off x="1028700" y="4838700"/>
            <a:ext cx="13041517" cy="4840215"/>
          </a:xfrm>
          <a:prstGeom prst="rect">
            <a:avLst/>
          </a:prstGeom>
        </p:spPr>
        <p:txBody>
          <a:bodyPr lIns="0" tIns="0" rIns="0" bIns="0" rtlCol="0" anchor="t">
            <a:spAutoFit/>
          </a:bodyPr>
          <a:lstStyle/>
          <a:p>
            <a:pPr algn="ctr">
              <a:lnSpc>
                <a:spcPts val="19258"/>
              </a:lnSpc>
              <a:spcBef>
                <a:spcPct val="0"/>
              </a:spcBef>
            </a:pPr>
            <a:r>
              <a:rPr lang="en-US" sz="13755">
                <a:solidFill>
                  <a:srgbClr val="0062C4"/>
                </a:solidFill>
                <a:latin typeface="Sugo Display"/>
                <a:ea typeface="Sugo Display"/>
                <a:cs typeface="Sugo Display"/>
                <a:sym typeface="Sugo Display"/>
              </a:rPr>
              <a:t>NRA OVERAPPROXIMATION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6389772" y="1989554"/>
            <a:ext cx="11452373" cy="7725946"/>
            <a:chOff x="0" y="0"/>
            <a:chExt cx="3016263" cy="2034817"/>
          </a:xfrm>
        </p:grpSpPr>
        <p:sp>
          <p:nvSpPr>
            <p:cNvPr id="4" name="Freeform 4"/>
            <p:cNvSpPr/>
            <p:nvPr/>
          </p:nvSpPr>
          <p:spPr>
            <a:xfrm>
              <a:off x="0" y="0"/>
              <a:ext cx="3016263" cy="2034817"/>
            </a:xfrm>
            <a:custGeom>
              <a:avLst/>
              <a:gdLst/>
              <a:ahLst/>
              <a:cxnLst/>
              <a:rect l="l" t="t" r="r" b="b"/>
              <a:pathLst>
                <a:path w="3016263" h="2034817">
                  <a:moveTo>
                    <a:pt x="34477" y="0"/>
                  </a:moveTo>
                  <a:lnTo>
                    <a:pt x="2981786" y="0"/>
                  </a:lnTo>
                  <a:cubicBezTo>
                    <a:pt x="3000827" y="0"/>
                    <a:pt x="3016263" y="15436"/>
                    <a:pt x="3016263" y="34477"/>
                  </a:cubicBezTo>
                  <a:lnTo>
                    <a:pt x="3016263" y="2000340"/>
                  </a:lnTo>
                  <a:cubicBezTo>
                    <a:pt x="3016263" y="2019381"/>
                    <a:pt x="3000827" y="2034817"/>
                    <a:pt x="2981786" y="2034817"/>
                  </a:cubicBezTo>
                  <a:lnTo>
                    <a:pt x="34477" y="2034817"/>
                  </a:lnTo>
                  <a:cubicBezTo>
                    <a:pt x="15436" y="2034817"/>
                    <a:pt x="0" y="2019381"/>
                    <a:pt x="0" y="2000340"/>
                  </a:cubicBezTo>
                  <a:lnTo>
                    <a:pt x="0" y="34477"/>
                  </a:lnTo>
                  <a:cubicBezTo>
                    <a:pt x="0" y="15436"/>
                    <a:pt x="15436" y="0"/>
                    <a:pt x="34477" y="0"/>
                  </a:cubicBezTo>
                  <a:close/>
                </a:path>
              </a:pathLst>
            </a:custGeom>
            <a:solidFill>
              <a:srgbClr val="FFFFFF"/>
            </a:solidFill>
          </p:spPr>
          <p:txBody>
            <a:bodyPr/>
            <a:lstStyle/>
            <a:p>
              <a:endParaRPr lang="en-IL"/>
            </a:p>
          </p:txBody>
        </p:sp>
        <p:sp>
          <p:nvSpPr>
            <p:cNvPr id="5" name="TextBox 5"/>
            <p:cNvSpPr txBox="1"/>
            <p:nvPr/>
          </p:nvSpPr>
          <p:spPr>
            <a:xfrm>
              <a:off x="0" y="-66675"/>
              <a:ext cx="3016263" cy="2101492"/>
            </a:xfrm>
            <a:prstGeom prst="rect">
              <a:avLst/>
            </a:prstGeom>
          </p:spPr>
          <p:txBody>
            <a:bodyPr lIns="254000" tIns="254000" rIns="254000" bIns="254000" rtlCol="0" anchor="ctr"/>
            <a:lstStyle/>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All variables and operations are switched from integer to real types.</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replace                        by</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Integer division and modulo are approximated using new uninterpreted functions:</a:t>
              </a:r>
            </a:p>
          </p:txBody>
        </p:sp>
      </p:grpSp>
      <p:sp>
        <p:nvSpPr>
          <p:cNvPr id="6" name="Freeform 6"/>
          <p:cNvSpPr/>
          <p:nvPr/>
        </p:nvSpPr>
        <p:spPr>
          <a:xfrm>
            <a:off x="9144000" y="4914900"/>
            <a:ext cx="2314588" cy="931598"/>
          </a:xfrm>
          <a:custGeom>
            <a:avLst/>
            <a:gdLst/>
            <a:ahLst/>
            <a:cxnLst/>
            <a:rect l="l" t="t" r="r" b="b"/>
            <a:pathLst>
              <a:path w="2314588" h="931598">
                <a:moveTo>
                  <a:pt x="0" y="0"/>
                </a:moveTo>
                <a:lnTo>
                  <a:pt x="2314588" y="0"/>
                </a:lnTo>
                <a:lnTo>
                  <a:pt x="2314588" y="931598"/>
                </a:lnTo>
                <a:lnTo>
                  <a:pt x="0" y="931598"/>
                </a:lnTo>
                <a:lnTo>
                  <a:pt x="0" y="0"/>
                </a:lnTo>
                <a:close/>
              </a:path>
            </a:pathLst>
          </a:custGeom>
          <a:blipFill>
            <a:blip r:embed="rId4"/>
            <a:stretch>
              <a:fillRect/>
            </a:stretch>
          </a:blipFill>
        </p:spPr>
        <p:txBody>
          <a:bodyPr/>
          <a:lstStyle/>
          <a:p>
            <a:endParaRPr lang="en-IL"/>
          </a:p>
        </p:txBody>
      </p:sp>
      <p:sp>
        <p:nvSpPr>
          <p:cNvPr id="7" name="Freeform 7"/>
          <p:cNvSpPr/>
          <p:nvPr/>
        </p:nvSpPr>
        <p:spPr>
          <a:xfrm>
            <a:off x="12336210" y="5219700"/>
            <a:ext cx="2903023" cy="637249"/>
          </a:xfrm>
          <a:custGeom>
            <a:avLst/>
            <a:gdLst/>
            <a:ahLst/>
            <a:cxnLst/>
            <a:rect l="l" t="t" r="r" b="b"/>
            <a:pathLst>
              <a:path w="2903023" h="637249">
                <a:moveTo>
                  <a:pt x="0" y="0"/>
                </a:moveTo>
                <a:lnTo>
                  <a:pt x="2903023" y="0"/>
                </a:lnTo>
                <a:lnTo>
                  <a:pt x="2903023" y="637249"/>
                </a:lnTo>
                <a:lnTo>
                  <a:pt x="0" y="637249"/>
                </a:lnTo>
                <a:lnTo>
                  <a:pt x="0" y="0"/>
                </a:lnTo>
                <a:close/>
              </a:path>
            </a:pathLst>
          </a:custGeom>
          <a:blipFill>
            <a:blip r:embed="rId5"/>
            <a:stretch>
              <a:fillRect t="-100000"/>
            </a:stretch>
          </a:blipFill>
        </p:spPr>
        <p:txBody>
          <a:bodyPr/>
          <a:lstStyle/>
          <a:p>
            <a:endParaRPr lang="en-IL"/>
          </a:p>
        </p:txBody>
      </p:sp>
      <p:sp>
        <p:nvSpPr>
          <p:cNvPr id="8" name="Freeform 8"/>
          <p:cNvSpPr/>
          <p:nvPr/>
        </p:nvSpPr>
        <p:spPr>
          <a:xfrm>
            <a:off x="6540886" y="8043393"/>
            <a:ext cx="11301259" cy="692202"/>
          </a:xfrm>
          <a:custGeom>
            <a:avLst/>
            <a:gdLst/>
            <a:ahLst/>
            <a:cxnLst/>
            <a:rect l="l" t="t" r="r" b="b"/>
            <a:pathLst>
              <a:path w="11301259" h="692202">
                <a:moveTo>
                  <a:pt x="0" y="0"/>
                </a:moveTo>
                <a:lnTo>
                  <a:pt x="11301259" y="0"/>
                </a:lnTo>
                <a:lnTo>
                  <a:pt x="11301259" y="692203"/>
                </a:lnTo>
                <a:lnTo>
                  <a:pt x="0" y="692203"/>
                </a:lnTo>
                <a:lnTo>
                  <a:pt x="0" y="0"/>
                </a:lnTo>
                <a:close/>
              </a:path>
            </a:pathLst>
          </a:custGeom>
          <a:blipFill>
            <a:blip r:embed="rId6"/>
            <a:stretch>
              <a:fillRect/>
            </a:stretch>
          </a:blipFill>
        </p:spPr>
        <p:txBody>
          <a:bodyPr/>
          <a:lstStyle/>
          <a:p>
            <a:endParaRPr lang="en-IL"/>
          </a:p>
        </p:txBody>
      </p:sp>
      <p:sp>
        <p:nvSpPr>
          <p:cNvPr id="9" name="TextBox 9"/>
          <p:cNvSpPr txBox="1"/>
          <p:nvPr/>
        </p:nvSpPr>
        <p:spPr>
          <a:xfrm>
            <a:off x="7121226" y="2017395"/>
            <a:ext cx="2557335" cy="1062990"/>
          </a:xfrm>
          <a:prstGeom prst="rect">
            <a:avLst/>
          </a:prstGeom>
        </p:spPr>
        <p:txBody>
          <a:bodyPr lIns="0" tIns="0" rIns="0" bIns="0" rtlCol="0" anchor="t">
            <a:spAutoFit/>
          </a:bodyPr>
          <a:lstStyle/>
          <a:p>
            <a:pPr algn="l">
              <a:lnSpc>
                <a:spcPts val="7380"/>
              </a:lnSpc>
            </a:pPr>
            <a:r>
              <a:rPr lang="en-US" sz="9000">
                <a:solidFill>
                  <a:srgbClr val="2060D1"/>
                </a:solidFill>
                <a:latin typeface="Sugo Display"/>
                <a:ea typeface="Sugo Display"/>
                <a:cs typeface="Sugo Display"/>
                <a:sym typeface="Sugo Display"/>
              </a:rPr>
              <a:t>FIRST: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220083" y="3203436"/>
            <a:ext cx="17666153" cy="6117780"/>
          </a:xfrm>
          <a:custGeom>
            <a:avLst/>
            <a:gdLst/>
            <a:ahLst/>
            <a:cxnLst/>
            <a:rect l="l" t="t" r="r" b="b"/>
            <a:pathLst>
              <a:path w="17666153" h="6117780">
                <a:moveTo>
                  <a:pt x="0" y="0"/>
                </a:moveTo>
                <a:lnTo>
                  <a:pt x="17666153" y="0"/>
                </a:lnTo>
                <a:lnTo>
                  <a:pt x="17666153" y="6117780"/>
                </a:lnTo>
                <a:lnTo>
                  <a:pt x="0" y="6117780"/>
                </a:lnTo>
                <a:lnTo>
                  <a:pt x="0" y="0"/>
                </a:lnTo>
                <a:close/>
              </a:path>
            </a:pathLst>
          </a:custGeom>
          <a:blipFill>
            <a:blip r:embed="rId4"/>
            <a:stretch>
              <a:fillRect l="-1494" r="-1494"/>
            </a:stretch>
          </a:blipFill>
        </p:spPr>
        <p:txBody>
          <a:bodyPr/>
          <a:lstStyle/>
          <a:p>
            <a:endParaRPr lang="en-IL"/>
          </a:p>
        </p:txBody>
      </p:sp>
      <p:sp>
        <p:nvSpPr>
          <p:cNvPr id="4" name="TextBox 4"/>
          <p:cNvSpPr txBox="1"/>
          <p:nvPr/>
        </p:nvSpPr>
        <p:spPr>
          <a:xfrm>
            <a:off x="3598480" y="1333500"/>
            <a:ext cx="14287756" cy="1609725"/>
          </a:xfrm>
          <a:prstGeom prst="rect">
            <a:avLst/>
          </a:prstGeom>
        </p:spPr>
        <p:txBody>
          <a:bodyPr lIns="0" tIns="0" rIns="0" bIns="0" rtlCol="0" anchor="t">
            <a:spAutoFit/>
          </a:bodyPr>
          <a:lstStyle/>
          <a:p>
            <a:pPr algn="l">
              <a:lnSpc>
                <a:spcPts val="7380"/>
              </a:lnSpc>
            </a:pPr>
            <a:r>
              <a:rPr lang="en-US" sz="9000" dirty="0">
                <a:solidFill>
                  <a:srgbClr val="2060D1"/>
                </a:solidFill>
                <a:latin typeface="Sugo Display"/>
                <a:ea typeface="Sugo Display"/>
                <a:cs typeface="Sugo Display"/>
                <a:sym typeface="Sugo Display"/>
              </a:rPr>
              <a:t>SECOND: </a:t>
            </a:r>
          </a:p>
          <a:p>
            <a:pPr algn="l">
              <a:lnSpc>
                <a:spcPts val="4920"/>
              </a:lnSpc>
            </a:pPr>
            <a:r>
              <a:rPr lang="en-US" sz="6000" dirty="0">
                <a:solidFill>
                  <a:srgbClr val="2060D1"/>
                </a:solidFill>
                <a:latin typeface="Sugo Display"/>
                <a:ea typeface="Sugo Display"/>
                <a:cs typeface="Sugo Display"/>
                <a:sym typeface="Sugo Display"/>
              </a:rPr>
              <a:t>WE AXIOMATIZE THE NEW FUNCTION SYMBOLS: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6433863" y="2019300"/>
            <a:ext cx="11452373" cy="7301816"/>
            <a:chOff x="0" y="0"/>
            <a:chExt cx="3016263" cy="1923112"/>
          </a:xfrm>
        </p:grpSpPr>
        <p:sp>
          <p:nvSpPr>
            <p:cNvPr id="4" name="Freeform 4"/>
            <p:cNvSpPr/>
            <p:nvPr/>
          </p:nvSpPr>
          <p:spPr>
            <a:xfrm>
              <a:off x="0" y="0"/>
              <a:ext cx="3016263" cy="1923112"/>
            </a:xfrm>
            <a:custGeom>
              <a:avLst/>
              <a:gdLst/>
              <a:ahLst/>
              <a:cxnLst/>
              <a:rect l="l" t="t" r="r" b="b"/>
              <a:pathLst>
                <a:path w="3016263" h="1923112">
                  <a:moveTo>
                    <a:pt x="34477" y="0"/>
                  </a:moveTo>
                  <a:lnTo>
                    <a:pt x="2981786" y="0"/>
                  </a:lnTo>
                  <a:cubicBezTo>
                    <a:pt x="3000827" y="0"/>
                    <a:pt x="3016263" y="15436"/>
                    <a:pt x="3016263" y="34477"/>
                  </a:cubicBezTo>
                  <a:lnTo>
                    <a:pt x="3016263" y="1888635"/>
                  </a:lnTo>
                  <a:cubicBezTo>
                    <a:pt x="3016263" y="1907676"/>
                    <a:pt x="3000827" y="1923112"/>
                    <a:pt x="2981786" y="1923112"/>
                  </a:cubicBezTo>
                  <a:lnTo>
                    <a:pt x="34477" y="1923112"/>
                  </a:lnTo>
                  <a:cubicBezTo>
                    <a:pt x="15436" y="1923112"/>
                    <a:pt x="0" y="1907676"/>
                    <a:pt x="0" y="1888635"/>
                  </a:cubicBezTo>
                  <a:lnTo>
                    <a:pt x="0" y="34477"/>
                  </a:lnTo>
                  <a:cubicBezTo>
                    <a:pt x="0" y="15436"/>
                    <a:pt x="15436" y="0"/>
                    <a:pt x="34477" y="0"/>
                  </a:cubicBezTo>
                  <a:close/>
                </a:path>
              </a:pathLst>
            </a:custGeom>
            <a:solidFill>
              <a:srgbClr val="FFFFFF"/>
            </a:solidFill>
          </p:spPr>
          <p:txBody>
            <a:bodyPr/>
            <a:lstStyle/>
            <a:p>
              <a:endParaRPr lang="en-IL"/>
            </a:p>
          </p:txBody>
        </p:sp>
        <p:sp>
          <p:nvSpPr>
            <p:cNvPr id="5" name="TextBox 5"/>
            <p:cNvSpPr txBox="1"/>
            <p:nvPr/>
          </p:nvSpPr>
          <p:spPr>
            <a:xfrm>
              <a:off x="0" y="-66675"/>
              <a:ext cx="3016263" cy="1989787"/>
            </a:xfrm>
            <a:prstGeom prst="rect">
              <a:avLst/>
            </a:prstGeom>
          </p:spPr>
          <p:txBody>
            <a:bodyPr lIns="254000" tIns="254000" rIns="254000" bIns="254000" rtlCol="0" anchor="ctr"/>
            <a:lstStyle/>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Convert inequalities</a:t>
              </a:r>
              <a:r>
                <a:rPr lang="en-US" sz="3500">
                  <a:solidFill>
                    <a:srgbClr val="000000"/>
                  </a:solidFill>
                  <a:latin typeface="Canva Sans"/>
                  <a:ea typeface="Canva Sans"/>
                  <a:cs typeface="Canva Sans"/>
                  <a:sym typeface="Canva Sans"/>
                </a:rPr>
                <a:t> with </a:t>
              </a:r>
              <a:r>
                <a:rPr lang="en-US" sz="3500" b="1">
                  <a:solidFill>
                    <a:srgbClr val="000000"/>
                  </a:solidFill>
                  <a:latin typeface="Canva Sans Bold"/>
                  <a:ea typeface="Canva Sans Bold"/>
                  <a:cs typeface="Canva Sans Bold"/>
                  <a:sym typeface="Canva Sans Bold"/>
                </a:rPr>
                <a:t>positive polarity</a:t>
              </a:r>
              <a:r>
                <a:rPr lang="en-US" sz="3500">
                  <a:solidFill>
                    <a:srgbClr val="000000"/>
                  </a:solidFill>
                  <a:latin typeface="Canva Sans"/>
                  <a:ea typeface="Canva Sans"/>
                  <a:cs typeface="Canva Sans"/>
                  <a:sym typeface="Canva Sans"/>
                </a:rPr>
                <a:t> to use negated counterparts:</a:t>
              </a:r>
            </a:p>
            <a:p>
              <a:pPr algn="l">
                <a:lnSpc>
                  <a:spcPts val="4900"/>
                </a:lnSpc>
              </a:pPr>
              <a:endParaRPr lang="en-US" sz="3500">
                <a:solidFill>
                  <a:srgbClr val="000000"/>
                </a:solidFill>
                <a:latin typeface="Canva Sans"/>
                <a:ea typeface="Canva Sans"/>
                <a:cs typeface="Canva Sans"/>
                <a:sym typeface="Canva Sans"/>
              </a:endParaRPr>
            </a:p>
            <a:p>
              <a:pPr algn="l">
                <a:lnSpc>
                  <a:spcPts val="4900"/>
                </a:lnSpc>
              </a:pPr>
              <a:endParaRPr lang="en-US" sz="3500">
                <a:solidFill>
                  <a:srgbClr val="000000"/>
                </a:solidFill>
                <a:latin typeface="Canva Sans"/>
                <a:ea typeface="Canva Sans"/>
                <a:cs typeface="Canva Sans"/>
                <a:sym typeface="Canva Sans"/>
              </a:endParaRPr>
            </a:p>
            <a:p>
              <a:pPr algn="l">
                <a:lnSpc>
                  <a:spcPts val="4900"/>
                </a:lnSpc>
              </a:pPr>
              <a:endParaRPr lang="en-US" sz="3500">
                <a:solidFill>
                  <a:srgbClr val="000000"/>
                </a:solidFill>
                <a:latin typeface="Canva Sans"/>
                <a:ea typeface="Canva Sans"/>
                <a:cs typeface="Canva Sans"/>
                <a:sym typeface="Canva Sans"/>
              </a:endParaRP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Relax inequalities</a:t>
              </a:r>
              <a:r>
                <a:rPr lang="en-US" sz="3500">
                  <a:solidFill>
                    <a:srgbClr val="000000"/>
                  </a:solidFill>
                  <a:latin typeface="Canva Sans"/>
                  <a:ea typeface="Canva Sans"/>
                  <a:cs typeface="Canva Sans"/>
                  <a:sym typeface="Canva Sans"/>
                </a:rPr>
                <a:t> with </a:t>
              </a:r>
              <a:r>
                <a:rPr lang="en-US" sz="3500" b="1">
                  <a:solidFill>
                    <a:srgbClr val="000000"/>
                  </a:solidFill>
                  <a:latin typeface="Canva Sans Bold"/>
                  <a:ea typeface="Canva Sans Bold"/>
                  <a:cs typeface="Canva Sans Bold"/>
                  <a:sym typeface="Canva Sans Bold"/>
                </a:rPr>
                <a:t>negative polarity</a:t>
              </a:r>
              <a:r>
                <a:rPr lang="en-US" sz="3500">
                  <a:solidFill>
                    <a:srgbClr val="000000"/>
                  </a:solidFill>
                  <a:latin typeface="Canva Sans"/>
                  <a:ea typeface="Canva Sans"/>
                  <a:cs typeface="Canva Sans"/>
                  <a:sym typeface="Canva Sans"/>
                </a:rPr>
                <a:t>:</a:t>
              </a: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Freeform 6"/>
          <p:cNvSpPr/>
          <p:nvPr/>
        </p:nvSpPr>
        <p:spPr>
          <a:xfrm>
            <a:off x="6509420" y="4916640"/>
            <a:ext cx="11301259" cy="988860"/>
          </a:xfrm>
          <a:custGeom>
            <a:avLst/>
            <a:gdLst/>
            <a:ahLst/>
            <a:cxnLst/>
            <a:rect l="l" t="t" r="r" b="b"/>
            <a:pathLst>
              <a:path w="11301259" h="988860">
                <a:moveTo>
                  <a:pt x="0" y="0"/>
                </a:moveTo>
                <a:lnTo>
                  <a:pt x="11301259" y="0"/>
                </a:lnTo>
                <a:lnTo>
                  <a:pt x="11301259" y="988860"/>
                </a:lnTo>
                <a:lnTo>
                  <a:pt x="0" y="988860"/>
                </a:lnTo>
                <a:lnTo>
                  <a:pt x="0" y="0"/>
                </a:lnTo>
                <a:close/>
              </a:path>
            </a:pathLst>
          </a:custGeom>
          <a:blipFill>
            <a:blip r:embed="rId4"/>
            <a:stretch>
              <a:fillRect/>
            </a:stretch>
          </a:blipFill>
        </p:spPr>
        <p:txBody>
          <a:bodyPr/>
          <a:lstStyle/>
          <a:p>
            <a:endParaRPr lang="en-IL"/>
          </a:p>
        </p:txBody>
      </p:sp>
      <p:sp>
        <p:nvSpPr>
          <p:cNvPr id="7" name="Freeform 7"/>
          <p:cNvSpPr/>
          <p:nvPr/>
        </p:nvSpPr>
        <p:spPr>
          <a:xfrm>
            <a:off x="6509420" y="7992979"/>
            <a:ext cx="11225702" cy="982249"/>
          </a:xfrm>
          <a:custGeom>
            <a:avLst/>
            <a:gdLst/>
            <a:ahLst/>
            <a:cxnLst/>
            <a:rect l="l" t="t" r="r" b="b"/>
            <a:pathLst>
              <a:path w="11225702" h="982249">
                <a:moveTo>
                  <a:pt x="0" y="0"/>
                </a:moveTo>
                <a:lnTo>
                  <a:pt x="11225702" y="0"/>
                </a:lnTo>
                <a:lnTo>
                  <a:pt x="11225702" y="982249"/>
                </a:lnTo>
                <a:lnTo>
                  <a:pt x="0" y="982249"/>
                </a:lnTo>
                <a:lnTo>
                  <a:pt x="0" y="0"/>
                </a:lnTo>
                <a:close/>
              </a:path>
            </a:pathLst>
          </a:custGeom>
          <a:blipFill>
            <a:blip r:embed="rId5"/>
            <a:stretch>
              <a:fillRect/>
            </a:stretch>
          </a:blipFill>
        </p:spPr>
        <p:txBody>
          <a:bodyPr/>
          <a:lstStyle/>
          <a:p>
            <a:endParaRPr lang="en-IL"/>
          </a:p>
        </p:txBody>
      </p:sp>
      <p:sp>
        <p:nvSpPr>
          <p:cNvPr id="8" name="TextBox 8"/>
          <p:cNvSpPr txBox="1"/>
          <p:nvPr/>
        </p:nvSpPr>
        <p:spPr>
          <a:xfrm>
            <a:off x="6509420" y="1172309"/>
            <a:ext cx="3014004" cy="1062990"/>
          </a:xfrm>
          <a:prstGeom prst="rect">
            <a:avLst/>
          </a:prstGeom>
        </p:spPr>
        <p:txBody>
          <a:bodyPr lIns="0" tIns="0" rIns="0" bIns="0" rtlCol="0" anchor="t">
            <a:spAutoFit/>
          </a:bodyPr>
          <a:lstStyle/>
          <a:p>
            <a:pPr algn="l">
              <a:lnSpc>
                <a:spcPts val="7380"/>
              </a:lnSpc>
            </a:pPr>
            <a:r>
              <a:rPr lang="en-US" sz="9000">
                <a:solidFill>
                  <a:srgbClr val="2060D1"/>
                </a:solidFill>
                <a:latin typeface="Sugo Display"/>
                <a:ea typeface="Sugo Display"/>
                <a:cs typeface="Sugo Display"/>
                <a:sym typeface="Sugo Display"/>
              </a:rPr>
              <a:t>THIRD: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Freeform 2"/>
          <p:cNvSpPr/>
          <p:nvPr/>
        </p:nvSpPr>
        <p:spPr>
          <a:xfrm>
            <a:off x="-1748322" y="2291407"/>
            <a:ext cx="8061187" cy="5704186"/>
          </a:xfrm>
          <a:custGeom>
            <a:avLst/>
            <a:gdLst/>
            <a:ahLst/>
            <a:cxnLst/>
            <a:rect l="l" t="t" r="r" b="b"/>
            <a:pathLst>
              <a:path w="8061187" h="5704186">
                <a:moveTo>
                  <a:pt x="0" y="0"/>
                </a:moveTo>
                <a:lnTo>
                  <a:pt x="8061187" y="0"/>
                </a:lnTo>
                <a:lnTo>
                  <a:pt x="8061187" y="5704186"/>
                </a:lnTo>
                <a:lnTo>
                  <a:pt x="0" y="57041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11895460" y="51435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L"/>
          </a:p>
        </p:txBody>
      </p:sp>
      <p:sp>
        <p:nvSpPr>
          <p:cNvPr id="4" name="TextBox 4"/>
          <p:cNvSpPr txBox="1"/>
          <p:nvPr/>
        </p:nvSpPr>
        <p:spPr>
          <a:xfrm>
            <a:off x="1868298" y="2910945"/>
            <a:ext cx="16738170" cy="2232555"/>
          </a:xfrm>
          <a:prstGeom prst="rect">
            <a:avLst/>
          </a:prstGeom>
        </p:spPr>
        <p:txBody>
          <a:bodyPr lIns="0" tIns="0" rIns="0" bIns="0" rtlCol="0" anchor="t">
            <a:spAutoFit/>
          </a:bodyPr>
          <a:lstStyle/>
          <a:p>
            <a:pPr algn="ctr">
              <a:lnSpc>
                <a:spcPts val="15427"/>
              </a:lnSpc>
            </a:pPr>
            <a:r>
              <a:rPr lang="en-US" sz="18813">
                <a:solidFill>
                  <a:srgbClr val="FFFFFF"/>
                </a:solidFill>
                <a:latin typeface="Sugo Display"/>
                <a:ea typeface="Sugo Display"/>
                <a:cs typeface="Sugo Display"/>
                <a:sym typeface="Sugo Display"/>
              </a:rPr>
              <a:t>EXAMPLE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2014792" y="1979087"/>
            <a:ext cx="7213179" cy="6548029"/>
          </a:xfrm>
          <a:custGeom>
            <a:avLst/>
            <a:gdLst/>
            <a:ahLst/>
            <a:cxnLst/>
            <a:rect l="l" t="t" r="r" b="b"/>
            <a:pathLst>
              <a:path w="7213179" h="6548029">
                <a:moveTo>
                  <a:pt x="0" y="0"/>
                </a:moveTo>
                <a:lnTo>
                  <a:pt x="7213179" y="0"/>
                </a:lnTo>
                <a:lnTo>
                  <a:pt x="7213179" y="6548030"/>
                </a:lnTo>
                <a:lnTo>
                  <a:pt x="0" y="654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4800" y="674310"/>
            <a:ext cx="13467719" cy="4910678"/>
            <a:chOff x="0" y="0"/>
            <a:chExt cx="3547054" cy="1293347"/>
          </a:xfrm>
        </p:grpSpPr>
        <p:sp>
          <p:nvSpPr>
            <p:cNvPr id="4" name="Freeform 4"/>
            <p:cNvSpPr/>
            <p:nvPr/>
          </p:nvSpPr>
          <p:spPr>
            <a:xfrm>
              <a:off x="0" y="0"/>
              <a:ext cx="3547054" cy="1293347"/>
            </a:xfrm>
            <a:custGeom>
              <a:avLst/>
              <a:gdLst/>
              <a:ahLst/>
              <a:cxnLst/>
              <a:rect l="l" t="t" r="r" b="b"/>
              <a:pathLst>
                <a:path w="3547054" h="1293347">
                  <a:moveTo>
                    <a:pt x="29317" y="0"/>
                  </a:moveTo>
                  <a:lnTo>
                    <a:pt x="3517736" y="0"/>
                  </a:lnTo>
                  <a:cubicBezTo>
                    <a:pt x="3533928" y="0"/>
                    <a:pt x="3547054" y="13126"/>
                    <a:pt x="3547054" y="29317"/>
                  </a:cubicBezTo>
                  <a:lnTo>
                    <a:pt x="3547054" y="1264030"/>
                  </a:lnTo>
                  <a:cubicBezTo>
                    <a:pt x="3547054" y="1280222"/>
                    <a:pt x="3533928" y="1293347"/>
                    <a:pt x="3517736" y="1293347"/>
                  </a:cubicBezTo>
                  <a:lnTo>
                    <a:pt x="29317" y="1293347"/>
                  </a:lnTo>
                  <a:cubicBezTo>
                    <a:pt x="13126" y="1293347"/>
                    <a:pt x="0" y="1280222"/>
                    <a:pt x="0" y="1264030"/>
                  </a:cubicBezTo>
                  <a:lnTo>
                    <a:pt x="0" y="29317"/>
                  </a:lnTo>
                  <a:cubicBezTo>
                    <a:pt x="0" y="13126"/>
                    <a:pt x="13126" y="0"/>
                    <a:pt x="29317" y="0"/>
                  </a:cubicBezTo>
                  <a:close/>
                </a:path>
              </a:pathLst>
            </a:custGeom>
            <a:solidFill>
              <a:srgbClr val="FFFFFF"/>
            </a:solidFill>
          </p:spPr>
          <p:txBody>
            <a:bodyPr/>
            <a:lstStyle/>
            <a:p>
              <a:endParaRPr lang="en-IL"/>
            </a:p>
          </p:txBody>
        </p:sp>
        <p:sp>
          <p:nvSpPr>
            <p:cNvPr id="5" name="TextBox 5"/>
            <p:cNvSpPr txBox="1"/>
            <p:nvPr/>
          </p:nvSpPr>
          <p:spPr>
            <a:xfrm>
              <a:off x="0" y="-66675"/>
              <a:ext cx="3547054" cy="1360022"/>
            </a:xfrm>
            <a:prstGeom prst="rect">
              <a:avLst/>
            </a:prstGeom>
          </p:spPr>
          <p:txBody>
            <a:bodyPr lIns="254000" tIns="254000" rIns="254000" bIns="254000" rtlCol="0" anchor="ctr"/>
            <a:lstStyle/>
            <a:p>
              <a:r>
                <a:rPr lang="en-US" sz="3600" dirty="0"/>
                <a:t> We verify a simplified Ethereum smart contract</a:t>
              </a:r>
            </a:p>
            <a:p>
              <a:r>
                <a:rPr lang="en-US" sz="3600" dirty="0"/>
                <a:t>• Tracks assets: Shares and Money</a:t>
              </a:r>
            </a:p>
            <a:p>
              <a:r>
                <a:rPr lang="en-US" sz="3600" dirty="0"/>
                <a:t>• All variables are modeled as non-negative integers</a:t>
              </a:r>
            </a:p>
            <a:p>
              <a:r>
                <a:rPr lang="en-US" sz="3600" dirty="0"/>
                <a:t>• Total supply of shares (</a:t>
              </a:r>
              <a:r>
                <a:rPr lang="en-US" sz="3600" dirty="0" err="1"/>
                <a:t>tS</a:t>
              </a:r>
              <a:r>
                <a:rPr lang="en-US" sz="3600" dirty="0"/>
                <a:t>) and total monetary value (</a:t>
              </a:r>
              <a:r>
                <a:rPr lang="en-US" sz="3600" dirty="0" err="1"/>
                <a:t>tM</a:t>
              </a:r>
              <a:r>
                <a:rPr lang="en-US" sz="3600" dirty="0"/>
                <a:t>) are non-zero</a:t>
              </a:r>
            </a:p>
          </p:txBody>
        </p:sp>
      </p:grpSp>
      <p:grpSp>
        <p:nvGrpSpPr>
          <p:cNvPr id="6" name="Group 6"/>
          <p:cNvGrpSpPr/>
          <p:nvPr/>
        </p:nvGrpSpPr>
        <p:grpSpPr>
          <a:xfrm>
            <a:off x="3630" y="6348592"/>
            <a:ext cx="13768889" cy="3182585"/>
            <a:chOff x="-177258" y="78153"/>
            <a:chExt cx="3626374" cy="838211"/>
          </a:xfrm>
        </p:grpSpPr>
        <p:sp>
          <p:nvSpPr>
            <p:cNvPr id="7" name="Freeform 7"/>
            <p:cNvSpPr/>
            <p:nvPr/>
          </p:nvSpPr>
          <p:spPr>
            <a:xfrm>
              <a:off x="-152457" y="111491"/>
              <a:ext cx="3601573" cy="771536"/>
            </a:xfrm>
            <a:custGeom>
              <a:avLst/>
              <a:gdLst/>
              <a:ahLst/>
              <a:cxnLst/>
              <a:rect l="l" t="t" r="r" b="b"/>
              <a:pathLst>
                <a:path w="3601573" h="771536">
                  <a:moveTo>
                    <a:pt x="28874" y="0"/>
                  </a:moveTo>
                  <a:lnTo>
                    <a:pt x="3572700" y="0"/>
                  </a:lnTo>
                  <a:cubicBezTo>
                    <a:pt x="3580357" y="0"/>
                    <a:pt x="3587702" y="3042"/>
                    <a:pt x="3593116" y="8457"/>
                  </a:cubicBezTo>
                  <a:cubicBezTo>
                    <a:pt x="3598531" y="13872"/>
                    <a:pt x="3601573" y="21216"/>
                    <a:pt x="3601573" y="28874"/>
                  </a:cubicBezTo>
                  <a:lnTo>
                    <a:pt x="3601573" y="742663"/>
                  </a:lnTo>
                  <a:cubicBezTo>
                    <a:pt x="3601573" y="750321"/>
                    <a:pt x="3598531" y="757665"/>
                    <a:pt x="3593116" y="763080"/>
                  </a:cubicBezTo>
                  <a:cubicBezTo>
                    <a:pt x="3587702" y="768494"/>
                    <a:pt x="3580357" y="771536"/>
                    <a:pt x="3572700" y="771536"/>
                  </a:cubicBezTo>
                  <a:lnTo>
                    <a:pt x="28874" y="771536"/>
                  </a:lnTo>
                  <a:cubicBezTo>
                    <a:pt x="21216" y="771536"/>
                    <a:pt x="13872" y="768494"/>
                    <a:pt x="8457" y="763080"/>
                  </a:cubicBezTo>
                  <a:cubicBezTo>
                    <a:pt x="3042" y="757665"/>
                    <a:pt x="0" y="750321"/>
                    <a:pt x="0" y="742663"/>
                  </a:cubicBezTo>
                  <a:lnTo>
                    <a:pt x="0" y="28874"/>
                  </a:lnTo>
                  <a:cubicBezTo>
                    <a:pt x="0" y="21216"/>
                    <a:pt x="3042" y="13872"/>
                    <a:pt x="8457" y="8457"/>
                  </a:cubicBezTo>
                  <a:cubicBezTo>
                    <a:pt x="13872" y="3042"/>
                    <a:pt x="21216" y="0"/>
                    <a:pt x="28874" y="0"/>
                  </a:cubicBezTo>
                  <a:close/>
                </a:path>
              </a:pathLst>
            </a:custGeom>
            <a:solidFill>
              <a:srgbClr val="FFFFFF"/>
            </a:solidFill>
          </p:spPr>
          <p:txBody>
            <a:bodyPr/>
            <a:lstStyle/>
            <a:p>
              <a:endParaRPr lang="en-IL"/>
            </a:p>
          </p:txBody>
        </p:sp>
        <p:sp>
          <p:nvSpPr>
            <p:cNvPr id="8" name="TextBox 8"/>
            <p:cNvSpPr txBox="1"/>
            <p:nvPr/>
          </p:nvSpPr>
          <p:spPr>
            <a:xfrm>
              <a:off x="-177258" y="78153"/>
              <a:ext cx="3601573" cy="838211"/>
            </a:xfrm>
            <a:prstGeom prst="rect">
              <a:avLst/>
            </a:prstGeom>
          </p:spPr>
          <p:txBody>
            <a:bodyPr lIns="254000" tIns="254000" rIns="254000" bIns="254000" rtlCol="0" anchor="ctr"/>
            <a:lstStyle/>
            <a:p>
              <a:pPr algn="l">
                <a:lnSpc>
                  <a:spcPts val="4900"/>
                </a:lnSpc>
              </a:pPr>
              <a:r>
                <a:rPr lang="en-US" sz="3500" dirty="0">
                  <a:solidFill>
                    <a:srgbClr val="000000"/>
                  </a:solidFill>
                  <a:latin typeface="Canva Sans"/>
                  <a:ea typeface="Canva Sans"/>
                  <a:cs typeface="Canva Sans"/>
                  <a:sym typeface="Canva Sans"/>
                </a:rPr>
                <a:t> If we withdrew </a:t>
              </a:r>
              <a:r>
                <a:rPr lang="en-US" sz="3500" dirty="0" err="1">
                  <a:solidFill>
                    <a:srgbClr val="000000"/>
                  </a:solidFill>
                  <a:latin typeface="Canva Sans"/>
                  <a:ea typeface="Canva Sans"/>
                  <a:cs typeface="Canva Sans"/>
                  <a:sym typeface="Canva Sans"/>
                </a:rPr>
                <a:t>wS</a:t>
              </a:r>
              <a:r>
                <a:rPr lang="en-US" sz="3500" dirty="0">
                  <a:solidFill>
                    <a:srgbClr val="000000"/>
                  </a:solidFill>
                  <a:latin typeface="Canva Sans"/>
                  <a:ea typeface="Canva Sans"/>
                  <a:cs typeface="Canva Sans"/>
                  <a:sym typeface="Canva Sans"/>
                </a:rPr>
                <a:t> shares, these shares would be sold and we would obtain the monetary value  </a:t>
              </a:r>
              <a:r>
                <a:rPr lang="en-US" sz="3500" dirty="0" err="1">
                  <a:solidFill>
                    <a:srgbClr val="000000"/>
                  </a:solidFill>
                  <a:latin typeface="Canva Sans"/>
                  <a:ea typeface="Canva Sans"/>
                  <a:cs typeface="Canva Sans"/>
                  <a:sym typeface="Canva Sans"/>
                </a:rPr>
                <a:t>wM</a:t>
              </a:r>
              <a:r>
                <a:rPr lang="en-US" sz="3500" dirty="0">
                  <a:solidFill>
                    <a:srgbClr val="000000"/>
                  </a:solidFill>
                  <a:latin typeface="Canva Sans"/>
                  <a:ea typeface="Canva Sans"/>
                  <a:cs typeface="Canva Sans"/>
                  <a:sym typeface="Canva Sans"/>
                </a:rPr>
                <a:t> = (</a:t>
              </a:r>
              <a:r>
                <a:rPr lang="en-US" sz="3500" dirty="0" err="1">
                  <a:solidFill>
                    <a:srgbClr val="000000"/>
                  </a:solidFill>
                  <a:latin typeface="Canva Sans"/>
                  <a:ea typeface="Canva Sans"/>
                  <a:cs typeface="Canva Sans"/>
                  <a:sym typeface="Canva Sans"/>
                </a:rPr>
                <a:t>wS</a:t>
              </a:r>
              <a:r>
                <a:rPr lang="en-US" sz="3500" dirty="0">
                  <a:solidFill>
                    <a:srgbClr val="000000"/>
                  </a:solidFill>
                  <a:latin typeface="Canva Sans"/>
                  <a:ea typeface="Canva Sans"/>
                  <a:cs typeface="Canva Sans"/>
                  <a:sym typeface="Canva Sans"/>
                </a:rPr>
                <a:t> ∗ </a:t>
              </a:r>
              <a:r>
                <a:rPr lang="en-US" sz="3500" dirty="0" err="1">
                  <a:solidFill>
                    <a:srgbClr val="000000"/>
                  </a:solidFill>
                  <a:latin typeface="Canva Sans"/>
                  <a:ea typeface="Canva Sans"/>
                  <a:cs typeface="Canva Sans"/>
                  <a:sym typeface="Canva Sans"/>
                </a:rPr>
                <a:t>tM</a:t>
              </a:r>
              <a:r>
                <a:rPr lang="en-US" sz="3500" dirty="0">
                  <a:solidFill>
                    <a:srgbClr val="000000"/>
                  </a:solidFill>
                  <a:latin typeface="Canva Sans"/>
                  <a:ea typeface="Canva Sans"/>
                  <a:cs typeface="Canva Sans"/>
                  <a:sym typeface="Canva Sans"/>
                </a:rPr>
                <a:t>) div </a:t>
              </a:r>
              <a:r>
                <a:rPr lang="en-US" sz="3500" dirty="0" err="1">
                  <a:solidFill>
                    <a:srgbClr val="000000"/>
                  </a:solidFill>
                  <a:latin typeface="Canva Sans"/>
                  <a:ea typeface="Canva Sans"/>
                  <a:cs typeface="Canva Sans"/>
                  <a:sym typeface="Canva Sans"/>
                </a:rPr>
                <a:t>tS</a:t>
              </a:r>
              <a:r>
                <a:rPr lang="en-US" sz="3500" dirty="0">
                  <a:solidFill>
                    <a:srgbClr val="000000"/>
                  </a:solidFill>
                  <a:latin typeface="Canva Sans"/>
                  <a:ea typeface="Canva Sans"/>
                  <a:cs typeface="Canva Sans"/>
                  <a:sym typeface="Canva Sans"/>
                </a:rPr>
                <a:t>.</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2014792" y="1979087"/>
            <a:ext cx="7213179" cy="6548029"/>
          </a:xfrm>
          <a:custGeom>
            <a:avLst/>
            <a:gdLst/>
            <a:ahLst/>
            <a:cxnLst/>
            <a:rect l="l" t="t" r="r" b="b"/>
            <a:pathLst>
              <a:path w="7213179" h="6548029">
                <a:moveTo>
                  <a:pt x="0" y="0"/>
                </a:moveTo>
                <a:lnTo>
                  <a:pt x="7213179" y="0"/>
                </a:lnTo>
                <a:lnTo>
                  <a:pt x="7213179" y="6548030"/>
                </a:lnTo>
                <a:lnTo>
                  <a:pt x="0" y="654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2153662" y="1788007"/>
            <a:ext cx="13467719" cy="5501468"/>
            <a:chOff x="0" y="0"/>
            <a:chExt cx="3547054" cy="1448946"/>
          </a:xfrm>
        </p:grpSpPr>
        <p:sp>
          <p:nvSpPr>
            <p:cNvPr id="4" name="Freeform 4"/>
            <p:cNvSpPr/>
            <p:nvPr/>
          </p:nvSpPr>
          <p:spPr>
            <a:xfrm>
              <a:off x="0" y="0"/>
              <a:ext cx="3547054" cy="1448946"/>
            </a:xfrm>
            <a:custGeom>
              <a:avLst/>
              <a:gdLst/>
              <a:ahLst/>
              <a:cxnLst/>
              <a:rect l="l" t="t" r="r" b="b"/>
              <a:pathLst>
                <a:path w="3547054" h="1448946">
                  <a:moveTo>
                    <a:pt x="29317" y="0"/>
                  </a:moveTo>
                  <a:lnTo>
                    <a:pt x="3517736" y="0"/>
                  </a:lnTo>
                  <a:cubicBezTo>
                    <a:pt x="3533928" y="0"/>
                    <a:pt x="3547054" y="13126"/>
                    <a:pt x="3547054" y="29317"/>
                  </a:cubicBezTo>
                  <a:lnTo>
                    <a:pt x="3547054" y="1419629"/>
                  </a:lnTo>
                  <a:cubicBezTo>
                    <a:pt x="3547054" y="1435820"/>
                    <a:pt x="3533928" y="1448946"/>
                    <a:pt x="3517736" y="1448946"/>
                  </a:cubicBezTo>
                  <a:lnTo>
                    <a:pt x="29317" y="1448946"/>
                  </a:lnTo>
                  <a:cubicBezTo>
                    <a:pt x="13126" y="1448946"/>
                    <a:pt x="0" y="1435820"/>
                    <a:pt x="0" y="1419629"/>
                  </a:cubicBezTo>
                  <a:lnTo>
                    <a:pt x="0" y="29317"/>
                  </a:lnTo>
                  <a:cubicBezTo>
                    <a:pt x="0" y="13126"/>
                    <a:pt x="13126" y="0"/>
                    <a:pt x="29317" y="0"/>
                  </a:cubicBezTo>
                  <a:close/>
                </a:path>
              </a:pathLst>
            </a:custGeom>
            <a:solidFill>
              <a:srgbClr val="FFFFFF"/>
            </a:solidFill>
          </p:spPr>
          <p:txBody>
            <a:bodyPr/>
            <a:lstStyle/>
            <a:p>
              <a:endParaRPr lang="en-IL"/>
            </a:p>
          </p:txBody>
        </p:sp>
        <p:sp>
          <p:nvSpPr>
            <p:cNvPr id="5" name="TextBox 5"/>
            <p:cNvSpPr txBox="1"/>
            <p:nvPr/>
          </p:nvSpPr>
          <p:spPr>
            <a:xfrm>
              <a:off x="0" y="-66675"/>
              <a:ext cx="3547054" cy="1515621"/>
            </a:xfrm>
            <a:prstGeom prst="rect">
              <a:avLst/>
            </a:prstGeom>
          </p:spPr>
          <p:txBody>
            <a:bodyPr lIns="254000" tIns="254000" rIns="254000" bIns="254000" rtlCol="0" anchor="ctr"/>
            <a:lstStyle/>
            <a:p>
              <a:r>
                <a:rPr lang="en-US" sz="3600" dirty="0"/>
                <a:t>• </a:t>
              </a:r>
              <a:r>
                <a:rPr lang="en-US" sz="3600" dirty="0" err="1"/>
                <a:t>nS</a:t>
              </a:r>
              <a:r>
                <a:rPr lang="en-US" sz="3600" dirty="0"/>
                <a:t> new shares are added to the total supply </a:t>
              </a:r>
              <a:r>
                <a:rPr lang="en-US" sz="3600" dirty="0" err="1"/>
                <a:t>tS</a:t>
              </a:r>
              <a:endParaRPr lang="en-US" sz="3600" dirty="0"/>
            </a:p>
            <a:p>
              <a:r>
                <a:rPr lang="en-US" sz="3600" dirty="0"/>
                <a:t>• New shares have the same per-share value as old shares (approx. via div)</a:t>
              </a:r>
            </a:p>
            <a:p>
              <a:r>
                <a:rPr lang="en-US" sz="3600" dirty="0"/>
                <a:t>• New total supply: </a:t>
              </a:r>
              <a:r>
                <a:rPr lang="en-US" sz="3600" dirty="0" err="1"/>
                <a:t>t′S</a:t>
              </a:r>
              <a:r>
                <a:rPr lang="en-US" sz="3600" dirty="0"/>
                <a:t> = </a:t>
              </a:r>
              <a:r>
                <a:rPr lang="en-US" sz="3600" dirty="0" err="1"/>
                <a:t>tS</a:t>
              </a:r>
              <a:r>
                <a:rPr lang="en-US" sz="3600" dirty="0"/>
                <a:t> + </a:t>
              </a:r>
              <a:r>
                <a:rPr lang="en-US" sz="3600" dirty="0" err="1"/>
                <a:t>nS</a:t>
              </a:r>
              <a:endParaRPr lang="en-US" sz="3600" dirty="0"/>
            </a:p>
            <a:p>
              <a:r>
                <a:rPr lang="en-US" sz="3600" dirty="0"/>
                <a:t>• New total monetary value: </a:t>
              </a:r>
              <a:r>
                <a:rPr lang="en-US" sz="3600" dirty="0" err="1"/>
                <a:t>t′M</a:t>
              </a:r>
              <a:r>
                <a:rPr lang="en-US" sz="3600" dirty="0"/>
                <a:t> = </a:t>
              </a:r>
              <a:r>
                <a:rPr lang="en-US" sz="3600" dirty="0" err="1"/>
                <a:t>tM</a:t>
              </a:r>
              <a:r>
                <a:rPr lang="en-US" sz="3600" dirty="0"/>
                <a:t> + ((</a:t>
              </a:r>
              <a:r>
                <a:rPr lang="en-US" sz="3600" dirty="0" err="1"/>
                <a:t>nS</a:t>
              </a:r>
              <a:r>
                <a:rPr lang="en-US" sz="3600" dirty="0"/>
                <a:t> ∗ </a:t>
              </a:r>
              <a:r>
                <a:rPr lang="en-US" sz="3600" dirty="0" err="1"/>
                <a:t>tM</a:t>
              </a:r>
              <a:r>
                <a:rPr lang="en-US" sz="3600" dirty="0"/>
                <a:t>) div </a:t>
              </a:r>
              <a:r>
                <a:rPr lang="en-US" sz="3600" dirty="0" err="1"/>
                <a:t>tS</a:t>
              </a:r>
              <a:r>
                <a:rPr lang="en-US" sz="3600" dirty="0"/>
                <a:t>)</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2014792" y="1979087"/>
            <a:ext cx="7213179" cy="6548029"/>
          </a:xfrm>
          <a:custGeom>
            <a:avLst/>
            <a:gdLst/>
            <a:ahLst/>
            <a:cxnLst/>
            <a:rect l="l" t="t" r="r" b="b"/>
            <a:pathLst>
              <a:path w="7213179" h="6548029">
                <a:moveTo>
                  <a:pt x="0" y="0"/>
                </a:moveTo>
                <a:lnTo>
                  <a:pt x="7213179" y="0"/>
                </a:lnTo>
                <a:lnTo>
                  <a:pt x="7213179" y="6548030"/>
                </a:lnTo>
                <a:lnTo>
                  <a:pt x="0" y="65480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7722" y="1283474"/>
            <a:ext cx="11644548" cy="3612385"/>
            <a:chOff x="0" y="0"/>
            <a:chExt cx="3066877" cy="951410"/>
          </a:xfrm>
        </p:grpSpPr>
        <p:sp>
          <p:nvSpPr>
            <p:cNvPr id="4" name="Freeform 4"/>
            <p:cNvSpPr/>
            <p:nvPr/>
          </p:nvSpPr>
          <p:spPr>
            <a:xfrm>
              <a:off x="0" y="0"/>
              <a:ext cx="3066877" cy="951410"/>
            </a:xfrm>
            <a:custGeom>
              <a:avLst/>
              <a:gdLst/>
              <a:ahLst/>
              <a:cxnLst/>
              <a:rect l="l" t="t" r="r" b="b"/>
              <a:pathLst>
                <a:path w="3066877" h="951410">
                  <a:moveTo>
                    <a:pt x="33908" y="0"/>
                  </a:moveTo>
                  <a:lnTo>
                    <a:pt x="3032969" y="0"/>
                  </a:lnTo>
                  <a:cubicBezTo>
                    <a:pt x="3041962" y="0"/>
                    <a:pt x="3050587" y="3572"/>
                    <a:pt x="3056946" y="9931"/>
                  </a:cubicBezTo>
                  <a:cubicBezTo>
                    <a:pt x="3063304" y="16290"/>
                    <a:pt x="3066877" y="24915"/>
                    <a:pt x="3066877" y="33908"/>
                  </a:cubicBezTo>
                  <a:lnTo>
                    <a:pt x="3066877" y="917503"/>
                  </a:lnTo>
                  <a:cubicBezTo>
                    <a:pt x="3066877" y="926495"/>
                    <a:pt x="3063304" y="935120"/>
                    <a:pt x="3056946" y="941479"/>
                  </a:cubicBezTo>
                  <a:cubicBezTo>
                    <a:pt x="3050587" y="947838"/>
                    <a:pt x="3041962" y="951410"/>
                    <a:pt x="3032969" y="951410"/>
                  </a:cubicBezTo>
                  <a:lnTo>
                    <a:pt x="33908" y="951410"/>
                  </a:lnTo>
                  <a:cubicBezTo>
                    <a:pt x="24915" y="951410"/>
                    <a:pt x="16290" y="947838"/>
                    <a:pt x="9931" y="941479"/>
                  </a:cubicBezTo>
                  <a:cubicBezTo>
                    <a:pt x="3572" y="935120"/>
                    <a:pt x="0" y="926495"/>
                    <a:pt x="0" y="917503"/>
                  </a:cubicBezTo>
                  <a:lnTo>
                    <a:pt x="0" y="33908"/>
                  </a:lnTo>
                  <a:cubicBezTo>
                    <a:pt x="0" y="24915"/>
                    <a:pt x="3572" y="16290"/>
                    <a:pt x="9931" y="9931"/>
                  </a:cubicBezTo>
                  <a:cubicBezTo>
                    <a:pt x="16290" y="3572"/>
                    <a:pt x="24915" y="0"/>
                    <a:pt x="33908" y="0"/>
                  </a:cubicBezTo>
                  <a:close/>
                </a:path>
              </a:pathLst>
            </a:custGeom>
            <a:solidFill>
              <a:srgbClr val="FFFFFF"/>
            </a:solidFill>
          </p:spPr>
          <p:txBody>
            <a:bodyPr/>
            <a:lstStyle/>
            <a:p>
              <a:endParaRPr lang="en-IL"/>
            </a:p>
          </p:txBody>
        </p:sp>
        <p:sp>
          <p:nvSpPr>
            <p:cNvPr id="5" name="TextBox 5"/>
            <p:cNvSpPr txBox="1"/>
            <p:nvPr/>
          </p:nvSpPr>
          <p:spPr>
            <a:xfrm>
              <a:off x="0" y="-66675"/>
              <a:ext cx="3066877" cy="1018085"/>
            </a:xfrm>
            <a:prstGeom prst="rect">
              <a:avLst/>
            </a:prstGeom>
          </p:spPr>
          <p:txBody>
            <a:bodyPr lIns="254000" tIns="254000" rIns="254000" bIns="254000" rtlCol="0" anchor="ctr"/>
            <a:lstStyle/>
            <a:p>
              <a:r>
                <a:rPr lang="en-US" sz="3600" dirty="0"/>
                <a:t>• </a:t>
              </a:r>
              <a:r>
                <a:rPr lang="en-US" sz="3600" dirty="0" err="1"/>
                <a:t>wS</a:t>
              </a:r>
              <a:r>
                <a:rPr lang="en-US" sz="3600" dirty="0"/>
                <a:t> shares are withdrawn from the new supply </a:t>
              </a:r>
              <a:r>
                <a:rPr lang="en-US" sz="3600" dirty="0" err="1"/>
                <a:t>t′S</a:t>
              </a:r>
              <a:endParaRPr lang="en-US" sz="3600" dirty="0"/>
            </a:p>
            <a:p>
              <a:r>
                <a:rPr lang="en-US" sz="3600" dirty="0"/>
                <a:t>• Withdrawn monetary value:</a:t>
              </a:r>
            </a:p>
            <a:p>
              <a:r>
                <a:rPr lang="en-US" sz="3600" dirty="0"/>
                <a:t>  </a:t>
              </a:r>
              <a:r>
                <a:rPr lang="en-US" sz="3600" dirty="0" err="1"/>
                <a:t>w′M</a:t>
              </a:r>
              <a:r>
                <a:rPr lang="en-US" sz="3600" dirty="0"/>
                <a:t> = (</a:t>
              </a:r>
              <a:r>
                <a:rPr lang="en-US" sz="3600" dirty="0" err="1"/>
                <a:t>wS</a:t>
              </a:r>
              <a:r>
                <a:rPr lang="en-US" sz="3600" dirty="0"/>
                <a:t> ∗ </a:t>
              </a:r>
              <a:r>
                <a:rPr lang="en-US" sz="3600" dirty="0" err="1"/>
                <a:t>t′M</a:t>
              </a:r>
              <a:r>
                <a:rPr lang="en-US" sz="3600" dirty="0"/>
                <a:t>) div </a:t>
              </a:r>
              <a:r>
                <a:rPr lang="en-US" sz="3600" dirty="0" err="1"/>
                <a:t>t′S</a:t>
              </a:r>
              <a:endParaRPr lang="en-US" sz="3600" dirty="0"/>
            </a:p>
            <a:p>
              <a:pPr algn="ctr">
                <a:lnSpc>
                  <a:spcPts val="4900"/>
                </a:lnSpc>
              </a:pPr>
              <a:r>
                <a:rPr lang="en-US" sz="3500" dirty="0">
                  <a:solidFill>
                    <a:srgbClr val="000000"/>
                  </a:solidFill>
                  <a:latin typeface="Canva Sans"/>
                  <a:ea typeface="Canva Sans"/>
                  <a:cs typeface="Canva Sans"/>
                  <a:sym typeface="Canva Sans"/>
                </a:rPr>
                <a:t> w ′ M = (</a:t>
              </a:r>
              <a:r>
                <a:rPr lang="en-US" sz="3500" dirty="0" err="1">
                  <a:solidFill>
                    <a:srgbClr val="000000"/>
                  </a:solidFill>
                  <a:latin typeface="Canva Sans"/>
                  <a:ea typeface="Canva Sans"/>
                  <a:cs typeface="Canva Sans"/>
                  <a:sym typeface="Canva Sans"/>
                </a:rPr>
                <a:t>wS</a:t>
              </a:r>
              <a:r>
                <a:rPr lang="en-US" sz="3500" dirty="0">
                  <a:solidFill>
                    <a:srgbClr val="000000"/>
                  </a:solidFill>
                  <a:latin typeface="Canva Sans"/>
                  <a:ea typeface="Canva Sans"/>
                  <a:cs typeface="Canva Sans"/>
                  <a:sym typeface="Canva Sans"/>
                </a:rPr>
                <a:t> ∗ t ′ M) div t′ S </a:t>
              </a:r>
            </a:p>
          </p:txBody>
        </p:sp>
      </p:grpSp>
      <p:sp>
        <p:nvSpPr>
          <p:cNvPr id="6" name="TextBox 6"/>
          <p:cNvSpPr txBox="1"/>
          <p:nvPr/>
        </p:nvSpPr>
        <p:spPr>
          <a:xfrm>
            <a:off x="1028700" y="6328410"/>
            <a:ext cx="10370605" cy="1996440"/>
          </a:xfrm>
          <a:prstGeom prst="rect">
            <a:avLst/>
          </a:prstGeom>
        </p:spPr>
        <p:txBody>
          <a:bodyPr lIns="0" tIns="0" rIns="0" bIns="0" rtlCol="0" anchor="t">
            <a:spAutoFit/>
          </a:bodyPr>
          <a:lstStyle/>
          <a:p>
            <a:pPr algn="ctr">
              <a:lnSpc>
                <a:spcPts val="7380"/>
              </a:lnSpc>
            </a:pPr>
            <a:r>
              <a:rPr lang="en-US" sz="9000" dirty="0">
                <a:solidFill>
                  <a:srgbClr val="2060D1"/>
                </a:solidFill>
                <a:latin typeface="Sugo Display"/>
                <a:ea typeface="Sugo Display"/>
                <a:cs typeface="Sugo Display"/>
                <a:sym typeface="Sugo Display"/>
              </a:rPr>
              <a:t>WE WANT TO PROVE THAT</a:t>
            </a:r>
          </a:p>
          <a:p>
            <a:pPr algn="ctr">
              <a:lnSpc>
                <a:spcPts val="7380"/>
              </a:lnSpc>
            </a:pPr>
            <a:r>
              <a:rPr lang="en-US" sz="9000" dirty="0">
                <a:solidFill>
                  <a:srgbClr val="2060D1"/>
                </a:solidFill>
                <a:latin typeface="Sugo Display"/>
                <a:ea typeface="Sugo Display"/>
                <a:cs typeface="Sugo Display"/>
                <a:sym typeface="Sugo Display"/>
              </a:rPr>
              <a:t>WM ≥ W′M</a:t>
            </a:r>
          </a:p>
        </p:txBody>
      </p:sp>
      <p:sp>
        <p:nvSpPr>
          <p:cNvPr id="7" name="Freeform 7"/>
          <p:cNvSpPr/>
          <p:nvPr/>
        </p:nvSpPr>
        <p:spPr>
          <a:xfrm rot="7706189">
            <a:off x="9003011" y="4587186"/>
            <a:ext cx="1459355" cy="1066656"/>
          </a:xfrm>
          <a:custGeom>
            <a:avLst/>
            <a:gdLst/>
            <a:ahLst/>
            <a:cxnLst/>
            <a:rect l="l" t="t" r="r" b="b"/>
            <a:pathLst>
              <a:path w="1459355" h="1066656">
                <a:moveTo>
                  <a:pt x="0" y="0"/>
                </a:moveTo>
                <a:lnTo>
                  <a:pt x="1459355" y="0"/>
                </a:lnTo>
                <a:lnTo>
                  <a:pt x="1459355" y="1066656"/>
                </a:lnTo>
                <a:lnTo>
                  <a:pt x="0" y="10666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L"/>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2588034" y="2834893"/>
            <a:ext cx="7213179" cy="6548029"/>
          </a:xfrm>
          <a:custGeom>
            <a:avLst/>
            <a:gdLst/>
            <a:ahLst/>
            <a:cxnLst/>
            <a:rect l="l" t="t" r="r" b="b"/>
            <a:pathLst>
              <a:path w="7213179" h="6548029">
                <a:moveTo>
                  <a:pt x="0" y="0"/>
                </a:moveTo>
                <a:lnTo>
                  <a:pt x="7213179" y="0"/>
                </a:lnTo>
                <a:lnTo>
                  <a:pt x="7213179" y="6548029"/>
                </a:lnTo>
                <a:lnTo>
                  <a:pt x="0" y="65480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2855462" y="1028700"/>
            <a:ext cx="11644548" cy="3612385"/>
            <a:chOff x="0" y="0"/>
            <a:chExt cx="3066877" cy="951410"/>
          </a:xfrm>
        </p:grpSpPr>
        <p:sp>
          <p:nvSpPr>
            <p:cNvPr id="4" name="Freeform 4"/>
            <p:cNvSpPr/>
            <p:nvPr/>
          </p:nvSpPr>
          <p:spPr>
            <a:xfrm>
              <a:off x="0" y="0"/>
              <a:ext cx="3066877" cy="951410"/>
            </a:xfrm>
            <a:custGeom>
              <a:avLst/>
              <a:gdLst/>
              <a:ahLst/>
              <a:cxnLst/>
              <a:rect l="l" t="t" r="r" b="b"/>
              <a:pathLst>
                <a:path w="3066877" h="951410">
                  <a:moveTo>
                    <a:pt x="33908" y="0"/>
                  </a:moveTo>
                  <a:lnTo>
                    <a:pt x="3032969" y="0"/>
                  </a:lnTo>
                  <a:cubicBezTo>
                    <a:pt x="3041962" y="0"/>
                    <a:pt x="3050587" y="3572"/>
                    <a:pt x="3056946" y="9931"/>
                  </a:cubicBezTo>
                  <a:cubicBezTo>
                    <a:pt x="3063304" y="16290"/>
                    <a:pt x="3066877" y="24915"/>
                    <a:pt x="3066877" y="33908"/>
                  </a:cubicBezTo>
                  <a:lnTo>
                    <a:pt x="3066877" y="917503"/>
                  </a:lnTo>
                  <a:cubicBezTo>
                    <a:pt x="3066877" y="926495"/>
                    <a:pt x="3063304" y="935120"/>
                    <a:pt x="3056946" y="941479"/>
                  </a:cubicBezTo>
                  <a:cubicBezTo>
                    <a:pt x="3050587" y="947838"/>
                    <a:pt x="3041962" y="951410"/>
                    <a:pt x="3032969" y="951410"/>
                  </a:cubicBezTo>
                  <a:lnTo>
                    <a:pt x="33908" y="951410"/>
                  </a:lnTo>
                  <a:cubicBezTo>
                    <a:pt x="24915" y="951410"/>
                    <a:pt x="16290" y="947838"/>
                    <a:pt x="9931" y="941479"/>
                  </a:cubicBezTo>
                  <a:cubicBezTo>
                    <a:pt x="3572" y="935120"/>
                    <a:pt x="0" y="926495"/>
                    <a:pt x="0" y="917503"/>
                  </a:cubicBezTo>
                  <a:lnTo>
                    <a:pt x="0" y="33908"/>
                  </a:lnTo>
                  <a:cubicBezTo>
                    <a:pt x="0" y="24915"/>
                    <a:pt x="3572" y="16290"/>
                    <a:pt x="9931" y="9931"/>
                  </a:cubicBezTo>
                  <a:cubicBezTo>
                    <a:pt x="16290" y="3572"/>
                    <a:pt x="24915" y="0"/>
                    <a:pt x="33908" y="0"/>
                  </a:cubicBezTo>
                  <a:close/>
                </a:path>
              </a:pathLst>
            </a:custGeom>
            <a:solidFill>
              <a:srgbClr val="FFFFFF"/>
            </a:solidFill>
          </p:spPr>
          <p:txBody>
            <a:bodyPr/>
            <a:lstStyle/>
            <a:p>
              <a:endParaRPr lang="en-IL"/>
            </a:p>
          </p:txBody>
        </p:sp>
        <p:sp>
          <p:nvSpPr>
            <p:cNvPr id="5" name="TextBox 5"/>
            <p:cNvSpPr txBox="1"/>
            <p:nvPr/>
          </p:nvSpPr>
          <p:spPr>
            <a:xfrm>
              <a:off x="0" y="-66675"/>
              <a:ext cx="3066877" cy="1018085"/>
            </a:xfrm>
            <a:prstGeom prst="rect">
              <a:avLst/>
            </a:prstGeom>
          </p:spPr>
          <p:txBody>
            <a:bodyPr lIns="254000" tIns="254000" rIns="254000" bIns="254000" rtlCol="0" anchor="ctr"/>
            <a:lstStyle/>
            <a:p>
              <a:pPr algn="ctr">
                <a:lnSpc>
                  <a:spcPts val="4900"/>
                </a:lnSpc>
              </a:pPr>
              <a:r>
                <a:rPr lang="en-US" sz="3500" dirty="0">
                  <a:solidFill>
                    <a:srgbClr val="000000"/>
                  </a:solidFill>
                  <a:latin typeface="Canva Sans"/>
                  <a:ea typeface="Canva Sans"/>
                  <a:cs typeface="Canva Sans"/>
                  <a:sym typeface="Canva Sans"/>
                </a:rPr>
                <a:t>We encode this example in QF_NIA. We construct the verification condition for the example as a conjunction of all the assumptions and a negation of the conjecture:</a:t>
              </a:r>
            </a:p>
            <a:p>
              <a:pPr algn="ctr">
                <a:lnSpc>
                  <a:spcPts val="4900"/>
                </a:lnSpc>
              </a:pPr>
              <a:endParaRPr lang="en-US" sz="3500" dirty="0">
                <a:solidFill>
                  <a:srgbClr val="000000"/>
                </a:solidFill>
                <a:latin typeface="Canva Sans"/>
                <a:ea typeface="Canva Sans"/>
                <a:cs typeface="Canva Sans"/>
                <a:sym typeface="Canva Sans"/>
              </a:endParaRPr>
            </a:p>
          </p:txBody>
        </p:sp>
      </p:grpSp>
      <p:sp>
        <p:nvSpPr>
          <p:cNvPr id="6" name="Freeform 6"/>
          <p:cNvSpPr/>
          <p:nvPr/>
        </p:nvSpPr>
        <p:spPr>
          <a:xfrm>
            <a:off x="0" y="6056380"/>
            <a:ext cx="19381832" cy="2592320"/>
          </a:xfrm>
          <a:custGeom>
            <a:avLst/>
            <a:gdLst/>
            <a:ahLst/>
            <a:cxnLst/>
            <a:rect l="l" t="t" r="r" b="b"/>
            <a:pathLst>
              <a:path w="19381832" h="2592320">
                <a:moveTo>
                  <a:pt x="0" y="0"/>
                </a:moveTo>
                <a:lnTo>
                  <a:pt x="19381832" y="0"/>
                </a:lnTo>
                <a:lnTo>
                  <a:pt x="19381832" y="2592320"/>
                </a:lnTo>
                <a:lnTo>
                  <a:pt x="0" y="2592320"/>
                </a:lnTo>
                <a:lnTo>
                  <a:pt x="0" y="0"/>
                </a:lnTo>
                <a:close/>
              </a:path>
            </a:pathLst>
          </a:custGeom>
          <a:blipFill>
            <a:blip r:embed="rId4"/>
            <a:stretch>
              <a:fillRect/>
            </a:stretch>
          </a:blipFill>
        </p:spPr>
        <p:txBody>
          <a:bodyPr/>
          <a:lstStyle/>
          <a:p>
            <a:endParaRPr lang="en-IL"/>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2460647" y="2261651"/>
            <a:ext cx="7213179" cy="6548029"/>
          </a:xfrm>
          <a:custGeom>
            <a:avLst/>
            <a:gdLst/>
            <a:ahLst/>
            <a:cxnLst/>
            <a:rect l="l" t="t" r="r" b="b"/>
            <a:pathLst>
              <a:path w="7213179" h="6548029">
                <a:moveTo>
                  <a:pt x="0" y="0"/>
                </a:moveTo>
                <a:lnTo>
                  <a:pt x="7213179" y="0"/>
                </a:lnTo>
                <a:lnTo>
                  <a:pt x="7213179" y="6548029"/>
                </a:lnTo>
                <a:lnTo>
                  <a:pt x="0" y="65480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416433" y="660317"/>
            <a:ext cx="17455133" cy="9207583"/>
          </a:xfrm>
          <a:custGeom>
            <a:avLst/>
            <a:gdLst/>
            <a:ahLst/>
            <a:cxnLst/>
            <a:rect l="l" t="t" r="r" b="b"/>
            <a:pathLst>
              <a:path w="17455133" h="9207583">
                <a:moveTo>
                  <a:pt x="0" y="0"/>
                </a:moveTo>
                <a:lnTo>
                  <a:pt x="17455134" y="0"/>
                </a:lnTo>
                <a:lnTo>
                  <a:pt x="17455134" y="9207582"/>
                </a:lnTo>
                <a:lnTo>
                  <a:pt x="0" y="9207582"/>
                </a:lnTo>
                <a:lnTo>
                  <a:pt x="0" y="0"/>
                </a:lnTo>
                <a:close/>
              </a:path>
            </a:pathLst>
          </a:custGeom>
          <a:blipFill>
            <a:blip r:embed="rId4"/>
            <a:stretch>
              <a:fillRect/>
            </a:stretch>
          </a:blipFill>
        </p:spPr>
        <p:txBody>
          <a:bodyPr/>
          <a:lstStyle/>
          <a:p>
            <a:endParaRPr lang="en-IL"/>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a:extLst>
            <a:ext uri="{FF2B5EF4-FFF2-40B4-BE49-F238E27FC236}">
              <a16:creationId xmlns:a16="http://schemas.microsoft.com/office/drawing/2014/main" id="{05536787-D13E-DE74-BE64-09533CE59C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D1B6FE6-1951-6153-249B-4F0BAF3C08A1}"/>
              </a:ext>
            </a:extLst>
          </p:cNvPr>
          <p:cNvSpPr/>
          <p:nvPr/>
        </p:nvSpPr>
        <p:spPr>
          <a:xfrm>
            <a:off x="12460647" y="2261651"/>
            <a:ext cx="7213179" cy="6548029"/>
          </a:xfrm>
          <a:custGeom>
            <a:avLst/>
            <a:gdLst/>
            <a:ahLst/>
            <a:cxnLst/>
            <a:rect l="l" t="t" r="r" b="b"/>
            <a:pathLst>
              <a:path w="7213179" h="6548029">
                <a:moveTo>
                  <a:pt x="0" y="0"/>
                </a:moveTo>
                <a:lnTo>
                  <a:pt x="7213179" y="0"/>
                </a:lnTo>
                <a:lnTo>
                  <a:pt x="7213179" y="6548029"/>
                </a:lnTo>
                <a:lnTo>
                  <a:pt x="0" y="65480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4" name="TextBox 3">
            <a:extLst>
              <a:ext uri="{FF2B5EF4-FFF2-40B4-BE49-F238E27FC236}">
                <a16:creationId xmlns:a16="http://schemas.microsoft.com/office/drawing/2014/main" id="{8E502056-D674-1C10-C73D-B3293382869E}"/>
              </a:ext>
            </a:extLst>
          </p:cNvPr>
          <p:cNvSpPr txBox="1"/>
          <p:nvPr/>
        </p:nvSpPr>
        <p:spPr>
          <a:xfrm>
            <a:off x="228600" y="340068"/>
            <a:ext cx="18618915" cy="667106"/>
          </a:xfrm>
          <a:prstGeom prst="rect">
            <a:avLst/>
          </a:prstGeom>
        </p:spPr>
        <p:txBody>
          <a:bodyPr lIns="0" tIns="0" rIns="0" bIns="0" rtlCol="0" anchor="t">
            <a:spAutoFit/>
          </a:bodyPr>
          <a:lstStyle/>
          <a:p>
            <a:pPr algn="l">
              <a:lnSpc>
                <a:spcPts val="4920"/>
              </a:lnSpc>
            </a:pPr>
            <a:r>
              <a:rPr lang="en-US" sz="6000" dirty="0">
                <a:solidFill>
                  <a:srgbClr val="2060D1"/>
                </a:solidFill>
                <a:latin typeface="Sugo Display"/>
                <a:ea typeface="Sugo Display"/>
                <a:cs typeface="Sugo Display"/>
                <a:sym typeface="Sugo Display"/>
              </a:rPr>
              <a:t> USING THE NRA OVERAPPROXIMATION METHOD:</a:t>
            </a:r>
          </a:p>
        </p:txBody>
      </p:sp>
      <p:sp>
        <p:nvSpPr>
          <p:cNvPr id="7" name="Freeform 6">
            <a:extLst>
              <a:ext uri="{FF2B5EF4-FFF2-40B4-BE49-F238E27FC236}">
                <a16:creationId xmlns:a16="http://schemas.microsoft.com/office/drawing/2014/main" id="{23E54C89-EFF5-70C5-3128-7E1CCF116656}"/>
              </a:ext>
            </a:extLst>
          </p:cNvPr>
          <p:cNvSpPr/>
          <p:nvPr/>
        </p:nvSpPr>
        <p:spPr>
          <a:xfrm>
            <a:off x="2049379" y="1820959"/>
            <a:ext cx="1371600" cy="727706"/>
          </a:xfrm>
          <a:custGeom>
            <a:avLst/>
            <a:gdLst/>
            <a:ahLst/>
            <a:cxnLst/>
            <a:rect l="l" t="t" r="r" b="b"/>
            <a:pathLst>
              <a:path w="19381832" h="2592320">
                <a:moveTo>
                  <a:pt x="0" y="0"/>
                </a:moveTo>
                <a:lnTo>
                  <a:pt x="19381832" y="0"/>
                </a:lnTo>
                <a:lnTo>
                  <a:pt x="19381832" y="2592320"/>
                </a:lnTo>
                <a:lnTo>
                  <a:pt x="0" y="2592320"/>
                </a:lnTo>
                <a:lnTo>
                  <a:pt x="0" y="0"/>
                </a:lnTo>
                <a:close/>
              </a:path>
            </a:pathLst>
          </a:custGeom>
          <a:blipFill>
            <a:blip r:embed="rId4"/>
            <a:stretch>
              <a:fillRect l="-4780" r="-1095222" b="-217934"/>
            </a:stretch>
          </a:blipFill>
        </p:spPr>
        <p:txBody>
          <a:bodyPr/>
          <a:lstStyle/>
          <a:p>
            <a:endParaRPr lang="en-IL" dirty="0"/>
          </a:p>
        </p:txBody>
      </p:sp>
      <p:cxnSp>
        <p:nvCxnSpPr>
          <p:cNvPr id="6" name="Straight Arrow Connector 5">
            <a:extLst>
              <a:ext uri="{FF2B5EF4-FFF2-40B4-BE49-F238E27FC236}">
                <a16:creationId xmlns:a16="http://schemas.microsoft.com/office/drawing/2014/main" id="{26825223-501B-AE93-1041-AB76338512C4}"/>
              </a:ext>
            </a:extLst>
          </p:cNvPr>
          <p:cNvCxnSpPr/>
          <p:nvPr/>
        </p:nvCxnSpPr>
        <p:spPr>
          <a:xfrm>
            <a:off x="3954379" y="2269363"/>
            <a:ext cx="1143000" cy="0"/>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Freeform 6">
            <a:extLst>
              <a:ext uri="{FF2B5EF4-FFF2-40B4-BE49-F238E27FC236}">
                <a16:creationId xmlns:a16="http://schemas.microsoft.com/office/drawing/2014/main" id="{1788B97B-55D7-9CC5-44A7-309902FE18E1}"/>
              </a:ext>
            </a:extLst>
          </p:cNvPr>
          <p:cNvSpPr/>
          <p:nvPr/>
        </p:nvSpPr>
        <p:spPr>
          <a:xfrm>
            <a:off x="533400" y="3539491"/>
            <a:ext cx="3124200" cy="612201"/>
          </a:xfrm>
          <a:custGeom>
            <a:avLst/>
            <a:gdLst/>
            <a:ahLst/>
            <a:cxnLst/>
            <a:rect l="l" t="t" r="r" b="b"/>
            <a:pathLst>
              <a:path w="19381832" h="2592320">
                <a:moveTo>
                  <a:pt x="0" y="0"/>
                </a:moveTo>
                <a:lnTo>
                  <a:pt x="19381832" y="0"/>
                </a:lnTo>
                <a:lnTo>
                  <a:pt x="19381832" y="2592320"/>
                </a:lnTo>
                <a:lnTo>
                  <a:pt x="0" y="2592320"/>
                </a:lnTo>
                <a:lnTo>
                  <a:pt x="0" y="0"/>
                </a:lnTo>
                <a:close/>
              </a:path>
            </a:pathLst>
          </a:custGeom>
          <a:blipFill>
            <a:blip r:embed="rId4"/>
            <a:stretch>
              <a:fillRect l="-7500" t="-126532" r="-222500" b="-128626"/>
            </a:stretch>
          </a:blipFill>
        </p:spPr>
        <p:txBody>
          <a:bodyPr/>
          <a:lstStyle/>
          <a:p>
            <a:endParaRPr lang="en-IL" dirty="0"/>
          </a:p>
        </p:txBody>
      </p:sp>
      <p:sp>
        <p:nvSpPr>
          <p:cNvPr id="10" name="Freeform 2">
            <a:extLst>
              <a:ext uri="{FF2B5EF4-FFF2-40B4-BE49-F238E27FC236}">
                <a16:creationId xmlns:a16="http://schemas.microsoft.com/office/drawing/2014/main" id="{B99BD98F-9E44-0A71-35AB-1851FEA8BBED}"/>
              </a:ext>
            </a:extLst>
          </p:cNvPr>
          <p:cNvSpPr/>
          <p:nvPr/>
        </p:nvSpPr>
        <p:spPr>
          <a:xfrm>
            <a:off x="5410200" y="3424004"/>
            <a:ext cx="5698928" cy="727698"/>
          </a:xfrm>
          <a:custGeom>
            <a:avLst/>
            <a:gdLst/>
            <a:ahLst/>
            <a:cxnLst/>
            <a:rect l="l" t="t" r="r" b="b"/>
            <a:pathLst>
              <a:path w="18288000" h="6613310">
                <a:moveTo>
                  <a:pt x="0" y="0"/>
                </a:moveTo>
                <a:lnTo>
                  <a:pt x="18288000" y="0"/>
                </a:lnTo>
                <a:lnTo>
                  <a:pt x="18288000" y="6613309"/>
                </a:lnTo>
                <a:lnTo>
                  <a:pt x="0" y="6613309"/>
                </a:lnTo>
                <a:lnTo>
                  <a:pt x="0" y="0"/>
                </a:lnTo>
                <a:close/>
              </a:path>
            </a:pathLst>
          </a:custGeom>
          <a:blipFill>
            <a:blip r:embed="rId5"/>
            <a:stretch>
              <a:fillRect l="-10376" t="-166671" r="-129496" b="-824181"/>
            </a:stretch>
          </a:blipFill>
        </p:spPr>
        <p:txBody>
          <a:bodyPr/>
          <a:lstStyle/>
          <a:p>
            <a:endParaRPr lang="en-IL" dirty="0"/>
          </a:p>
        </p:txBody>
      </p:sp>
      <p:cxnSp>
        <p:nvCxnSpPr>
          <p:cNvPr id="11" name="Straight Arrow Connector 10">
            <a:extLst>
              <a:ext uri="{FF2B5EF4-FFF2-40B4-BE49-F238E27FC236}">
                <a16:creationId xmlns:a16="http://schemas.microsoft.com/office/drawing/2014/main" id="{8E41374F-569C-5B7C-F28C-2DA620AEEFB0}"/>
              </a:ext>
            </a:extLst>
          </p:cNvPr>
          <p:cNvCxnSpPr/>
          <p:nvPr/>
        </p:nvCxnSpPr>
        <p:spPr>
          <a:xfrm>
            <a:off x="3918284" y="3848100"/>
            <a:ext cx="1143000" cy="0"/>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 name="Freeform 6">
            <a:extLst>
              <a:ext uri="{FF2B5EF4-FFF2-40B4-BE49-F238E27FC236}">
                <a16:creationId xmlns:a16="http://schemas.microsoft.com/office/drawing/2014/main" id="{C534A263-9C5F-84E8-0CDB-675873858747}"/>
              </a:ext>
            </a:extLst>
          </p:cNvPr>
          <p:cNvSpPr/>
          <p:nvPr/>
        </p:nvSpPr>
        <p:spPr>
          <a:xfrm>
            <a:off x="1463842" y="4873029"/>
            <a:ext cx="1752600" cy="583690"/>
          </a:xfrm>
          <a:custGeom>
            <a:avLst/>
            <a:gdLst/>
            <a:ahLst/>
            <a:cxnLst/>
            <a:rect l="l" t="t" r="r" b="b"/>
            <a:pathLst>
              <a:path w="19381832" h="2592320">
                <a:moveTo>
                  <a:pt x="0" y="0"/>
                </a:moveTo>
                <a:lnTo>
                  <a:pt x="19381832" y="0"/>
                </a:lnTo>
                <a:lnTo>
                  <a:pt x="19381832" y="2592320"/>
                </a:lnTo>
                <a:lnTo>
                  <a:pt x="0" y="2592320"/>
                </a:lnTo>
                <a:lnTo>
                  <a:pt x="0" y="0"/>
                </a:lnTo>
                <a:close/>
              </a:path>
            </a:pathLst>
          </a:custGeom>
          <a:blipFill>
            <a:blip r:embed="rId4"/>
            <a:stretch>
              <a:fillRect l="-194509" t="-109713" r="-279409" b="-114844"/>
            </a:stretch>
          </a:blipFill>
        </p:spPr>
        <p:txBody>
          <a:bodyPr/>
          <a:lstStyle/>
          <a:p>
            <a:endParaRPr lang="en-IL" dirty="0"/>
          </a:p>
        </p:txBody>
      </p:sp>
      <p:sp>
        <p:nvSpPr>
          <p:cNvPr id="13" name="Freeform 6">
            <a:extLst>
              <a:ext uri="{FF2B5EF4-FFF2-40B4-BE49-F238E27FC236}">
                <a16:creationId xmlns:a16="http://schemas.microsoft.com/office/drawing/2014/main" id="{65F263A2-9FA2-0CED-D675-51181AF606B8}"/>
              </a:ext>
            </a:extLst>
          </p:cNvPr>
          <p:cNvSpPr/>
          <p:nvPr/>
        </p:nvSpPr>
        <p:spPr>
          <a:xfrm>
            <a:off x="679725" y="6125283"/>
            <a:ext cx="3846154" cy="612201"/>
          </a:xfrm>
          <a:custGeom>
            <a:avLst/>
            <a:gdLst/>
            <a:ahLst/>
            <a:cxnLst/>
            <a:rect l="l" t="t" r="r" b="b"/>
            <a:pathLst>
              <a:path w="19381832" h="2592320">
                <a:moveTo>
                  <a:pt x="0" y="0"/>
                </a:moveTo>
                <a:lnTo>
                  <a:pt x="19381832" y="0"/>
                </a:lnTo>
                <a:lnTo>
                  <a:pt x="19381832" y="2592320"/>
                </a:lnTo>
                <a:lnTo>
                  <a:pt x="0" y="2592320"/>
                </a:lnTo>
                <a:lnTo>
                  <a:pt x="0" y="0"/>
                </a:lnTo>
                <a:close/>
              </a:path>
            </a:pathLst>
          </a:custGeom>
          <a:blipFill>
            <a:blip r:embed="rId4"/>
            <a:stretch>
              <a:fillRect l="-138890" t="-114152" r="-22628" b="-95289"/>
            </a:stretch>
          </a:blipFill>
        </p:spPr>
        <p:txBody>
          <a:bodyPr/>
          <a:lstStyle/>
          <a:p>
            <a:endParaRPr lang="en-IL" dirty="0"/>
          </a:p>
        </p:txBody>
      </p:sp>
      <p:sp>
        <p:nvSpPr>
          <p:cNvPr id="14" name="Freeform 6">
            <a:extLst>
              <a:ext uri="{FF2B5EF4-FFF2-40B4-BE49-F238E27FC236}">
                <a16:creationId xmlns:a16="http://schemas.microsoft.com/office/drawing/2014/main" id="{9C4EDA21-5349-CAEF-14E1-08F626C481AA}"/>
              </a:ext>
            </a:extLst>
          </p:cNvPr>
          <p:cNvSpPr/>
          <p:nvPr/>
        </p:nvSpPr>
        <p:spPr>
          <a:xfrm>
            <a:off x="401083" y="7977226"/>
            <a:ext cx="3027917" cy="832431"/>
          </a:xfrm>
          <a:custGeom>
            <a:avLst/>
            <a:gdLst/>
            <a:ahLst/>
            <a:cxnLst/>
            <a:rect l="l" t="t" r="r" b="b"/>
            <a:pathLst>
              <a:path w="19381832" h="2592320">
                <a:moveTo>
                  <a:pt x="0" y="0"/>
                </a:moveTo>
                <a:lnTo>
                  <a:pt x="19381832" y="0"/>
                </a:lnTo>
                <a:lnTo>
                  <a:pt x="19381832" y="2592320"/>
                </a:lnTo>
                <a:lnTo>
                  <a:pt x="0" y="2592320"/>
                </a:lnTo>
                <a:lnTo>
                  <a:pt x="0" y="0"/>
                </a:lnTo>
                <a:close/>
              </a:path>
            </a:pathLst>
          </a:custGeom>
          <a:blipFill>
            <a:blip r:embed="rId4"/>
            <a:stretch>
              <a:fillRect l="-72984" t="-140156" r="-159206" b="12581"/>
            </a:stretch>
          </a:blipFill>
        </p:spPr>
        <p:txBody>
          <a:bodyPr/>
          <a:lstStyle/>
          <a:p>
            <a:endParaRPr lang="en-IL" dirty="0"/>
          </a:p>
        </p:txBody>
      </p:sp>
      <p:cxnSp>
        <p:nvCxnSpPr>
          <p:cNvPr id="15" name="Straight Arrow Connector 14">
            <a:extLst>
              <a:ext uri="{FF2B5EF4-FFF2-40B4-BE49-F238E27FC236}">
                <a16:creationId xmlns:a16="http://schemas.microsoft.com/office/drawing/2014/main" id="{FE29F795-F288-8420-4AF6-07315F5058E4}"/>
              </a:ext>
            </a:extLst>
          </p:cNvPr>
          <p:cNvCxnSpPr/>
          <p:nvPr/>
        </p:nvCxnSpPr>
        <p:spPr>
          <a:xfrm>
            <a:off x="3745831" y="5164874"/>
            <a:ext cx="1143000" cy="0"/>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E7F32970-5D60-B486-9DBC-17DB11DD798E}"/>
              </a:ext>
            </a:extLst>
          </p:cNvPr>
          <p:cNvCxnSpPr/>
          <p:nvPr/>
        </p:nvCxnSpPr>
        <p:spPr>
          <a:xfrm>
            <a:off x="4074694" y="8343900"/>
            <a:ext cx="1143000" cy="0"/>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BB60E55B-6AFD-4120-8424-F185EFBBF4FE}"/>
              </a:ext>
            </a:extLst>
          </p:cNvPr>
          <p:cNvCxnSpPr/>
          <p:nvPr/>
        </p:nvCxnSpPr>
        <p:spPr>
          <a:xfrm>
            <a:off x="4888831" y="6429378"/>
            <a:ext cx="1143000" cy="0"/>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8" name="תמונה 5">
            <a:extLst>
              <a:ext uri="{FF2B5EF4-FFF2-40B4-BE49-F238E27FC236}">
                <a16:creationId xmlns:a16="http://schemas.microsoft.com/office/drawing/2014/main" id="{4E435370-578D-5B0E-22B2-0A65C2A504D8}"/>
              </a:ext>
            </a:extLst>
          </p:cNvPr>
          <p:cNvPicPr>
            <a:picLocks noChangeAspect="1"/>
          </p:cNvPicPr>
          <p:nvPr/>
        </p:nvPicPr>
        <p:blipFill>
          <a:blip r:embed="rId6"/>
          <a:stretch>
            <a:fillRect/>
          </a:stretch>
        </p:blipFill>
        <p:spPr>
          <a:xfrm>
            <a:off x="6418846" y="6049368"/>
            <a:ext cx="6991350" cy="704850"/>
          </a:xfrm>
          <a:prstGeom prst="rect">
            <a:avLst/>
          </a:prstGeom>
        </p:spPr>
      </p:pic>
      <p:sp>
        <p:nvSpPr>
          <p:cNvPr id="19" name="Freeform 2">
            <a:extLst>
              <a:ext uri="{FF2B5EF4-FFF2-40B4-BE49-F238E27FC236}">
                <a16:creationId xmlns:a16="http://schemas.microsoft.com/office/drawing/2014/main" id="{2CEDEA5B-A549-3BF0-ECAA-6591C18A787B}"/>
              </a:ext>
            </a:extLst>
          </p:cNvPr>
          <p:cNvSpPr/>
          <p:nvPr/>
        </p:nvSpPr>
        <p:spPr>
          <a:xfrm>
            <a:off x="5394159" y="4847176"/>
            <a:ext cx="2193759" cy="727696"/>
          </a:xfrm>
          <a:custGeom>
            <a:avLst/>
            <a:gdLst/>
            <a:ahLst/>
            <a:cxnLst/>
            <a:rect l="l" t="t" r="r" b="b"/>
            <a:pathLst>
              <a:path w="18288000" h="6613310">
                <a:moveTo>
                  <a:pt x="0" y="0"/>
                </a:moveTo>
                <a:lnTo>
                  <a:pt x="18288000" y="0"/>
                </a:lnTo>
                <a:lnTo>
                  <a:pt x="18288000" y="6613309"/>
                </a:lnTo>
                <a:lnTo>
                  <a:pt x="0" y="6613309"/>
                </a:lnTo>
                <a:lnTo>
                  <a:pt x="0" y="0"/>
                </a:lnTo>
                <a:close/>
              </a:path>
            </a:pathLst>
          </a:custGeom>
          <a:blipFill>
            <a:blip r:embed="rId5"/>
            <a:stretch>
              <a:fillRect l="-61136" t="-197327" r="-548047" b="-544203"/>
            </a:stretch>
          </a:blipFill>
        </p:spPr>
        <p:txBody>
          <a:bodyPr/>
          <a:lstStyle/>
          <a:p>
            <a:endParaRPr lang="en-IL" dirty="0"/>
          </a:p>
        </p:txBody>
      </p:sp>
      <p:sp>
        <p:nvSpPr>
          <p:cNvPr id="20" name="Freeform 2">
            <a:extLst>
              <a:ext uri="{FF2B5EF4-FFF2-40B4-BE49-F238E27FC236}">
                <a16:creationId xmlns:a16="http://schemas.microsoft.com/office/drawing/2014/main" id="{73BABAC4-A0CA-0EA4-C36E-035FBACA1E52}"/>
              </a:ext>
            </a:extLst>
          </p:cNvPr>
          <p:cNvSpPr/>
          <p:nvPr/>
        </p:nvSpPr>
        <p:spPr>
          <a:xfrm>
            <a:off x="6043863" y="7796549"/>
            <a:ext cx="5853332" cy="704850"/>
          </a:xfrm>
          <a:custGeom>
            <a:avLst/>
            <a:gdLst/>
            <a:ahLst/>
            <a:cxnLst/>
            <a:rect l="l" t="t" r="r" b="b"/>
            <a:pathLst>
              <a:path w="18288000" h="6613310">
                <a:moveTo>
                  <a:pt x="0" y="0"/>
                </a:moveTo>
                <a:lnTo>
                  <a:pt x="18288000" y="0"/>
                </a:lnTo>
                <a:lnTo>
                  <a:pt x="18288000" y="6613309"/>
                </a:lnTo>
                <a:lnTo>
                  <a:pt x="0" y="6613309"/>
                </a:lnTo>
                <a:lnTo>
                  <a:pt x="0" y="0"/>
                </a:lnTo>
                <a:close/>
              </a:path>
            </a:pathLst>
          </a:custGeom>
          <a:blipFill>
            <a:blip r:embed="rId5"/>
            <a:stretch>
              <a:fillRect l="-50383" t="-161217" r="-61960" b="-446351"/>
            </a:stretch>
          </a:blipFill>
        </p:spPr>
        <p:txBody>
          <a:bodyPr/>
          <a:lstStyle/>
          <a:p>
            <a:endParaRPr lang="en-IL" dirty="0"/>
          </a:p>
        </p:txBody>
      </p:sp>
      <p:pic>
        <p:nvPicPr>
          <p:cNvPr id="23" name="Graphic 22" descr="Badge 1 with solid fill">
            <a:extLst>
              <a:ext uri="{FF2B5EF4-FFF2-40B4-BE49-F238E27FC236}">
                <a16:creationId xmlns:a16="http://schemas.microsoft.com/office/drawing/2014/main" id="{7A3633A4-13CA-B728-CDFB-65420934A4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8600" y="1195938"/>
            <a:ext cx="1279358" cy="1279358"/>
          </a:xfrm>
          <a:prstGeom prst="rect">
            <a:avLst/>
          </a:prstGeom>
        </p:spPr>
      </p:pic>
      <p:sp>
        <p:nvSpPr>
          <p:cNvPr id="21" name="Freeform 6">
            <a:extLst>
              <a:ext uri="{FF2B5EF4-FFF2-40B4-BE49-F238E27FC236}">
                <a16:creationId xmlns:a16="http://schemas.microsoft.com/office/drawing/2014/main" id="{84EE8E38-A0FB-CE70-E034-3D4B5866D5B7}"/>
              </a:ext>
            </a:extLst>
          </p:cNvPr>
          <p:cNvSpPr/>
          <p:nvPr/>
        </p:nvSpPr>
        <p:spPr>
          <a:xfrm>
            <a:off x="6298501" y="1734020"/>
            <a:ext cx="1371600" cy="844429"/>
          </a:xfrm>
          <a:custGeom>
            <a:avLst/>
            <a:gdLst/>
            <a:ahLst/>
            <a:cxnLst/>
            <a:rect l="l" t="t" r="r" b="b"/>
            <a:pathLst>
              <a:path w="19381832" h="2592320">
                <a:moveTo>
                  <a:pt x="0" y="0"/>
                </a:moveTo>
                <a:lnTo>
                  <a:pt x="19381832" y="0"/>
                </a:lnTo>
                <a:lnTo>
                  <a:pt x="19381832" y="2592320"/>
                </a:lnTo>
                <a:lnTo>
                  <a:pt x="0" y="2592320"/>
                </a:lnTo>
                <a:lnTo>
                  <a:pt x="0" y="0"/>
                </a:lnTo>
                <a:close/>
              </a:path>
            </a:pathLst>
          </a:custGeom>
          <a:blipFill>
            <a:blip r:embed="rId4"/>
            <a:stretch>
              <a:fillRect l="-4780" r="-1095222" b="-217934"/>
            </a:stretch>
          </a:blipFill>
        </p:spPr>
        <p:txBody>
          <a:bodyPr/>
          <a:lstStyle/>
          <a:p>
            <a:endParaRPr lang="en-IL" dirty="0"/>
          </a:p>
        </p:txBody>
      </p:sp>
      <p:sp>
        <p:nvSpPr>
          <p:cNvPr id="5" name="Freeform 6">
            <a:extLst>
              <a:ext uri="{FF2B5EF4-FFF2-40B4-BE49-F238E27FC236}">
                <a16:creationId xmlns:a16="http://schemas.microsoft.com/office/drawing/2014/main" id="{85BCF2B9-123F-837F-AD01-BC8A18617543}"/>
              </a:ext>
            </a:extLst>
          </p:cNvPr>
          <p:cNvSpPr/>
          <p:nvPr/>
        </p:nvSpPr>
        <p:spPr>
          <a:xfrm>
            <a:off x="6705599" y="1951542"/>
            <a:ext cx="557405" cy="727699"/>
          </a:xfrm>
          <a:custGeom>
            <a:avLst/>
            <a:gdLst/>
            <a:ahLst/>
            <a:cxnLst/>
            <a:rect l="l" t="t" r="r" b="b"/>
            <a:pathLst>
              <a:path w="11301259" h="988860">
                <a:moveTo>
                  <a:pt x="0" y="0"/>
                </a:moveTo>
                <a:lnTo>
                  <a:pt x="11301259" y="0"/>
                </a:lnTo>
                <a:lnTo>
                  <a:pt x="11301259" y="988860"/>
                </a:lnTo>
                <a:lnTo>
                  <a:pt x="0" y="988860"/>
                </a:lnTo>
                <a:lnTo>
                  <a:pt x="0" y="0"/>
                </a:lnTo>
                <a:close/>
              </a:path>
            </a:pathLst>
          </a:custGeom>
          <a:blipFill>
            <a:blip r:embed="rId9"/>
            <a:stretch>
              <a:fillRect l="-866270" t="-10775" r="-504334" b="10775"/>
            </a:stretch>
          </a:blipFill>
        </p:spPr>
        <p:txBody>
          <a:bodyPr/>
          <a:lstStyle/>
          <a:p>
            <a:endParaRPr lang="en-IL"/>
          </a:p>
        </p:txBody>
      </p:sp>
      <p:pic>
        <p:nvPicPr>
          <p:cNvPr id="27" name="Picture 26">
            <a:extLst>
              <a:ext uri="{FF2B5EF4-FFF2-40B4-BE49-F238E27FC236}">
                <a16:creationId xmlns:a16="http://schemas.microsoft.com/office/drawing/2014/main" id="{877012B3-CDFD-9153-9800-59EA23A24631}"/>
              </a:ext>
            </a:extLst>
          </p:cNvPr>
          <p:cNvPicPr>
            <a:picLocks noChangeAspect="1"/>
          </p:cNvPicPr>
          <p:nvPr/>
        </p:nvPicPr>
        <p:blipFill>
          <a:blip r:embed="rId10"/>
          <a:srcRect l="49038" t="29629" r="3057" b="18518"/>
          <a:stretch>
            <a:fillRect/>
          </a:stretch>
        </p:blipFill>
        <p:spPr>
          <a:xfrm>
            <a:off x="11792246" y="156106"/>
            <a:ext cx="6495754" cy="4081526"/>
          </a:xfrm>
          <a:prstGeom prst="rect">
            <a:avLst/>
          </a:prstGeom>
        </p:spPr>
      </p:pic>
    </p:spTree>
    <p:extLst>
      <p:ext uri="{BB962C8B-B14F-4D97-AF65-F5344CB8AC3E}">
        <p14:creationId xmlns:p14="http://schemas.microsoft.com/office/powerpoint/2010/main" val="32603823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a:extLst>
            <a:ext uri="{FF2B5EF4-FFF2-40B4-BE49-F238E27FC236}">
              <a16:creationId xmlns:a16="http://schemas.microsoft.com/office/drawing/2014/main" id="{00B0B5A0-B7E3-4457-0767-EA9EB7EA0FA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6005D15-39E2-728F-62A4-3CB112687085}"/>
              </a:ext>
            </a:extLst>
          </p:cNvPr>
          <p:cNvSpPr/>
          <p:nvPr/>
        </p:nvSpPr>
        <p:spPr>
          <a:xfrm>
            <a:off x="12460647" y="2261651"/>
            <a:ext cx="7213179" cy="6548029"/>
          </a:xfrm>
          <a:custGeom>
            <a:avLst/>
            <a:gdLst/>
            <a:ahLst/>
            <a:cxnLst/>
            <a:rect l="l" t="t" r="r" b="b"/>
            <a:pathLst>
              <a:path w="7213179" h="6548029">
                <a:moveTo>
                  <a:pt x="0" y="0"/>
                </a:moveTo>
                <a:lnTo>
                  <a:pt x="7213179" y="0"/>
                </a:lnTo>
                <a:lnTo>
                  <a:pt x="7213179" y="6548029"/>
                </a:lnTo>
                <a:lnTo>
                  <a:pt x="0" y="65480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2">
            <a:extLst>
              <a:ext uri="{FF2B5EF4-FFF2-40B4-BE49-F238E27FC236}">
                <a16:creationId xmlns:a16="http://schemas.microsoft.com/office/drawing/2014/main" id="{727181DF-E70A-4DD4-229A-361F19B10788}"/>
              </a:ext>
            </a:extLst>
          </p:cNvPr>
          <p:cNvSpPr/>
          <p:nvPr/>
        </p:nvSpPr>
        <p:spPr>
          <a:xfrm>
            <a:off x="228600" y="3238500"/>
            <a:ext cx="11879121" cy="533400"/>
          </a:xfrm>
          <a:custGeom>
            <a:avLst/>
            <a:gdLst/>
            <a:ahLst/>
            <a:cxnLst/>
            <a:rect l="l" t="t" r="r" b="b"/>
            <a:pathLst>
              <a:path w="18288000" h="6613310">
                <a:moveTo>
                  <a:pt x="0" y="0"/>
                </a:moveTo>
                <a:lnTo>
                  <a:pt x="18288000" y="0"/>
                </a:lnTo>
                <a:lnTo>
                  <a:pt x="18288000" y="6613309"/>
                </a:lnTo>
                <a:lnTo>
                  <a:pt x="0" y="6613309"/>
                </a:lnTo>
                <a:lnTo>
                  <a:pt x="0" y="0"/>
                </a:lnTo>
                <a:close/>
              </a:path>
            </a:pathLst>
          </a:custGeom>
          <a:blipFill>
            <a:blip r:embed="rId4"/>
            <a:stretch>
              <a:fillRect l="-2670" t="-328569" r="-1960" b="-506430"/>
            </a:stretch>
          </a:blipFill>
        </p:spPr>
        <p:txBody>
          <a:bodyPr/>
          <a:lstStyle/>
          <a:p>
            <a:endParaRPr lang="en-IL" dirty="0"/>
          </a:p>
        </p:txBody>
      </p:sp>
      <p:sp>
        <p:nvSpPr>
          <p:cNvPr id="8" name="TextBox 4">
            <a:extLst>
              <a:ext uri="{FF2B5EF4-FFF2-40B4-BE49-F238E27FC236}">
                <a16:creationId xmlns:a16="http://schemas.microsoft.com/office/drawing/2014/main" id="{0C8C21F7-0F6B-4C23-D60A-880BA5CDAE7E}"/>
              </a:ext>
            </a:extLst>
          </p:cNvPr>
          <p:cNvSpPr txBox="1"/>
          <p:nvPr/>
        </p:nvSpPr>
        <p:spPr>
          <a:xfrm>
            <a:off x="2057400" y="411635"/>
            <a:ext cx="3352800" cy="907556"/>
          </a:xfrm>
          <a:prstGeom prst="rect">
            <a:avLst/>
          </a:prstGeom>
        </p:spPr>
        <p:txBody>
          <a:bodyPr wrap="square" lIns="0" tIns="0" rIns="0" bIns="0" rtlCol="0" anchor="t">
            <a:spAutoFit/>
          </a:bodyPr>
          <a:lstStyle/>
          <a:p>
            <a:pPr algn="l">
              <a:lnSpc>
                <a:spcPts val="7380"/>
              </a:lnSpc>
            </a:pPr>
            <a:r>
              <a:rPr lang="en-US" sz="6000" dirty="0">
                <a:solidFill>
                  <a:srgbClr val="2060D1"/>
                </a:solidFill>
                <a:latin typeface="Sugo Display"/>
                <a:ea typeface="Sugo Display"/>
                <a:cs typeface="Sugo Display"/>
                <a:sym typeface="Sugo Display"/>
              </a:rPr>
              <a:t> AXIOMATIZE</a:t>
            </a:r>
          </a:p>
        </p:txBody>
      </p:sp>
      <p:pic>
        <p:nvPicPr>
          <p:cNvPr id="10" name="Graphic 9" descr="Badge with solid fill">
            <a:extLst>
              <a:ext uri="{FF2B5EF4-FFF2-40B4-BE49-F238E27FC236}">
                <a16:creationId xmlns:a16="http://schemas.microsoft.com/office/drawing/2014/main" id="{7AB1E245-F212-695F-4B83-6CDA5FDEAF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8600" y="34089"/>
            <a:ext cx="1662649" cy="1662649"/>
          </a:xfrm>
          <a:prstGeom prst="rect">
            <a:avLst/>
          </a:prstGeom>
        </p:spPr>
      </p:pic>
      <p:sp>
        <p:nvSpPr>
          <p:cNvPr id="11" name="Freeform 2">
            <a:extLst>
              <a:ext uri="{FF2B5EF4-FFF2-40B4-BE49-F238E27FC236}">
                <a16:creationId xmlns:a16="http://schemas.microsoft.com/office/drawing/2014/main" id="{0E761FB6-A616-A350-D34F-CAEC16D4A2BE}"/>
              </a:ext>
            </a:extLst>
          </p:cNvPr>
          <p:cNvSpPr/>
          <p:nvPr/>
        </p:nvSpPr>
        <p:spPr>
          <a:xfrm>
            <a:off x="381000" y="2022927"/>
            <a:ext cx="5257800" cy="711062"/>
          </a:xfrm>
          <a:custGeom>
            <a:avLst/>
            <a:gdLst/>
            <a:ahLst/>
            <a:cxnLst/>
            <a:rect l="l" t="t" r="r" b="b"/>
            <a:pathLst>
              <a:path w="18288000" h="6613310">
                <a:moveTo>
                  <a:pt x="0" y="0"/>
                </a:moveTo>
                <a:lnTo>
                  <a:pt x="18288000" y="0"/>
                </a:lnTo>
                <a:lnTo>
                  <a:pt x="18288000" y="6613309"/>
                </a:lnTo>
                <a:lnTo>
                  <a:pt x="0" y="6613309"/>
                </a:lnTo>
                <a:lnTo>
                  <a:pt x="0" y="0"/>
                </a:lnTo>
                <a:close/>
              </a:path>
            </a:pathLst>
          </a:custGeom>
          <a:blipFill>
            <a:blip r:embed="rId4"/>
            <a:stretch>
              <a:fillRect l="-10376" t="-166671" r="-129496" b="-824181"/>
            </a:stretch>
          </a:blipFill>
        </p:spPr>
        <p:txBody>
          <a:bodyPr/>
          <a:lstStyle/>
          <a:p>
            <a:endParaRPr lang="en-IL" dirty="0"/>
          </a:p>
        </p:txBody>
      </p:sp>
      <p:cxnSp>
        <p:nvCxnSpPr>
          <p:cNvPr id="12" name="Straight Arrow Connector 11">
            <a:extLst>
              <a:ext uri="{FF2B5EF4-FFF2-40B4-BE49-F238E27FC236}">
                <a16:creationId xmlns:a16="http://schemas.microsoft.com/office/drawing/2014/main" id="{1432D905-C90E-E745-44E8-41F4395B302B}"/>
              </a:ext>
            </a:extLst>
          </p:cNvPr>
          <p:cNvCxnSpPr>
            <a:cxnSpLocks/>
          </p:cNvCxnSpPr>
          <p:nvPr/>
        </p:nvCxnSpPr>
        <p:spPr>
          <a:xfrm>
            <a:off x="4916905" y="2650363"/>
            <a:ext cx="465221" cy="588137"/>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Oval 13">
            <a:extLst>
              <a:ext uri="{FF2B5EF4-FFF2-40B4-BE49-F238E27FC236}">
                <a16:creationId xmlns:a16="http://schemas.microsoft.com/office/drawing/2014/main" id="{E871263A-E908-8449-6938-EFE506D144F5}"/>
              </a:ext>
            </a:extLst>
          </p:cNvPr>
          <p:cNvSpPr/>
          <p:nvPr/>
        </p:nvSpPr>
        <p:spPr>
          <a:xfrm>
            <a:off x="3252536" y="1659329"/>
            <a:ext cx="2314074" cy="1285102"/>
          </a:xfrm>
          <a:prstGeom prst="ellipse">
            <a:avLst/>
          </a:prstGeom>
          <a:no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IL"/>
          </a:p>
        </p:txBody>
      </p:sp>
      <p:sp>
        <p:nvSpPr>
          <p:cNvPr id="19" name="Freeform 2">
            <a:extLst>
              <a:ext uri="{FF2B5EF4-FFF2-40B4-BE49-F238E27FC236}">
                <a16:creationId xmlns:a16="http://schemas.microsoft.com/office/drawing/2014/main" id="{1FE35614-2E9D-F603-84BB-2882963EC9ED}"/>
              </a:ext>
            </a:extLst>
          </p:cNvPr>
          <p:cNvSpPr/>
          <p:nvPr/>
        </p:nvSpPr>
        <p:spPr>
          <a:xfrm>
            <a:off x="3962400" y="8435927"/>
            <a:ext cx="3956385" cy="859229"/>
          </a:xfrm>
          <a:custGeom>
            <a:avLst/>
            <a:gdLst/>
            <a:ahLst/>
            <a:cxnLst/>
            <a:rect l="l" t="t" r="r" b="b"/>
            <a:pathLst>
              <a:path w="18288000" h="6613310">
                <a:moveTo>
                  <a:pt x="0" y="0"/>
                </a:moveTo>
                <a:lnTo>
                  <a:pt x="18288000" y="0"/>
                </a:lnTo>
                <a:lnTo>
                  <a:pt x="18288000" y="6613309"/>
                </a:lnTo>
                <a:lnTo>
                  <a:pt x="0" y="6613309"/>
                </a:lnTo>
                <a:lnTo>
                  <a:pt x="0" y="0"/>
                </a:lnTo>
                <a:close/>
              </a:path>
            </a:pathLst>
          </a:custGeom>
          <a:blipFill>
            <a:blip r:embed="rId4"/>
            <a:stretch>
              <a:fillRect l="-197296" t="-609585" r="-228871" b="-108539"/>
            </a:stretch>
          </a:blipFill>
        </p:spPr>
        <p:txBody>
          <a:bodyPr/>
          <a:lstStyle/>
          <a:p>
            <a:endParaRPr lang="en-IL" dirty="0"/>
          </a:p>
        </p:txBody>
      </p:sp>
      <p:sp>
        <p:nvSpPr>
          <p:cNvPr id="20" name="TextBox 4">
            <a:extLst>
              <a:ext uri="{FF2B5EF4-FFF2-40B4-BE49-F238E27FC236}">
                <a16:creationId xmlns:a16="http://schemas.microsoft.com/office/drawing/2014/main" id="{ABD53F2A-7F96-1947-7880-7762A269B5FE}"/>
              </a:ext>
            </a:extLst>
          </p:cNvPr>
          <p:cNvSpPr txBox="1"/>
          <p:nvPr/>
        </p:nvSpPr>
        <p:spPr>
          <a:xfrm>
            <a:off x="609600" y="5557723"/>
            <a:ext cx="8077200" cy="3737433"/>
          </a:xfrm>
          <a:prstGeom prst="rect">
            <a:avLst/>
          </a:prstGeom>
        </p:spPr>
        <p:txBody>
          <a:bodyPr wrap="square" lIns="0" tIns="0" rIns="0" bIns="0" rtlCol="0" anchor="t">
            <a:spAutoFit/>
          </a:bodyPr>
          <a:lstStyle/>
          <a:p>
            <a:pPr algn="l">
              <a:lnSpc>
                <a:spcPts val="7380"/>
              </a:lnSpc>
            </a:pPr>
            <a:r>
              <a:rPr lang="en-US" sz="3600" dirty="0">
                <a:solidFill>
                  <a:srgbClr val="2060D1"/>
                </a:solidFill>
                <a:latin typeface="Sugo Display"/>
                <a:ea typeface="Sugo Display"/>
                <a:cs typeface="Sugo Display"/>
                <a:sym typeface="Sugo Display"/>
              </a:rPr>
              <a:t> </a:t>
            </a:r>
            <a:r>
              <a:rPr lang="en-US" sz="3600" dirty="0">
                <a:latin typeface="Canva Sans" panose="020B0604020202020204" charset="0"/>
                <a:ea typeface="Sugo Display"/>
                <a:cs typeface="Sugo Display"/>
                <a:sym typeface="Sugo Display"/>
              </a:rPr>
              <a:t>for every variable x apply: 	</a:t>
            </a:r>
            <a:r>
              <a:rPr lang="en-US" sz="3600" dirty="0" err="1">
                <a:latin typeface="Canva Sans" panose="020B0604020202020204" charset="0"/>
                <a:ea typeface="Sugo Display"/>
                <a:cs typeface="Sugo Display"/>
                <a:sym typeface="Sugo Display"/>
              </a:rPr>
              <a:t>ax.int.approx</a:t>
            </a:r>
            <a:r>
              <a:rPr lang="en-US" sz="3600" dirty="0">
                <a:latin typeface="Canva Sans" panose="020B0604020202020204" charset="0"/>
                <a:ea typeface="Sugo Display"/>
                <a:cs typeface="Sugo Display"/>
                <a:sym typeface="Sugo Display"/>
              </a:rPr>
              <a:t>(x) </a:t>
            </a:r>
          </a:p>
          <a:p>
            <a:pPr algn="l">
              <a:lnSpc>
                <a:spcPts val="7380"/>
              </a:lnSpc>
            </a:pPr>
            <a:endParaRPr lang="en-US" sz="3600" dirty="0">
              <a:latin typeface="Canva Sans" panose="020B0604020202020204" charset="0"/>
              <a:ea typeface="Sugo Display"/>
              <a:cs typeface="Sugo Display"/>
              <a:sym typeface="Sugo Display"/>
            </a:endParaRPr>
          </a:p>
          <a:p>
            <a:pPr algn="l">
              <a:lnSpc>
                <a:spcPts val="7380"/>
              </a:lnSpc>
            </a:pPr>
            <a:r>
              <a:rPr lang="en-US" sz="3600" dirty="0">
                <a:latin typeface="Canva Sans" panose="020B0604020202020204" charset="0"/>
                <a:ea typeface="Sugo Display"/>
                <a:cs typeface="Sugo Display"/>
                <a:sym typeface="Sugo Display"/>
              </a:rPr>
              <a:t>For example: </a:t>
            </a:r>
          </a:p>
        </p:txBody>
      </p:sp>
      <p:sp>
        <p:nvSpPr>
          <p:cNvPr id="4" name="Freeform 3">
            <a:extLst>
              <a:ext uri="{FF2B5EF4-FFF2-40B4-BE49-F238E27FC236}">
                <a16:creationId xmlns:a16="http://schemas.microsoft.com/office/drawing/2014/main" id="{E3CA3943-3D29-38F2-7385-AF8ABCE33868}"/>
              </a:ext>
            </a:extLst>
          </p:cNvPr>
          <p:cNvSpPr/>
          <p:nvPr/>
        </p:nvSpPr>
        <p:spPr>
          <a:xfrm>
            <a:off x="9829800" y="5829300"/>
            <a:ext cx="8559468" cy="4636212"/>
          </a:xfrm>
          <a:custGeom>
            <a:avLst/>
            <a:gdLst/>
            <a:ahLst/>
            <a:cxnLst/>
            <a:rect l="l" t="t" r="r" b="b"/>
            <a:pathLst>
              <a:path w="17666153" h="6117780">
                <a:moveTo>
                  <a:pt x="0" y="0"/>
                </a:moveTo>
                <a:lnTo>
                  <a:pt x="17666153" y="0"/>
                </a:lnTo>
                <a:lnTo>
                  <a:pt x="17666153" y="6117780"/>
                </a:lnTo>
                <a:lnTo>
                  <a:pt x="0" y="6117780"/>
                </a:lnTo>
                <a:lnTo>
                  <a:pt x="0" y="0"/>
                </a:lnTo>
                <a:close/>
              </a:path>
            </a:pathLst>
          </a:custGeom>
          <a:blipFill>
            <a:blip r:embed="rId7"/>
            <a:stretch>
              <a:fillRect l="-1494" r="-1494"/>
            </a:stretch>
          </a:blipFill>
        </p:spPr>
        <p:txBody>
          <a:bodyPr/>
          <a:lstStyle/>
          <a:p>
            <a:endParaRPr lang="en-IL"/>
          </a:p>
        </p:txBody>
      </p:sp>
    </p:spTree>
    <p:extLst>
      <p:ext uri="{BB962C8B-B14F-4D97-AF65-F5344CB8AC3E}">
        <p14:creationId xmlns:p14="http://schemas.microsoft.com/office/powerpoint/2010/main" val="1358693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a:extLst>
            <a:ext uri="{FF2B5EF4-FFF2-40B4-BE49-F238E27FC236}">
              <a16:creationId xmlns:a16="http://schemas.microsoft.com/office/drawing/2014/main" id="{8273BDAF-0AEB-E753-BE9C-2110A0EC6D2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2DFCEE1-4056-07DE-4EA2-E5B4AB8054C6}"/>
              </a:ext>
            </a:extLst>
          </p:cNvPr>
          <p:cNvSpPr/>
          <p:nvPr/>
        </p:nvSpPr>
        <p:spPr>
          <a:xfrm>
            <a:off x="12460647" y="2261651"/>
            <a:ext cx="7213179" cy="6548029"/>
          </a:xfrm>
          <a:custGeom>
            <a:avLst/>
            <a:gdLst/>
            <a:ahLst/>
            <a:cxnLst/>
            <a:rect l="l" t="t" r="r" b="b"/>
            <a:pathLst>
              <a:path w="7213179" h="6548029">
                <a:moveTo>
                  <a:pt x="0" y="0"/>
                </a:moveTo>
                <a:lnTo>
                  <a:pt x="7213179" y="0"/>
                </a:lnTo>
                <a:lnTo>
                  <a:pt x="7213179" y="6548029"/>
                </a:lnTo>
                <a:lnTo>
                  <a:pt x="0" y="65480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8" name="TextBox 4">
            <a:extLst>
              <a:ext uri="{FF2B5EF4-FFF2-40B4-BE49-F238E27FC236}">
                <a16:creationId xmlns:a16="http://schemas.microsoft.com/office/drawing/2014/main" id="{8FF20168-56A5-7475-5943-344235EB4287}"/>
              </a:ext>
            </a:extLst>
          </p:cNvPr>
          <p:cNvSpPr txBox="1"/>
          <p:nvPr/>
        </p:nvSpPr>
        <p:spPr>
          <a:xfrm>
            <a:off x="2033337" y="554211"/>
            <a:ext cx="4038600" cy="948978"/>
          </a:xfrm>
          <a:prstGeom prst="rect">
            <a:avLst/>
          </a:prstGeom>
        </p:spPr>
        <p:txBody>
          <a:bodyPr wrap="square" lIns="0" tIns="0" rIns="0" bIns="0" rtlCol="0" anchor="t">
            <a:spAutoFit/>
          </a:bodyPr>
          <a:lstStyle/>
          <a:p>
            <a:pPr algn="l">
              <a:lnSpc>
                <a:spcPts val="7380"/>
              </a:lnSpc>
            </a:pPr>
            <a:r>
              <a:rPr lang="en-US" sz="7200" dirty="0">
                <a:solidFill>
                  <a:srgbClr val="2060D1"/>
                </a:solidFill>
                <a:latin typeface="Sugo Display"/>
                <a:ea typeface="Sugo Display"/>
                <a:cs typeface="Sugo Display"/>
                <a:sym typeface="Sugo Display"/>
              </a:rPr>
              <a:t> inequalities:</a:t>
            </a:r>
          </a:p>
        </p:txBody>
      </p:sp>
      <p:pic>
        <p:nvPicPr>
          <p:cNvPr id="5" name="Graphic 4" descr="Badge 3 with solid fill">
            <a:extLst>
              <a:ext uri="{FF2B5EF4-FFF2-40B4-BE49-F238E27FC236}">
                <a16:creationId xmlns:a16="http://schemas.microsoft.com/office/drawing/2014/main" id="{E34934E4-F5FB-DE02-5693-1CAD1359A1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9337" y="266700"/>
            <a:ext cx="1524000" cy="1524000"/>
          </a:xfrm>
          <a:prstGeom prst="rect">
            <a:avLst/>
          </a:prstGeom>
        </p:spPr>
      </p:pic>
      <p:sp>
        <p:nvSpPr>
          <p:cNvPr id="6" name="Freeform 6">
            <a:extLst>
              <a:ext uri="{FF2B5EF4-FFF2-40B4-BE49-F238E27FC236}">
                <a16:creationId xmlns:a16="http://schemas.microsoft.com/office/drawing/2014/main" id="{E8954EF1-9538-5E8E-BDAB-189E8F6E12FA}"/>
              </a:ext>
            </a:extLst>
          </p:cNvPr>
          <p:cNvSpPr/>
          <p:nvPr/>
        </p:nvSpPr>
        <p:spPr>
          <a:xfrm>
            <a:off x="1752600" y="3314700"/>
            <a:ext cx="1371600" cy="727706"/>
          </a:xfrm>
          <a:custGeom>
            <a:avLst/>
            <a:gdLst/>
            <a:ahLst/>
            <a:cxnLst/>
            <a:rect l="l" t="t" r="r" b="b"/>
            <a:pathLst>
              <a:path w="19381832" h="2592320">
                <a:moveTo>
                  <a:pt x="0" y="0"/>
                </a:moveTo>
                <a:lnTo>
                  <a:pt x="19381832" y="0"/>
                </a:lnTo>
                <a:lnTo>
                  <a:pt x="19381832" y="2592320"/>
                </a:lnTo>
                <a:lnTo>
                  <a:pt x="0" y="2592320"/>
                </a:lnTo>
                <a:lnTo>
                  <a:pt x="0" y="0"/>
                </a:lnTo>
                <a:close/>
              </a:path>
            </a:pathLst>
          </a:custGeom>
          <a:blipFill>
            <a:blip r:embed="rId6"/>
            <a:stretch>
              <a:fillRect l="-4780" r="-1095222" b="-217934"/>
            </a:stretch>
          </a:blipFill>
        </p:spPr>
        <p:txBody>
          <a:bodyPr/>
          <a:lstStyle/>
          <a:p>
            <a:endParaRPr lang="en-IL" dirty="0"/>
          </a:p>
        </p:txBody>
      </p:sp>
      <p:cxnSp>
        <p:nvCxnSpPr>
          <p:cNvPr id="7" name="Straight Arrow Connector 6">
            <a:extLst>
              <a:ext uri="{FF2B5EF4-FFF2-40B4-BE49-F238E27FC236}">
                <a16:creationId xmlns:a16="http://schemas.microsoft.com/office/drawing/2014/main" id="{4AFE1B77-14E8-4D96-B108-8E19E0569DE8}"/>
              </a:ext>
            </a:extLst>
          </p:cNvPr>
          <p:cNvCxnSpPr/>
          <p:nvPr/>
        </p:nvCxnSpPr>
        <p:spPr>
          <a:xfrm>
            <a:off x="3715724" y="3701000"/>
            <a:ext cx="1143000" cy="0"/>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Freeform 2">
            <a:extLst>
              <a:ext uri="{FF2B5EF4-FFF2-40B4-BE49-F238E27FC236}">
                <a16:creationId xmlns:a16="http://schemas.microsoft.com/office/drawing/2014/main" id="{E6050336-F055-1EE3-9B6E-F3CA0FA02BAD}"/>
              </a:ext>
            </a:extLst>
          </p:cNvPr>
          <p:cNvSpPr/>
          <p:nvPr/>
        </p:nvSpPr>
        <p:spPr>
          <a:xfrm>
            <a:off x="5793176" y="3267254"/>
            <a:ext cx="2057400" cy="727705"/>
          </a:xfrm>
          <a:custGeom>
            <a:avLst/>
            <a:gdLst/>
            <a:ahLst/>
            <a:cxnLst/>
            <a:rect l="l" t="t" r="r" b="b"/>
            <a:pathLst>
              <a:path w="18288000" h="6613310">
                <a:moveTo>
                  <a:pt x="0" y="0"/>
                </a:moveTo>
                <a:lnTo>
                  <a:pt x="18288000" y="0"/>
                </a:lnTo>
                <a:lnTo>
                  <a:pt x="18288000" y="6613309"/>
                </a:lnTo>
                <a:lnTo>
                  <a:pt x="0" y="6613309"/>
                </a:lnTo>
                <a:lnTo>
                  <a:pt x="0" y="0"/>
                </a:lnTo>
                <a:close/>
              </a:path>
            </a:pathLst>
          </a:custGeom>
          <a:blipFill>
            <a:blip r:embed="rId7"/>
            <a:stretch>
              <a:fillRect l="-7615" t="-1" r="-496503" b="-585344"/>
            </a:stretch>
          </a:blipFill>
        </p:spPr>
        <p:txBody>
          <a:bodyPr/>
          <a:lstStyle/>
          <a:p>
            <a:endParaRPr lang="en-IL" dirty="0"/>
          </a:p>
        </p:txBody>
      </p:sp>
      <p:pic>
        <p:nvPicPr>
          <p:cNvPr id="4" name="Picture 3">
            <a:extLst>
              <a:ext uri="{FF2B5EF4-FFF2-40B4-BE49-F238E27FC236}">
                <a16:creationId xmlns:a16="http://schemas.microsoft.com/office/drawing/2014/main" id="{58BBAB2C-50C9-2D4C-2199-F0E49CE2ACF0}"/>
              </a:ext>
            </a:extLst>
          </p:cNvPr>
          <p:cNvPicPr>
            <a:picLocks noChangeAspect="1"/>
          </p:cNvPicPr>
          <p:nvPr/>
        </p:nvPicPr>
        <p:blipFill>
          <a:blip r:embed="rId8"/>
          <a:srcRect l="49502" t="25185" r="3276" b="20000"/>
          <a:stretch>
            <a:fillRect/>
          </a:stretch>
        </p:blipFill>
        <p:spPr>
          <a:xfrm>
            <a:off x="5029200" y="4653306"/>
            <a:ext cx="7772400" cy="5638800"/>
          </a:xfrm>
          <a:prstGeom prst="rect">
            <a:avLst/>
          </a:prstGeom>
        </p:spPr>
      </p:pic>
    </p:spTree>
    <p:extLst>
      <p:ext uri="{BB962C8B-B14F-4D97-AF65-F5344CB8AC3E}">
        <p14:creationId xmlns:p14="http://schemas.microsoft.com/office/powerpoint/2010/main" val="2608247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3581400" y="5143500"/>
            <a:ext cx="12115800" cy="4987290"/>
          </a:xfrm>
          <a:custGeom>
            <a:avLst/>
            <a:gdLst/>
            <a:ahLst/>
            <a:cxnLst/>
            <a:rect l="l" t="t" r="r" b="b"/>
            <a:pathLst>
              <a:path w="18288000" h="6613310">
                <a:moveTo>
                  <a:pt x="0" y="0"/>
                </a:moveTo>
                <a:lnTo>
                  <a:pt x="18288000" y="0"/>
                </a:lnTo>
                <a:lnTo>
                  <a:pt x="18288000" y="6613309"/>
                </a:lnTo>
                <a:lnTo>
                  <a:pt x="0" y="6613309"/>
                </a:lnTo>
                <a:lnTo>
                  <a:pt x="0" y="0"/>
                </a:lnTo>
                <a:close/>
              </a:path>
            </a:pathLst>
          </a:custGeom>
          <a:blipFill>
            <a:blip r:embed="rId2"/>
            <a:stretch>
              <a:fillRect l="-1293" r="-1293"/>
            </a:stretch>
          </a:blipFill>
        </p:spPr>
        <p:txBody>
          <a:bodyPr/>
          <a:lstStyle/>
          <a:p>
            <a:endParaRPr lang="en-IL"/>
          </a:p>
        </p:txBody>
      </p:sp>
      <p:sp>
        <p:nvSpPr>
          <p:cNvPr id="3" name="TextBox 3"/>
          <p:cNvSpPr txBox="1"/>
          <p:nvPr/>
        </p:nvSpPr>
        <p:spPr>
          <a:xfrm>
            <a:off x="0" y="564252"/>
            <a:ext cx="18618915" cy="727710"/>
          </a:xfrm>
          <a:prstGeom prst="rect">
            <a:avLst/>
          </a:prstGeom>
        </p:spPr>
        <p:txBody>
          <a:bodyPr lIns="0" tIns="0" rIns="0" bIns="0" rtlCol="0" anchor="t">
            <a:spAutoFit/>
          </a:bodyPr>
          <a:lstStyle/>
          <a:p>
            <a:pPr algn="l">
              <a:lnSpc>
                <a:spcPts val="4920"/>
              </a:lnSpc>
            </a:pPr>
            <a:r>
              <a:rPr lang="en-US" sz="6000" dirty="0">
                <a:solidFill>
                  <a:srgbClr val="2060D1"/>
                </a:solidFill>
                <a:latin typeface="Sugo Display"/>
                <a:ea typeface="Sugo Display"/>
                <a:cs typeface="Sugo Display"/>
                <a:sym typeface="Sugo Display"/>
              </a:rPr>
              <a:t> USING THE NRA OVERAPPROXIMATION METHOD, WE GET THIS FORMULA:</a:t>
            </a:r>
          </a:p>
        </p:txBody>
      </p:sp>
      <p:sp>
        <p:nvSpPr>
          <p:cNvPr id="4" name="Freeform 6">
            <a:extLst>
              <a:ext uri="{FF2B5EF4-FFF2-40B4-BE49-F238E27FC236}">
                <a16:creationId xmlns:a16="http://schemas.microsoft.com/office/drawing/2014/main" id="{AACDDAAB-0EBC-DD11-44C4-4F25735B7E57}"/>
              </a:ext>
            </a:extLst>
          </p:cNvPr>
          <p:cNvSpPr/>
          <p:nvPr/>
        </p:nvSpPr>
        <p:spPr>
          <a:xfrm>
            <a:off x="3886200" y="1790700"/>
            <a:ext cx="10058400" cy="1894401"/>
          </a:xfrm>
          <a:custGeom>
            <a:avLst/>
            <a:gdLst/>
            <a:ahLst/>
            <a:cxnLst/>
            <a:rect l="l" t="t" r="r" b="b"/>
            <a:pathLst>
              <a:path w="19381832" h="2592320">
                <a:moveTo>
                  <a:pt x="0" y="0"/>
                </a:moveTo>
                <a:lnTo>
                  <a:pt x="19381832" y="0"/>
                </a:lnTo>
                <a:lnTo>
                  <a:pt x="19381832" y="2592320"/>
                </a:lnTo>
                <a:lnTo>
                  <a:pt x="0" y="2592320"/>
                </a:lnTo>
                <a:lnTo>
                  <a:pt x="0" y="0"/>
                </a:lnTo>
                <a:close/>
              </a:path>
            </a:pathLst>
          </a:custGeom>
          <a:blipFill>
            <a:blip r:embed="rId3"/>
            <a:stretch>
              <a:fillRect/>
            </a:stretch>
          </a:blipFill>
        </p:spPr>
        <p:txBody>
          <a:bodyPr/>
          <a:lstStyle/>
          <a:p>
            <a:endParaRPr lang="en-IL"/>
          </a:p>
        </p:txBody>
      </p:sp>
      <p:cxnSp>
        <p:nvCxnSpPr>
          <p:cNvPr id="6" name="Straight Arrow Connector 5">
            <a:extLst>
              <a:ext uri="{FF2B5EF4-FFF2-40B4-BE49-F238E27FC236}">
                <a16:creationId xmlns:a16="http://schemas.microsoft.com/office/drawing/2014/main" id="{C05B4B43-353D-4AD7-1DAE-02D7CAB0832D}"/>
              </a:ext>
            </a:extLst>
          </p:cNvPr>
          <p:cNvCxnSpPr/>
          <p:nvPr/>
        </p:nvCxnSpPr>
        <p:spPr>
          <a:xfrm>
            <a:off x="9144000" y="4000500"/>
            <a:ext cx="0" cy="1143000"/>
          </a:xfrm>
          <a:prstGeom prst="straightConnector1">
            <a:avLst/>
          </a:prstGeom>
          <a:ln w="762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243059" y="1959213"/>
            <a:ext cx="18044941" cy="7984887"/>
          </a:xfrm>
          <a:custGeom>
            <a:avLst/>
            <a:gdLst/>
            <a:ahLst/>
            <a:cxnLst/>
            <a:rect l="l" t="t" r="r" b="b"/>
            <a:pathLst>
              <a:path w="18044941" h="7984887">
                <a:moveTo>
                  <a:pt x="0" y="0"/>
                </a:moveTo>
                <a:lnTo>
                  <a:pt x="18044941" y="0"/>
                </a:lnTo>
                <a:lnTo>
                  <a:pt x="18044941" y="7984887"/>
                </a:lnTo>
                <a:lnTo>
                  <a:pt x="0" y="7984887"/>
                </a:lnTo>
                <a:lnTo>
                  <a:pt x="0" y="0"/>
                </a:lnTo>
                <a:close/>
              </a:path>
            </a:pathLst>
          </a:custGeom>
          <a:blipFill>
            <a:blip r:embed="rId2"/>
            <a:stretch>
              <a:fillRect/>
            </a:stretch>
          </a:blipFill>
        </p:spPr>
        <p:txBody>
          <a:bodyPr/>
          <a:lstStyle/>
          <a:p>
            <a:endParaRPr lang="en-IL"/>
          </a:p>
        </p:txBody>
      </p:sp>
      <p:sp>
        <p:nvSpPr>
          <p:cNvPr id="3" name="TextBox 3"/>
          <p:cNvSpPr txBox="1"/>
          <p:nvPr/>
        </p:nvSpPr>
        <p:spPr>
          <a:xfrm>
            <a:off x="350314" y="288925"/>
            <a:ext cx="18268601" cy="1631950"/>
          </a:xfrm>
          <a:prstGeom prst="rect">
            <a:avLst/>
          </a:prstGeom>
        </p:spPr>
        <p:txBody>
          <a:bodyPr lIns="0" tIns="0" rIns="0" bIns="0" rtlCol="0" anchor="t">
            <a:spAutoFit/>
          </a:bodyPr>
          <a:lstStyle/>
          <a:p>
            <a:pPr algn="l">
              <a:lnSpc>
                <a:spcPts val="4100"/>
              </a:lnSpc>
            </a:pPr>
            <a:r>
              <a:rPr lang="en-US" sz="5000">
                <a:solidFill>
                  <a:srgbClr val="2060D1"/>
                </a:solidFill>
                <a:latin typeface="Sugo Display"/>
                <a:ea typeface="Sugo Display"/>
                <a:cs typeface="Sugo Display"/>
                <a:sym typeface="Sugo Display"/>
              </a:rPr>
              <a:t>WHEN ENCODED IN THE SMT-LIB2 SYNTAX, THIS FORMULA IS PROVED UNSATISFIABLE BY THE SMT SOLVERS YICES2 AND CVC5. ITS SMT-LIB2 ENCODING IS:</a:t>
            </a:r>
          </a:p>
          <a:p>
            <a:pPr algn="l">
              <a:lnSpc>
                <a:spcPts val="4100"/>
              </a:lnSpc>
            </a:pPr>
            <a:endParaRPr lang="en-US" sz="5000">
              <a:solidFill>
                <a:srgbClr val="2060D1"/>
              </a:solidFill>
              <a:latin typeface="Sugo Display"/>
              <a:ea typeface="Sugo Display"/>
              <a:cs typeface="Sugo Display"/>
              <a:sym typeface="Sugo Display"/>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028700" y="187115"/>
            <a:ext cx="16384744" cy="9912770"/>
          </a:xfrm>
          <a:custGeom>
            <a:avLst/>
            <a:gdLst/>
            <a:ahLst/>
            <a:cxnLst/>
            <a:rect l="l" t="t" r="r" b="b"/>
            <a:pathLst>
              <a:path w="16384744" h="9912770">
                <a:moveTo>
                  <a:pt x="0" y="0"/>
                </a:moveTo>
                <a:lnTo>
                  <a:pt x="16384744" y="0"/>
                </a:lnTo>
                <a:lnTo>
                  <a:pt x="16384744" y="9912770"/>
                </a:lnTo>
                <a:lnTo>
                  <a:pt x="0" y="9912770"/>
                </a:lnTo>
                <a:lnTo>
                  <a:pt x="0" y="0"/>
                </a:lnTo>
                <a:close/>
              </a:path>
            </a:pathLst>
          </a:custGeom>
          <a:blipFill>
            <a:blip r:embed="rId2"/>
            <a:stretch>
              <a:fillRect/>
            </a:stretch>
          </a:blipFill>
        </p:spPr>
        <p:txBody>
          <a:bodyPr/>
          <a:lstStyle/>
          <a:p>
            <a:endParaRPr lang="en-IL"/>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TextBox 2"/>
          <p:cNvSpPr txBox="1"/>
          <p:nvPr/>
        </p:nvSpPr>
        <p:spPr>
          <a:xfrm>
            <a:off x="4455768" y="3346197"/>
            <a:ext cx="12440913" cy="3702331"/>
          </a:xfrm>
          <a:prstGeom prst="rect">
            <a:avLst/>
          </a:prstGeom>
        </p:spPr>
        <p:txBody>
          <a:bodyPr lIns="0" tIns="0" rIns="0" bIns="0" rtlCol="0" anchor="t">
            <a:spAutoFit/>
          </a:bodyPr>
          <a:lstStyle/>
          <a:p>
            <a:pPr algn="ctr">
              <a:lnSpc>
                <a:spcPts val="13664"/>
              </a:lnSpc>
            </a:pPr>
            <a:r>
              <a:rPr lang="en-US" sz="16664">
                <a:solidFill>
                  <a:srgbClr val="FFFFFF"/>
                </a:solidFill>
                <a:latin typeface="Sugo Display"/>
                <a:ea typeface="Sugo Display"/>
                <a:cs typeface="Sugo Display"/>
                <a:sym typeface="Sugo Display"/>
              </a:rPr>
              <a:t>EXPERIMENTAL EVALUATION </a:t>
            </a:r>
          </a:p>
        </p:txBody>
      </p:sp>
      <p:sp>
        <p:nvSpPr>
          <p:cNvPr id="3" name="Freeform 3"/>
          <p:cNvSpPr/>
          <p:nvPr/>
        </p:nvSpPr>
        <p:spPr>
          <a:xfrm>
            <a:off x="-7626756" y="-3680197"/>
            <a:ext cx="12318412" cy="12247566"/>
          </a:xfrm>
          <a:custGeom>
            <a:avLst/>
            <a:gdLst/>
            <a:ahLst/>
            <a:cxnLst/>
            <a:rect l="l" t="t" r="r" b="b"/>
            <a:pathLst>
              <a:path w="12318412" h="12247566">
                <a:moveTo>
                  <a:pt x="0" y="0"/>
                </a:moveTo>
                <a:lnTo>
                  <a:pt x="12318412" y="0"/>
                </a:lnTo>
                <a:lnTo>
                  <a:pt x="12318412" y="12247566"/>
                </a:lnTo>
                <a:lnTo>
                  <a:pt x="0" y="12247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2526711" y="1375872"/>
            <a:ext cx="14732589" cy="7882428"/>
            <a:chOff x="0" y="0"/>
            <a:chExt cx="3880188" cy="2076030"/>
          </a:xfrm>
        </p:grpSpPr>
        <p:sp>
          <p:nvSpPr>
            <p:cNvPr id="4" name="Freeform 4"/>
            <p:cNvSpPr/>
            <p:nvPr/>
          </p:nvSpPr>
          <p:spPr>
            <a:xfrm>
              <a:off x="0" y="0"/>
              <a:ext cx="3880188" cy="2076030"/>
            </a:xfrm>
            <a:custGeom>
              <a:avLst/>
              <a:gdLst/>
              <a:ahLst/>
              <a:cxnLst/>
              <a:rect l="l" t="t" r="r" b="b"/>
              <a:pathLst>
                <a:path w="3880188" h="2076030">
                  <a:moveTo>
                    <a:pt x="26800" y="0"/>
                  </a:moveTo>
                  <a:lnTo>
                    <a:pt x="3853388" y="0"/>
                  </a:lnTo>
                  <a:cubicBezTo>
                    <a:pt x="3860495" y="0"/>
                    <a:pt x="3867312" y="2824"/>
                    <a:pt x="3872338" y="7850"/>
                  </a:cubicBezTo>
                  <a:cubicBezTo>
                    <a:pt x="3877364" y="12876"/>
                    <a:pt x="3880188" y="19692"/>
                    <a:pt x="3880188" y="26800"/>
                  </a:cubicBezTo>
                  <a:lnTo>
                    <a:pt x="3880188" y="2049230"/>
                  </a:lnTo>
                  <a:cubicBezTo>
                    <a:pt x="3880188" y="2064031"/>
                    <a:pt x="3868189" y="2076030"/>
                    <a:pt x="3853388" y="2076030"/>
                  </a:cubicBezTo>
                  <a:lnTo>
                    <a:pt x="26800" y="2076030"/>
                  </a:lnTo>
                  <a:cubicBezTo>
                    <a:pt x="19692" y="2076030"/>
                    <a:pt x="12876" y="2073207"/>
                    <a:pt x="7850" y="2068181"/>
                  </a:cubicBezTo>
                  <a:cubicBezTo>
                    <a:pt x="2824" y="2063155"/>
                    <a:pt x="0" y="2056338"/>
                    <a:pt x="0" y="2049230"/>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2142705"/>
            </a:xfrm>
            <a:prstGeom prst="rect">
              <a:avLst/>
            </a:prstGeom>
          </p:spPr>
          <p:txBody>
            <a:bodyPr lIns="254000" tIns="254000" rIns="254000" bIns="254000" rtlCol="0" anchor="ctr"/>
            <a:lstStyle/>
            <a:p>
              <a:pPr algn="l">
                <a:lnSpc>
                  <a:spcPts val="4900"/>
                </a:lnSpc>
              </a:pPr>
              <a:endParaRPr/>
            </a:p>
            <a:p>
              <a:pPr algn="l">
                <a:lnSpc>
                  <a:spcPts val="4900"/>
                </a:lnSpc>
              </a:pPr>
              <a:r>
                <a:rPr lang="en-US" sz="3500">
                  <a:solidFill>
                    <a:srgbClr val="000000"/>
                  </a:solidFill>
                  <a:latin typeface="Canva Sans"/>
                  <a:ea typeface="Canva Sans"/>
                  <a:cs typeface="Canva Sans"/>
                  <a:sym typeface="Canva Sans"/>
                </a:rPr>
                <a:t>The researchers evaluated 792 verification problems derived from customer smart contracts using the Certora Prover. These problems were encoded using non-linear integer arithmetic (NIA) and compared with their overapproximated versions using both techniques:</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LIA overapproximation was integrated directly into the Certora Prover.</a:t>
              </a: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NRA overapproximation was prototyped using Python and PySMT.</a:t>
              </a: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4410950" y="893891"/>
            <a:ext cx="9542300"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EXPERIMENTAL SETUP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2526711" y="1375872"/>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1989787"/>
            </a:xfrm>
            <a:prstGeom prst="rect">
              <a:avLst/>
            </a:prstGeom>
          </p:spPr>
          <p:txBody>
            <a:bodyPr lIns="254000" tIns="254000" rIns="254000" bIns="254000" rtlCol="0" anchor="ctr"/>
            <a:lstStyle/>
            <a:p>
              <a:pPr algn="l">
                <a:lnSpc>
                  <a:spcPts val="4900"/>
                </a:lnSpc>
              </a:pPr>
              <a:r>
                <a:rPr lang="en-US" sz="3500">
                  <a:solidFill>
                    <a:srgbClr val="000000"/>
                  </a:solidFill>
                  <a:latin typeface="Canva Sans"/>
                  <a:ea typeface="Canva Sans"/>
                  <a:cs typeface="Canva Sans"/>
                  <a:sym typeface="Canva Sans"/>
                </a:rPr>
                <a:t>The benchmarks consist of two encodings (QF UFNIA and QF UFDTNIA) of 396 problems, differing by how they model hash functions. </a:t>
              </a:r>
            </a:p>
            <a:p>
              <a:pPr algn="l">
                <a:lnSpc>
                  <a:spcPts val="4900"/>
                </a:lnSpc>
              </a:pPr>
              <a:r>
                <a:rPr lang="en-US" sz="3500">
                  <a:solidFill>
                    <a:srgbClr val="000000"/>
                  </a:solidFill>
                  <a:latin typeface="Canva Sans"/>
                  <a:ea typeface="Canva Sans"/>
                  <a:cs typeface="Canva Sans"/>
                  <a:sym typeface="Canva Sans"/>
                </a:rPr>
                <a:t>300 satisfiable benchmarks were excluded, leaving 246 in each encoding. </a:t>
              </a:r>
            </a:p>
            <a:p>
              <a:pPr algn="l">
                <a:lnSpc>
                  <a:spcPts val="4900"/>
                </a:lnSpc>
              </a:pPr>
              <a:r>
                <a:rPr lang="en-US" sz="3500">
                  <a:solidFill>
                    <a:srgbClr val="000000"/>
                  </a:solidFill>
                  <a:latin typeface="Canva Sans"/>
                  <a:ea typeface="Canva Sans"/>
                  <a:cs typeface="Canva Sans"/>
                  <a:sym typeface="Canva Sans"/>
                </a:rPr>
                <a:t>Overapproximated sets (e.g., QF UFLIA, QF UFNRA) were generated accordingly.</a:t>
              </a: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4410950" y="893891"/>
            <a:ext cx="9542300"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EXPERIMENTAL SETUP</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2526711" y="1375872"/>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1989787"/>
            </a:xfrm>
            <a:prstGeom prst="rect">
              <a:avLst/>
            </a:prstGeom>
          </p:spPr>
          <p:txBody>
            <a:bodyPr lIns="254000" tIns="254000" rIns="254000" bIns="254000" rtlCol="0" anchor="ctr"/>
            <a:lstStyle/>
            <a:p>
              <a:pPr algn="l">
                <a:lnSpc>
                  <a:spcPts val="4900"/>
                </a:lnSpc>
              </a:pPr>
              <a:r>
                <a:rPr lang="en-US" sz="3500">
                  <a:solidFill>
                    <a:srgbClr val="000000"/>
                  </a:solidFill>
                  <a:latin typeface="Canva Sans"/>
                  <a:ea typeface="Canva Sans"/>
                  <a:cs typeface="Canva Sans"/>
                  <a:sym typeface="Canva Sans"/>
                </a:rPr>
                <a:t>The solvers </a:t>
              </a:r>
              <a:r>
                <a:rPr lang="en-US" sz="3500" b="1">
                  <a:solidFill>
                    <a:srgbClr val="000000"/>
                  </a:solidFill>
                  <a:latin typeface="Canva Sans Bold"/>
                  <a:ea typeface="Canva Sans Bold"/>
                  <a:cs typeface="Canva Sans Bold"/>
                  <a:sym typeface="Canva Sans Bold"/>
                </a:rPr>
                <a:t>cvc5</a:t>
              </a:r>
              <a:r>
                <a:rPr lang="en-US" sz="3500">
                  <a:solidFill>
                    <a:srgbClr val="000000"/>
                  </a:solidFill>
                  <a:latin typeface="Canva Sans"/>
                  <a:ea typeface="Canva Sans"/>
                  <a:cs typeface="Canva Sans"/>
                  <a:sym typeface="Canva Sans"/>
                </a:rPr>
                <a:t>, </a:t>
              </a:r>
              <a:r>
                <a:rPr lang="en-US" sz="3500" b="1">
                  <a:solidFill>
                    <a:srgbClr val="000000"/>
                  </a:solidFill>
                  <a:latin typeface="Canva Sans Bold"/>
                  <a:ea typeface="Canva Sans Bold"/>
                  <a:cs typeface="Canva Sans Bold"/>
                  <a:sym typeface="Canva Sans Bold"/>
                </a:rPr>
                <a:t>MathSAT</a:t>
              </a:r>
              <a:r>
                <a:rPr lang="en-US" sz="3500">
                  <a:solidFill>
                    <a:srgbClr val="000000"/>
                  </a:solidFill>
                  <a:latin typeface="Canva Sans"/>
                  <a:ea typeface="Canva Sans"/>
                  <a:cs typeface="Canva Sans"/>
                  <a:sym typeface="Canva Sans"/>
                </a:rPr>
                <a:t>, </a:t>
              </a:r>
              <a:r>
                <a:rPr lang="en-US" sz="3500" b="1">
                  <a:solidFill>
                    <a:srgbClr val="000000"/>
                  </a:solidFill>
                  <a:latin typeface="Canva Sans Bold"/>
                  <a:ea typeface="Canva Sans Bold"/>
                  <a:cs typeface="Canva Sans Bold"/>
                  <a:sym typeface="Canva Sans Bold"/>
                </a:rPr>
                <a:t>Yices2</a:t>
              </a:r>
              <a:r>
                <a:rPr lang="en-US" sz="3500">
                  <a:solidFill>
                    <a:srgbClr val="000000"/>
                  </a:solidFill>
                  <a:latin typeface="Canva Sans"/>
                  <a:ea typeface="Canva Sans"/>
                  <a:cs typeface="Canva Sans"/>
                  <a:sym typeface="Canva Sans"/>
                </a:rPr>
                <a:t>, and </a:t>
              </a:r>
              <a:r>
                <a:rPr lang="en-US" sz="3500" b="1">
                  <a:solidFill>
                    <a:srgbClr val="000000"/>
                  </a:solidFill>
                  <a:latin typeface="Canva Sans Bold"/>
                  <a:ea typeface="Canva Sans Bold"/>
                  <a:cs typeface="Canva Sans Bold"/>
                  <a:sym typeface="Canva Sans Bold"/>
                </a:rPr>
                <a:t>Z3</a:t>
              </a:r>
              <a:r>
                <a:rPr lang="en-US" sz="3500">
                  <a:solidFill>
                    <a:srgbClr val="000000"/>
                  </a:solidFill>
                  <a:latin typeface="Canva Sans"/>
                  <a:ea typeface="Canva Sans"/>
                  <a:cs typeface="Canva Sans"/>
                  <a:sym typeface="Canva Sans"/>
                </a:rPr>
                <a:t> were tested on both original and approximated benchmarks. All experiments were executed on a machine with 32 cores and 1 TB RAM, aligning with SMT-COMP 2022 standards.</a:t>
              </a: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4410950" y="893891"/>
            <a:ext cx="9542300"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EXPERIMENTAL SETUP</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3460873" y="1648442"/>
            <a:ext cx="6784966" cy="6990116"/>
          </a:xfrm>
          <a:custGeom>
            <a:avLst/>
            <a:gdLst/>
            <a:ahLst/>
            <a:cxnLst/>
            <a:rect l="l" t="t" r="r" b="b"/>
            <a:pathLst>
              <a:path w="6784966" h="6990116">
                <a:moveTo>
                  <a:pt x="0" y="0"/>
                </a:moveTo>
                <a:lnTo>
                  <a:pt x="6784966" y="0"/>
                </a:lnTo>
                <a:lnTo>
                  <a:pt x="6784966" y="6990116"/>
                </a:lnTo>
                <a:lnTo>
                  <a:pt x="0" y="69901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470460" y="1954395"/>
            <a:ext cx="12521796" cy="6025053"/>
            <a:chOff x="0" y="0"/>
            <a:chExt cx="3297922" cy="1586845"/>
          </a:xfrm>
        </p:grpSpPr>
        <p:sp>
          <p:nvSpPr>
            <p:cNvPr id="4" name="Freeform 4"/>
            <p:cNvSpPr/>
            <p:nvPr/>
          </p:nvSpPr>
          <p:spPr>
            <a:xfrm>
              <a:off x="0" y="0"/>
              <a:ext cx="3297922" cy="1586845"/>
            </a:xfrm>
            <a:custGeom>
              <a:avLst/>
              <a:gdLst/>
              <a:ahLst/>
              <a:cxnLst/>
              <a:rect l="l" t="t" r="r" b="b"/>
              <a:pathLst>
                <a:path w="3297922" h="1586845">
                  <a:moveTo>
                    <a:pt x="31532" y="0"/>
                  </a:moveTo>
                  <a:lnTo>
                    <a:pt x="3266389" y="0"/>
                  </a:lnTo>
                  <a:cubicBezTo>
                    <a:pt x="3274752" y="0"/>
                    <a:pt x="3282772" y="3322"/>
                    <a:pt x="3288686" y="9236"/>
                  </a:cubicBezTo>
                  <a:cubicBezTo>
                    <a:pt x="3294599" y="15149"/>
                    <a:pt x="3297922" y="23169"/>
                    <a:pt x="3297922" y="31532"/>
                  </a:cubicBezTo>
                  <a:lnTo>
                    <a:pt x="3297922" y="1555313"/>
                  </a:lnTo>
                  <a:cubicBezTo>
                    <a:pt x="3297922" y="1572728"/>
                    <a:pt x="3283804" y="1586845"/>
                    <a:pt x="3266389" y="1586845"/>
                  </a:cubicBezTo>
                  <a:lnTo>
                    <a:pt x="31532" y="1586845"/>
                  </a:lnTo>
                  <a:cubicBezTo>
                    <a:pt x="23169" y="1586845"/>
                    <a:pt x="15149" y="1583523"/>
                    <a:pt x="9236" y="1577610"/>
                  </a:cubicBezTo>
                  <a:cubicBezTo>
                    <a:pt x="3322" y="1571696"/>
                    <a:pt x="0" y="1563676"/>
                    <a:pt x="0" y="1555313"/>
                  </a:cubicBezTo>
                  <a:lnTo>
                    <a:pt x="0" y="31532"/>
                  </a:lnTo>
                  <a:cubicBezTo>
                    <a:pt x="0" y="14117"/>
                    <a:pt x="14117" y="0"/>
                    <a:pt x="31532" y="0"/>
                  </a:cubicBezTo>
                  <a:close/>
                </a:path>
              </a:pathLst>
            </a:custGeom>
            <a:solidFill>
              <a:srgbClr val="FFFFFF"/>
            </a:solidFill>
          </p:spPr>
          <p:txBody>
            <a:bodyPr/>
            <a:lstStyle/>
            <a:p>
              <a:endParaRPr lang="en-IL"/>
            </a:p>
          </p:txBody>
        </p:sp>
        <p:sp>
          <p:nvSpPr>
            <p:cNvPr id="5" name="TextBox 5"/>
            <p:cNvSpPr txBox="1"/>
            <p:nvPr/>
          </p:nvSpPr>
          <p:spPr>
            <a:xfrm>
              <a:off x="0" y="-66675"/>
              <a:ext cx="3297922" cy="1653520"/>
            </a:xfrm>
            <a:prstGeom prst="rect">
              <a:avLst/>
            </a:prstGeom>
          </p:spPr>
          <p:txBody>
            <a:bodyPr lIns="254000" tIns="254000" rIns="254000" bIns="254000" rtlCol="0" anchor="ctr"/>
            <a:lstStyle/>
            <a:p>
              <a:pPr algn="l">
                <a:lnSpc>
                  <a:spcPts val="4900"/>
                </a:lnSpc>
              </a:pPr>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 It is a virtual baseline that picks the best result from all available solvers for each benchmark.</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 Used to measure the maximum possible performance.</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 Not a real solver!</a:t>
              </a:r>
            </a:p>
            <a:p>
              <a:pPr algn="ctr">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3158239" y="649605"/>
            <a:ext cx="10876130" cy="1062990"/>
          </a:xfrm>
          <a:prstGeom prst="rect">
            <a:avLst/>
          </a:prstGeom>
        </p:spPr>
        <p:txBody>
          <a:bodyPr lIns="0" tIns="0" rIns="0" bIns="0" rtlCol="0" anchor="t">
            <a:spAutoFit/>
          </a:bodyPr>
          <a:lstStyle/>
          <a:p>
            <a:pPr algn="ctr">
              <a:lnSpc>
                <a:spcPts val="7380"/>
              </a:lnSpc>
            </a:pPr>
            <a:r>
              <a:rPr lang="en-US" sz="9000">
                <a:solidFill>
                  <a:srgbClr val="2060D1"/>
                </a:solidFill>
                <a:latin typeface="Sugo Display"/>
                <a:ea typeface="Sugo Display"/>
                <a:cs typeface="Sugo Display"/>
                <a:sym typeface="Sugo Display"/>
              </a:rPr>
              <a:t>VBS — VIRTUAL BEST SOLVER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3653393" y="2105504"/>
            <a:ext cx="13197338" cy="7901906"/>
          </a:xfrm>
          <a:custGeom>
            <a:avLst/>
            <a:gdLst/>
            <a:ahLst/>
            <a:cxnLst/>
            <a:rect l="l" t="t" r="r" b="b"/>
            <a:pathLst>
              <a:path w="13197338" h="7901906">
                <a:moveTo>
                  <a:pt x="0" y="0"/>
                </a:moveTo>
                <a:lnTo>
                  <a:pt x="13197338" y="0"/>
                </a:lnTo>
                <a:lnTo>
                  <a:pt x="13197338" y="7901906"/>
                </a:lnTo>
                <a:lnTo>
                  <a:pt x="0" y="7901906"/>
                </a:lnTo>
                <a:lnTo>
                  <a:pt x="0" y="0"/>
                </a:lnTo>
                <a:close/>
              </a:path>
            </a:pathLst>
          </a:custGeom>
          <a:blipFill>
            <a:blip r:embed="rId4"/>
            <a:stretch>
              <a:fillRect/>
            </a:stretch>
          </a:blipFill>
        </p:spPr>
        <p:txBody>
          <a:bodyPr/>
          <a:lstStyle/>
          <a:p>
            <a:endParaRPr lang="en-IL"/>
          </a:p>
        </p:txBody>
      </p:sp>
      <p:sp>
        <p:nvSpPr>
          <p:cNvPr id="4" name="TextBox 4"/>
          <p:cNvSpPr txBox="1"/>
          <p:nvPr/>
        </p:nvSpPr>
        <p:spPr>
          <a:xfrm>
            <a:off x="4410950" y="893891"/>
            <a:ext cx="10242928"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EXPERIMENTAL RESULTS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99953" y="1551404"/>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1989787"/>
            </a:xfrm>
            <a:prstGeom prst="rect">
              <a:avLst/>
            </a:prstGeom>
          </p:spPr>
          <p:txBody>
            <a:bodyPr lIns="254000" tIns="254000" rIns="254000" bIns="254000" rtlCol="0" anchor="ctr"/>
            <a:lstStyle/>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From 492 benchmarks:</a:t>
              </a:r>
            </a:p>
            <a:p>
              <a:pPr marL="1511304" lvl="2" indent="-503768" algn="l">
                <a:lnSpc>
                  <a:spcPts val="4900"/>
                </a:lnSpc>
                <a:buFont typeface="Arial"/>
                <a:buChar char="⚬"/>
              </a:pPr>
              <a:r>
                <a:rPr lang="en-US" sz="3500">
                  <a:solidFill>
                    <a:srgbClr val="000000"/>
                  </a:solidFill>
                  <a:latin typeface="Canva Sans"/>
                  <a:ea typeface="Canva Sans"/>
                  <a:cs typeface="Canva Sans"/>
                  <a:sym typeface="Canva Sans"/>
                </a:rPr>
                <a:t>LIA and NRA overapproximations each solved 30 new problems that could not be solved in the original NIA form.</a:t>
              </a:r>
            </a:p>
            <a:p>
              <a:pPr marL="1511304" lvl="2" indent="-503768" algn="l">
                <a:lnSpc>
                  <a:spcPts val="4900"/>
                </a:lnSpc>
                <a:buFont typeface="Arial"/>
                <a:buChar char="⚬"/>
              </a:pPr>
              <a:r>
                <a:rPr lang="en-US" sz="3500">
                  <a:solidFill>
                    <a:srgbClr val="000000"/>
                  </a:solidFill>
                  <a:latin typeface="Canva Sans"/>
                  <a:ea typeface="Canva Sans"/>
                  <a:cs typeface="Canva Sans"/>
                  <a:sym typeface="Canva Sans"/>
                </a:rPr>
                <a:t>This is a 28% increase over NIA-only solving.</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When combining both overapproximations:</a:t>
              </a:r>
            </a:p>
            <a:p>
              <a:pPr marL="1511304" lvl="2" indent="-503768" algn="l">
                <a:lnSpc>
                  <a:spcPts val="4900"/>
                </a:lnSpc>
                <a:buFont typeface="Arial"/>
                <a:buChar char="⚬"/>
              </a:pPr>
              <a:r>
                <a:rPr lang="en-US" sz="3500">
                  <a:solidFill>
                    <a:srgbClr val="000000"/>
                  </a:solidFill>
                  <a:latin typeface="Canva Sans"/>
                  <a:ea typeface="Canva Sans"/>
                  <a:cs typeface="Canva Sans"/>
                  <a:sym typeface="Canva Sans"/>
                </a:rPr>
                <a:t>The Virtual Best Solver (VBS) solved 50 new problems in QF_UF+ and 59 new problems in QF_UFDT+.</a:t>
              </a:r>
            </a:p>
            <a:p>
              <a:pPr marL="1511304" lvl="2" indent="-503768" algn="l">
                <a:lnSpc>
                  <a:spcPts val="4900"/>
                </a:lnSpc>
                <a:buFont typeface="Arial"/>
                <a:buChar char="⚬"/>
              </a:pPr>
              <a:r>
                <a:rPr lang="en-US" sz="3500">
                  <a:solidFill>
                    <a:srgbClr val="000000"/>
                  </a:solidFill>
                  <a:latin typeface="Canva Sans"/>
                  <a:ea typeface="Canva Sans"/>
                  <a:cs typeface="Canva Sans"/>
                  <a:sym typeface="Canva Sans"/>
                </a:rPr>
                <a:t>Resulting in a 39% overall improvement in verification success.</a:t>
              </a:r>
            </a:p>
          </p:txBody>
        </p:sp>
      </p:grpSp>
      <p:sp>
        <p:nvSpPr>
          <p:cNvPr id="6" name="TextBox 6"/>
          <p:cNvSpPr txBox="1"/>
          <p:nvPr/>
        </p:nvSpPr>
        <p:spPr>
          <a:xfrm>
            <a:off x="4410950" y="893891"/>
            <a:ext cx="10083695"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EXPERIMENTAL RESULTS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99953" y="1551404"/>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1989787"/>
            </a:xfrm>
            <a:prstGeom prst="rect">
              <a:avLst/>
            </a:prstGeom>
          </p:spPr>
          <p:txBody>
            <a:bodyPr lIns="254000" tIns="254000" rIns="254000" bIns="254000" rtlCol="0" anchor="ctr"/>
            <a:lstStyle/>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NRA overapproximation</a:t>
              </a:r>
              <a:r>
                <a:rPr lang="en-US" sz="3500">
                  <a:solidFill>
                    <a:srgbClr val="000000"/>
                  </a:solidFill>
                  <a:latin typeface="Canva Sans"/>
                  <a:ea typeface="Canva Sans"/>
                  <a:cs typeface="Canva Sans"/>
                  <a:sym typeface="Canva Sans"/>
                </a:rPr>
                <a:t> notably improved performance of:</a:t>
              </a:r>
            </a:p>
            <a:p>
              <a:pPr algn="l">
                <a:lnSpc>
                  <a:spcPts val="4900"/>
                </a:lnSpc>
              </a:pPr>
              <a:endParaRPr lang="en-US" sz="3500">
                <a:solidFill>
                  <a:srgbClr val="000000"/>
                </a:solidFill>
                <a:latin typeface="Canva Sans"/>
                <a:ea typeface="Canva Sans"/>
                <a:cs typeface="Canva Sans"/>
                <a:sym typeface="Canva Sans"/>
              </a:endParaRP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cvc5</a:t>
              </a:r>
              <a:r>
                <a:rPr lang="en-US" sz="3500">
                  <a:solidFill>
                    <a:srgbClr val="000000"/>
                  </a:solidFill>
                  <a:latin typeface="Canva Sans"/>
                  <a:ea typeface="Canva Sans"/>
                  <a:cs typeface="Canva Sans"/>
                  <a:sym typeface="Canva Sans"/>
                </a:rPr>
                <a:t>, </a:t>
              </a:r>
              <a:r>
                <a:rPr lang="en-US" sz="3500" b="1">
                  <a:solidFill>
                    <a:srgbClr val="000000"/>
                  </a:solidFill>
                  <a:latin typeface="Canva Sans Bold"/>
                  <a:ea typeface="Canva Sans Bold"/>
                  <a:cs typeface="Canva Sans Bold"/>
                  <a:sym typeface="Canva Sans Bold"/>
                </a:rPr>
                <a:t>MathSAT</a:t>
              </a:r>
              <a:r>
                <a:rPr lang="en-US" sz="3500">
                  <a:solidFill>
                    <a:srgbClr val="000000"/>
                  </a:solidFill>
                  <a:latin typeface="Canva Sans"/>
                  <a:ea typeface="Canva Sans"/>
                  <a:cs typeface="Canva Sans"/>
                  <a:sym typeface="Canva Sans"/>
                </a:rPr>
                <a:t>, and </a:t>
              </a:r>
              <a:r>
                <a:rPr lang="en-US" sz="3500" b="1">
                  <a:solidFill>
                    <a:srgbClr val="000000"/>
                  </a:solidFill>
                  <a:latin typeface="Canva Sans Bold"/>
                  <a:ea typeface="Canva Sans Bold"/>
                  <a:cs typeface="Canva Sans Bold"/>
                  <a:sym typeface="Canva Sans Bold"/>
                </a:rPr>
                <a:t>Yices2</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Z3</a:t>
              </a:r>
              <a:r>
                <a:rPr lang="en-US" sz="3500">
                  <a:solidFill>
                    <a:srgbClr val="000000"/>
                  </a:solidFill>
                  <a:latin typeface="Canva Sans"/>
                  <a:ea typeface="Canva Sans"/>
                  <a:cs typeface="Canva Sans"/>
                  <a:sym typeface="Canva Sans"/>
                </a:rPr>
                <a:t> performed best on NIA but did not benefit as much from NRA.</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Virtual best solver</a:t>
              </a:r>
              <a:r>
                <a:rPr lang="en-US" sz="3500">
                  <a:solidFill>
                    <a:srgbClr val="000000"/>
                  </a:solidFill>
                  <a:latin typeface="Canva Sans"/>
                  <a:ea typeface="Canva Sans"/>
                  <a:cs typeface="Canva Sans"/>
                  <a:sym typeface="Canva Sans"/>
                </a:rPr>
                <a:t> results:</a:t>
              </a:r>
            </a:p>
            <a:p>
              <a:pPr algn="l">
                <a:lnSpc>
                  <a:spcPts val="4900"/>
                </a:lnSpc>
              </a:pPr>
              <a:endParaRPr lang="en-US" sz="3500">
                <a:solidFill>
                  <a:srgbClr val="000000"/>
                </a:solidFill>
                <a:latin typeface="Canva Sans"/>
                <a:ea typeface="Canva Sans"/>
                <a:cs typeface="Canva Sans"/>
                <a:sym typeface="Canva Sans"/>
              </a:endParaRP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QF_UF+</a:t>
              </a:r>
              <a:r>
                <a:rPr lang="en-US" sz="3500">
                  <a:solidFill>
                    <a:srgbClr val="000000"/>
                  </a:solidFill>
                  <a:latin typeface="Canva Sans"/>
                  <a:ea typeface="Canva Sans"/>
                  <a:cs typeface="Canva Sans"/>
                  <a:sym typeface="Canva Sans"/>
                </a:rPr>
                <a:t>: 52 (NIA), 34 (LIA), 42 (NRA)</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QF_UFDT+</a:t>
              </a:r>
              <a:r>
                <a:rPr lang="en-US" sz="3500">
                  <a:solidFill>
                    <a:srgbClr val="000000"/>
                  </a:solidFill>
                  <a:latin typeface="Canva Sans"/>
                  <a:ea typeface="Canva Sans"/>
                  <a:cs typeface="Canva Sans"/>
                  <a:sym typeface="Canva Sans"/>
                </a:rPr>
                <a:t>: 57 (NIA), 52 (LIA), 47 (NRA)</a:t>
              </a:r>
            </a:p>
          </p:txBody>
        </p:sp>
      </p:grpSp>
      <p:sp>
        <p:nvSpPr>
          <p:cNvPr id="6" name="TextBox 6"/>
          <p:cNvSpPr txBox="1"/>
          <p:nvPr/>
        </p:nvSpPr>
        <p:spPr>
          <a:xfrm>
            <a:off x="4410950" y="893891"/>
            <a:ext cx="10083695"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EXPERIMENTAL RESULTS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4419559" y="1296630"/>
            <a:ext cx="10116603" cy="8862137"/>
          </a:xfrm>
          <a:custGeom>
            <a:avLst/>
            <a:gdLst/>
            <a:ahLst/>
            <a:cxnLst/>
            <a:rect l="l" t="t" r="r" b="b"/>
            <a:pathLst>
              <a:path w="10116603" h="8862137">
                <a:moveTo>
                  <a:pt x="0" y="0"/>
                </a:moveTo>
                <a:lnTo>
                  <a:pt x="10116603" y="0"/>
                </a:lnTo>
                <a:lnTo>
                  <a:pt x="10116603" y="8862138"/>
                </a:lnTo>
                <a:lnTo>
                  <a:pt x="0" y="8862138"/>
                </a:lnTo>
                <a:lnTo>
                  <a:pt x="0" y="0"/>
                </a:lnTo>
                <a:close/>
              </a:path>
            </a:pathLst>
          </a:custGeom>
          <a:blipFill>
            <a:blip r:embed="rId4"/>
            <a:stretch>
              <a:fillRect t="-681" r="-552" b="-2502"/>
            </a:stretch>
          </a:blipFill>
        </p:spPr>
        <p:txBody>
          <a:bodyPr/>
          <a:lstStyle/>
          <a:p>
            <a:endParaRPr lang="en-IL"/>
          </a:p>
        </p:txBody>
      </p:sp>
      <p:sp>
        <p:nvSpPr>
          <p:cNvPr id="4" name="TextBox 4"/>
          <p:cNvSpPr txBox="1"/>
          <p:nvPr/>
        </p:nvSpPr>
        <p:spPr>
          <a:xfrm>
            <a:off x="4419559" y="339791"/>
            <a:ext cx="10083695"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RUNTIME COMPARISON: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99953" y="1551404"/>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1989787"/>
            </a:xfrm>
            <a:prstGeom prst="rect">
              <a:avLst/>
            </a:prstGeom>
          </p:spPr>
          <p:txBody>
            <a:bodyPr lIns="254000" tIns="254000" rIns="254000" bIns="254000" rtlCol="0" anchor="ctr"/>
            <a:lstStyle/>
            <a:p>
              <a:pPr algn="l">
                <a:lnSpc>
                  <a:spcPts val="4900"/>
                </a:lnSpc>
              </a:pPr>
              <a:endParaRP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Most benchmarks were solved faster</a:t>
              </a:r>
              <a:r>
                <a:rPr lang="en-US" sz="3500">
                  <a:solidFill>
                    <a:srgbClr val="000000"/>
                  </a:solidFill>
                  <a:latin typeface="Canva Sans"/>
                  <a:ea typeface="Canva Sans"/>
                  <a:cs typeface="Canva Sans"/>
                  <a:sym typeface="Canva Sans"/>
                </a:rPr>
                <a:t> or at comparable speed with the overapproximations.</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LIA overapproximation</a:t>
              </a:r>
              <a:r>
                <a:rPr lang="en-US" sz="3500">
                  <a:solidFill>
                    <a:srgbClr val="000000"/>
                  </a:solidFill>
                  <a:latin typeface="Canva Sans"/>
                  <a:ea typeface="Canva Sans"/>
                  <a:cs typeface="Canva Sans"/>
                  <a:sym typeface="Canva Sans"/>
                </a:rPr>
                <a:t> is generally more consistent and less prone to timeouts.</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Around </a:t>
              </a:r>
              <a:r>
                <a:rPr lang="en-US" sz="3500" b="1">
                  <a:solidFill>
                    <a:srgbClr val="000000"/>
                  </a:solidFill>
                  <a:latin typeface="Canva Sans Bold"/>
                  <a:ea typeface="Canva Sans Bold"/>
                  <a:cs typeface="Canva Sans Bold"/>
                  <a:sym typeface="Canva Sans Bold"/>
                </a:rPr>
                <a:t>40 problems</a:t>
              </a:r>
              <a:r>
                <a:rPr lang="en-US" sz="3500">
                  <a:solidFill>
                    <a:srgbClr val="000000"/>
                  </a:solidFill>
                  <a:latin typeface="Canva Sans"/>
                  <a:ea typeface="Canva Sans"/>
                  <a:cs typeface="Canva Sans"/>
                  <a:sym typeface="Canva Sans"/>
                </a:rPr>
                <a:t> were solved faster in original (vs. LIA), and </a:t>
              </a:r>
              <a:r>
                <a:rPr lang="en-US" sz="3500" b="1">
                  <a:solidFill>
                    <a:srgbClr val="000000"/>
                  </a:solidFill>
                  <a:latin typeface="Canva Sans Bold"/>
                  <a:ea typeface="Canva Sans Bold"/>
                  <a:cs typeface="Canva Sans Bold"/>
                  <a:sym typeface="Canva Sans Bold"/>
                </a:rPr>
                <a:t>35 in original (vs. NRA)</a:t>
              </a:r>
              <a:r>
                <a:rPr lang="en-US" sz="3500">
                  <a:solidFill>
                    <a:srgbClr val="000000"/>
                  </a:solidFill>
                  <a:latin typeface="Canva Sans"/>
                  <a:ea typeface="Canva Sans"/>
                  <a:cs typeface="Canva Sans"/>
                  <a:sym typeface="Canva Sans"/>
                </a:rPr>
                <a:t>.</a:t>
              </a: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4410950" y="893891"/>
            <a:ext cx="10083695"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RUNTIME COMPARISON: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99953" y="1551404"/>
            <a:ext cx="14732589" cy="7882428"/>
            <a:chOff x="0" y="0"/>
            <a:chExt cx="3880188" cy="2076030"/>
          </a:xfrm>
        </p:grpSpPr>
        <p:sp>
          <p:nvSpPr>
            <p:cNvPr id="4" name="Freeform 4"/>
            <p:cNvSpPr/>
            <p:nvPr/>
          </p:nvSpPr>
          <p:spPr>
            <a:xfrm>
              <a:off x="0" y="0"/>
              <a:ext cx="3880188" cy="2076030"/>
            </a:xfrm>
            <a:custGeom>
              <a:avLst/>
              <a:gdLst/>
              <a:ahLst/>
              <a:cxnLst/>
              <a:rect l="l" t="t" r="r" b="b"/>
              <a:pathLst>
                <a:path w="3880188" h="2076030">
                  <a:moveTo>
                    <a:pt x="26800" y="0"/>
                  </a:moveTo>
                  <a:lnTo>
                    <a:pt x="3853388" y="0"/>
                  </a:lnTo>
                  <a:cubicBezTo>
                    <a:pt x="3860495" y="0"/>
                    <a:pt x="3867312" y="2824"/>
                    <a:pt x="3872338" y="7850"/>
                  </a:cubicBezTo>
                  <a:cubicBezTo>
                    <a:pt x="3877364" y="12876"/>
                    <a:pt x="3880188" y="19692"/>
                    <a:pt x="3880188" y="26800"/>
                  </a:cubicBezTo>
                  <a:lnTo>
                    <a:pt x="3880188" y="2049230"/>
                  </a:lnTo>
                  <a:cubicBezTo>
                    <a:pt x="3880188" y="2064031"/>
                    <a:pt x="3868189" y="2076030"/>
                    <a:pt x="3853388" y="2076030"/>
                  </a:cubicBezTo>
                  <a:lnTo>
                    <a:pt x="26800" y="2076030"/>
                  </a:lnTo>
                  <a:cubicBezTo>
                    <a:pt x="19692" y="2076030"/>
                    <a:pt x="12876" y="2073207"/>
                    <a:pt x="7850" y="2068181"/>
                  </a:cubicBezTo>
                  <a:cubicBezTo>
                    <a:pt x="2824" y="2063155"/>
                    <a:pt x="0" y="2056338"/>
                    <a:pt x="0" y="2049230"/>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2142705"/>
            </a:xfrm>
            <a:prstGeom prst="rect">
              <a:avLst/>
            </a:prstGeom>
          </p:spPr>
          <p:txBody>
            <a:bodyPr lIns="254000" tIns="254000" rIns="254000" bIns="254000" rtlCol="0" anchor="ctr"/>
            <a:lstStyle/>
            <a:p>
              <a:pPr algn="l">
                <a:lnSpc>
                  <a:spcPts val="4900"/>
                </a:lnSpc>
              </a:pPr>
              <a:endParaRP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LIA: Very tight.</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Of 109 problems originally UNSAT in NIA:</a:t>
              </a:r>
            </a:p>
            <a:p>
              <a:pPr marL="2266956" lvl="3" indent="-566739" algn="l">
                <a:lnSpc>
                  <a:spcPts val="4900"/>
                </a:lnSpc>
                <a:buFont typeface="Arial"/>
                <a:buChar char="￭"/>
              </a:pPr>
              <a:r>
                <a:rPr lang="en-US" sz="3500" b="1">
                  <a:solidFill>
                    <a:srgbClr val="000000"/>
                  </a:solidFill>
                  <a:latin typeface="Canva Sans Bold"/>
                  <a:ea typeface="Canva Sans Bold"/>
                  <a:cs typeface="Canva Sans Bold"/>
                  <a:sym typeface="Canva Sans Bold"/>
                </a:rPr>
                <a:t>0 became SAT in LIA</a:t>
              </a:r>
            </a:p>
            <a:p>
              <a:pPr marL="2266956" lvl="3" indent="-566739" algn="l">
                <a:lnSpc>
                  <a:spcPts val="4900"/>
                </a:lnSpc>
                <a:buFont typeface="Arial"/>
                <a:buChar char="￭"/>
              </a:pPr>
              <a:r>
                <a:rPr lang="en-US" sz="3500" b="1">
                  <a:solidFill>
                    <a:srgbClr val="000000"/>
                  </a:solidFill>
                  <a:latin typeface="Canva Sans Bold"/>
                  <a:ea typeface="Canva Sans Bold"/>
                  <a:cs typeface="Canva Sans Bold"/>
                  <a:sym typeface="Canva Sans Bold"/>
                </a:rPr>
                <a:t>53 were not solved in LIA</a:t>
              </a:r>
            </a:p>
            <a:p>
              <a:pPr algn="l">
                <a:lnSpc>
                  <a:spcPts val="4900"/>
                </a:lnSpc>
              </a:pPr>
              <a:endParaRPr lang="en-US" sz="3500" b="1">
                <a:solidFill>
                  <a:srgbClr val="000000"/>
                </a:solidFill>
                <a:latin typeface="Canva Sans Bold"/>
                <a:ea typeface="Canva Sans Bold"/>
                <a:cs typeface="Canva Sans Bold"/>
                <a:sym typeface="Canva Sans Bold"/>
              </a:endParaRP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NRA: Less tight.</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24 originally UNSAT problems became SAT</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26 were not solved at all</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Suggests that NRA might be too loose and could benefit from refinement.</a:t>
              </a:r>
            </a:p>
            <a:p>
              <a:pPr algn="l">
                <a:lnSpc>
                  <a:spcPts val="4900"/>
                </a:lnSpc>
              </a:pPr>
              <a:endParaRPr lang="en-US" sz="3500" b="1">
                <a:solidFill>
                  <a:srgbClr val="000000"/>
                </a:solidFill>
                <a:latin typeface="Canva Sans Bold"/>
                <a:ea typeface="Canva Sans Bold"/>
                <a:cs typeface="Canva Sans Bold"/>
                <a:sym typeface="Canva Sans Bold"/>
              </a:endParaRPr>
            </a:p>
          </p:txBody>
        </p:sp>
      </p:grpSp>
      <p:sp>
        <p:nvSpPr>
          <p:cNvPr id="6" name="TextBox 6"/>
          <p:cNvSpPr txBox="1"/>
          <p:nvPr/>
        </p:nvSpPr>
        <p:spPr>
          <a:xfrm>
            <a:off x="3582934" y="893891"/>
            <a:ext cx="14000846"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TIGHTNESS OF APPROXIMATIONS: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99953" y="1551404"/>
            <a:ext cx="14732589" cy="7882428"/>
            <a:chOff x="0" y="0"/>
            <a:chExt cx="3880188" cy="2076030"/>
          </a:xfrm>
        </p:grpSpPr>
        <p:sp>
          <p:nvSpPr>
            <p:cNvPr id="4" name="Freeform 4"/>
            <p:cNvSpPr/>
            <p:nvPr/>
          </p:nvSpPr>
          <p:spPr>
            <a:xfrm>
              <a:off x="0" y="0"/>
              <a:ext cx="3880188" cy="2076030"/>
            </a:xfrm>
            <a:custGeom>
              <a:avLst/>
              <a:gdLst/>
              <a:ahLst/>
              <a:cxnLst/>
              <a:rect l="l" t="t" r="r" b="b"/>
              <a:pathLst>
                <a:path w="3880188" h="2076030">
                  <a:moveTo>
                    <a:pt x="26800" y="0"/>
                  </a:moveTo>
                  <a:lnTo>
                    <a:pt x="3853388" y="0"/>
                  </a:lnTo>
                  <a:cubicBezTo>
                    <a:pt x="3860495" y="0"/>
                    <a:pt x="3867312" y="2824"/>
                    <a:pt x="3872338" y="7850"/>
                  </a:cubicBezTo>
                  <a:cubicBezTo>
                    <a:pt x="3877364" y="12876"/>
                    <a:pt x="3880188" y="19692"/>
                    <a:pt x="3880188" y="26800"/>
                  </a:cubicBezTo>
                  <a:lnTo>
                    <a:pt x="3880188" y="2049230"/>
                  </a:lnTo>
                  <a:cubicBezTo>
                    <a:pt x="3880188" y="2064031"/>
                    <a:pt x="3868189" y="2076030"/>
                    <a:pt x="3853388" y="2076030"/>
                  </a:cubicBezTo>
                  <a:lnTo>
                    <a:pt x="26800" y="2076030"/>
                  </a:lnTo>
                  <a:cubicBezTo>
                    <a:pt x="19692" y="2076030"/>
                    <a:pt x="12876" y="2073207"/>
                    <a:pt x="7850" y="2068181"/>
                  </a:cubicBezTo>
                  <a:cubicBezTo>
                    <a:pt x="2824" y="2063155"/>
                    <a:pt x="0" y="2056338"/>
                    <a:pt x="0" y="2049230"/>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2142705"/>
            </a:xfrm>
            <a:prstGeom prst="rect">
              <a:avLst/>
            </a:prstGeom>
          </p:spPr>
          <p:txBody>
            <a:bodyPr lIns="254000" tIns="254000" rIns="254000" bIns="254000" rtlCol="0" anchor="ctr"/>
            <a:lstStyle/>
            <a:p>
              <a:pPr algn="l">
                <a:lnSpc>
                  <a:spcPts val="4900"/>
                </a:lnSpc>
              </a:pPr>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Average usage per problem:</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Multiplication</a:t>
              </a:r>
              <a:r>
                <a:rPr lang="en-US" sz="3500">
                  <a:solidFill>
                    <a:srgbClr val="000000"/>
                  </a:solidFill>
                  <a:latin typeface="Canva Sans"/>
                  <a:ea typeface="Canva Sans"/>
                  <a:cs typeface="Canva Sans"/>
                  <a:sym typeface="Canva Sans"/>
                </a:rPr>
                <a:t>: 83 times</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Division</a:t>
              </a:r>
              <a:r>
                <a:rPr lang="en-US" sz="3500">
                  <a:solidFill>
                    <a:srgbClr val="000000"/>
                  </a:solidFill>
                  <a:latin typeface="Canva Sans"/>
                  <a:ea typeface="Canva Sans"/>
                  <a:cs typeface="Canva Sans"/>
                  <a:sym typeface="Canva Sans"/>
                </a:rPr>
                <a:t>: 37 times</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Modulo</a:t>
              </a:r>
              <a:r>
                <a:rPr lang="en-US" sz="3500">
                  <a:solidFill>
                    <a:srgbClr val="000000"/>
                  </a:solidFill>
                  <a:latin typeface="Canva Sans"/>
                  <a:ea typeface="Canva Sans"/>
                  <a:cs typeface="Canva Sans"/>
                  <a:sym typeface="Canva Sans"/>
                </a:rPr>
                <a:t>: 47 times</a:t>
              </a: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Overapproximations increased file size:</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LIA</a:t>
              </a:r>
              <a:r>
                <a:rPr lang="en-US" sz="3500">
                  <a:solidFill>
                    <a:srgbClr val="000000"/>
                  </a:solidFill>
                  <a:latin typeface="Canva Sans"/>
                  <a:ea typeface="Canva Sans"/>
                  <a:cs typeface="Canva Sans"/>
                  <a:sym typeface="Canva Sans"/>
                </a:rPr>
                <a:t>: +70%</a:t>
              </a:r>
            </a:p>
            <a:p>
              <a:pPr marL="1511304" lvl="2" indent="-503768" algn="l">
                <a:lnSpc>
                  <a:spcPts val="4900"/>
                </a:lnSpc>
                <a:buFont typeface="Arial"/>
                <a:buChar char="⚬"/>
              </a:pPr>
              <a:r>
                <a:rPr lang="en-US" sz="3500" b="1">
                  <a:solidFill>
                    <a:srgbClr val="000000"/>
                  </a:solidFill>
                  <a:latin typeface="Canva Sans Bold"/>
                  <a:ea typeface="Canva Sans Bold"/>
                  <a:cs typeface="Canva Sans Bold"/>
                  <a:sym typeface="Canva Sans Bold"/>
                </a:rPr>
                <a:t>NRA</a:t>
              </a:r>
              <a:r>
                <a:rPr lang="en-US" sz="3500">
                  <a:solidFill>
                    <a:srgbClr val="000000"/>
                  </a:solidFill>
                  <a:latin typeface="Canva Sans"/>
                  <a:ea typeface="Canva Sans"/>
                  <a:cs typeface="Canva Sans"/>
                  <a:sym typeface="Canva Sans"/>
                </a:rPr>
                <a:t>: +243%</a:t>
              </a: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Each problem averaged </a:t>
              </a:r>
              <a:r>
                <a:rPr lang="en-US" sz="3500" b="1">
                  <a:solidFill>
                    <a:srgbClr val="000000"/>
                  </a:solidFill>
                  <a:latin typeface="Canva Sans Bold"/>
                  <a:ea typeface="Canva Sans Bold"/>
                  <a:cs typeface="Canva Sans Bold"/>
                  <a:sym typeface="Canva Sans Bold"/>
                </a:rPr>
                <a:t>1361 variables</a:t>
              </a:r>
              <a:r>
                <a:rPr lang="en-US" sz="3500">
                  <a:solidFill>
                    <a:srgbClr val="000000"/>
                  </a:solidFill>
                  <a:latin typeface="Canva Sans"/>
                  <a:ea typeface="Canva Sans"/>
                  <a:cs typeface="Canva Sans"/>
                  <a:sym typeface="Canva Sans"/>
                </a:rPr>
                <a:t>, affecting solver performance.</a:t>
              </a:r>
            </a:p>
            <a:p>
              <a:pPr algn="l">
                <a:lnSpc>
                  <a:spcPts val="4900"/>
                </a:lnSpc>
              </a:pPr>
              <a:endParaRPr lang="en-US" sz="3500">
                <a:solidFill>
                  <a:srgbClr val="000000"/>
                </a:solidFill>
                <a:latin typeface="Canva Sans"/>
                <a:ea typeface="Canva Sans"/>
                <a:cs typeface="Canva Sans"/>
                <a:sym typeface="Canva Sans"/>
              </a:endParaRP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4287154" y="1117048"/>
            <a:ext cx="14000846"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BENCHMARK COMPLEXITY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99953" y="1551404"/>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1989787"/>
            </a:xfrm>
            <a:prstGeom prst="rect">
              <a:avLst/>
            </a:prstGeom>
          </p:spPr>
          <p:txBody>
            <a:bodyPr lIns="254000" tIns="254000" rIns="254000" bIns="254000" rtlCol="0" anchor="ctr"/>
            <a:lstStyle/>
            <a:p>
              <a:pPr algn="l">
                <a:lnSpc>
                  <a:spcPts val="4900"/>
                </a:lnSpc>
              </a:pPr>
              <a:r>
                <a:rPr lang="en-US" sz="3500">
                  <a:solidFill>
                    <a:srgbClr val="000000"/>
                  </a:solidFill>
                  <a:latin typeface="Canva Sans"/>
                  <a:ea typeface="Canva Sans"/>
                  <a:cs typeface="Canva Sans"/>
                  <a:sym typeface="Canva Sans"/>
                </a:rPr>
                <a:t>The authors tested whether their NRA overapproximation tool would help beyond smart contracts, specifically on general SMT benchmarks from the SMT-LIB library.</a:t>
              </a:r>
            </a:p>
            <a:p>
              <a:pPr algn="l">
                <a:lnSpc>
                  <a:spcPts val="4900"/>
                </a:lnSpc>
              </a:pPr>
              <a:endParaRPr lang="en-US" sz="3500">
                <a:solidFill>
                  <a:srgbClr val="000000"/>
                </a:solidFill>
                <a:latin typeface="Canva Sans"/>
                <a:ea typeface="Canva Sans"/>
                <a:cs typeface="Canva Sans"/>
                <a:sym typeface="Canva Sans"/>
              </a:endParaRPr>
            </a:p>
            <a:p>
              <a:pPr algn="l">
                <a:lnSpc>
                  <a:spcPts val="4900"/>
                </a:lnSpc>
              </a:pPr>
              <a:r>
                <a:rPr lang="en-US" sz="3500" b="1">
                  <a:solidFill>
                    <a:srgbClr val="000000"/>
                  </a:solidFill>
                  <a:latin typeface="Canva Sans Bold"/>
                  <a:ea typeface="Canva Sans Bold"/>
                  <a:cs typeface="Canva Sans Bold"/>
                  <a:sym typeface="Canva Sans Bold"/>
                </a:rPr>
                <a:t>Tested Benchmark Sets</a:t>
              </a: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QF_NIA</a:t>
              </a:r>
              <a:r>
                <a:rPr lang="en-US" sz="3500">
                  <a:solidFill>
                    <a:srgbClr val="000000"/>
                  </a:solidFill>
                  <a:latin typeface="Canva Sans"/>
                  <a:ea typeface="Canva Sans"/>
                  <a:cs typeface="Canva Sans"/>
                  <a:sym typeface="Canva Sans"/>
                </a:rPr>
                <a:t>: Quantifier-Free Non-Linear Integer Arithmetic.</a:t>
              </a: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QF_UFNIA</a:t>
              </a:r>
              <a:r>
                <a:rPr lang="en-US" sz="3500">
                  <a:solidFill>
                    <a:srgbClr val="000000"/>
                  </a:solidFill>
                  <a:latin typeface="Canva Sans"/>
                  <a:ea typeface="Canva Sans"/>
                  <a:cs typeface="Canva Sans"/>
                  <a:sym typeface="Canva Sans"/>
                </a:rPr>
                <a:t>: Quantifier-Free Uninterpreted Functions with NIA</a:t>
              </a: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4287154" y="1117048"/>
            <a:ext cx="14000846"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GENERAL SMT BENCHMARKS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99953" y="1551404"/>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1989787"/>
            </a:xfrm>
            <a:prstGeom prst="rect">
              <a:avLst/>
            </a:prstGeom>
          </p:spPr>
          <p:txBody>
            <a:bodyPr lIns="254000" tIns="254000" rIns="254000" bIns="254000" rtlCol="0" anchor="ctr"/>
            <a:lstStyle/>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QF_NIA</a:t>
              </a:r>
              <a:r>
                <a:rPr lang="en-US" sz="3500">
                  <a:solidFill>
                    <a:srgbClr val="000000"/>
                  </a:solidFill>
                  <a:latin typeface="Canva Sans"/>
                  <a:ea typeface="Canva Sans"/>
                  <a:cs typeface="Canva Sans"/>
                  <a:sym typeface="Canva Sans"/>
                </a:rPr>
                <a:t>: Very few problems used division or modulo, which are the focus of the overapproximation.</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QF_UFNIA</a:t>
              </a:r>
              <a:r>
                <a:rPr lang="en-US" sz="3500">
                  <a:solidFill>
                    <a:srgbClr val="000000"/>
                  </a:solidFill>
                  <a:latin typeface="Canva Sans"/>
                  <a:ea typeface="Canva Sans"/>
                  <a:cs typeface="Canva Sans"/>
                  <a:sym typeface="Canva Sans"/>
                </a:rPr>
                <a:t>: Non-linear operations appeared only inside function definitions, so the overapproximation tool did not add any useful axioms.</a:t>
              </a: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3766036" y="1117048"/>
            <a:ext cx="4336469"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FINDINGS: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99953" y="1551404"/>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1989787"/>
            </a:xfrm>
            <a:prstGeom prst="rect">
              <a:avLst/>
            </a:prstGeom>
          </p:spPr>
          <p:txBody>
            <a:bodyPr lIns="254000" tIns="254000" rIns="254000" bIns="254000" rtlCol="0" anchor="ctr"/>
            <a:lstStyle/>
            <a:p>
              <a:pPr algn="l">
                <a:lnSpc>
                  <a:spcPts val="4900"/>
                </a:lnSpc>
              </a:pPr>
              <a:r>
                <a:rPr lang="en-US" sz="3500" b="1">
                  <a:solidFill>
                    <a:srgbClr val="000000"/>
                  </a:solidFill>
                  <a:latin typeface="Canva Sans Bold"/>
                  <a:ea typeface="Canva Sans Bold"/>
                  <a:cs typeface="Canva Sans Bold"/>
                  <a:sym typeface="Canva Sans Bold"/>
                </a:rPr>
                <a:t>One Notable Exception</a:t>
              </a:r>
            </a:p>
            <a:p>
              <a:pPr algn="l">
                <a:lnSpc>
                  <a:spcPts val="4900"/>
                </a:lnSpc>
              </a:pPr>
              <a:endParaRPr lang="en-US" sz="3500" b="1">
                <a:solidFill>
                  <a:srgbClr val="000000"/>
                </a:solidFill>
                <a:latin typeface="Canva Sans Bold"/>
                <a:ea typeface="Canva Sans Bold"/>
                <a:cs typeface="Canva Sans Bold"/>
                <a:sym typeface="Canva Sans Bold"/>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Yices Solver on QF_NIA:</a:t>
              </a:r>
            </a:p>
            <a:p>
              <a:pPr marL="1511304" lvl="2" indent="-503768" algn="l">
                <a:lnSpc>
                  <a:spcPts val="4900"/>
                </a:lnSpc>
                <a:buFont typeface="Arial"/>
                <a:buChar char="⚬"/>
              </a:pPr>
              <a:r>
                <a:rPr lang="en-US" sz="3500">
                  <a:solidFill>
                    <a:srgbClr val="000000"/>
                  </a:solidFill>
                  <a:latin typeface="Canva Sans"/>
                  <a:ea typeface="Canva Sans"/>
                  <a:cs typeface="Canva Sans"/>
                  <a:sym typeface="Canva Sans"/>
                </a:rPr>
                <a:t>Solved 5243 problems in the original set.</a:t>
              </a:r>
            </a:p>
            <a:p>
              <a:pPr marL="1511304" lvl="2" indent="-503768" algn="l">
                <a:lnSpc>
                  <a:spcPts val="4900"/>
                </a:lnSpc>
                <a:buFont typeface="Arial"/>
                <a:buChar char="⚬"/>
              </a:pPr>
              <a:r>
                <a:rPr lang="en-US" sz="3500">
                  <a:solidFill>
                    <a:srgbClr val="000000"/>
                  </a:solidFill>
                  <a:latin typeface="Canva Sans"/>
                  <a:ea typeface="Canva Sans"/>
                  <a:cs typeface="Canva Sans"/>
                  <a:sym typeface="Canva Sans"/>
                </a:rPr>
                <a:t>Solved 5992 problems in the overapproximated set.</a:t>
              </a:r>
            </a:p>
            <a:p>
              <a:pPr algn="l">
                <a:lnSpc>
                  <a:spcPts val="4900"/>
                </a:lnSpc>
              </a:pPr>
              <a:r>
                <a:rPr lang="en-US" sz="3500">
                  <a:solidFill>
                    <a:srgbClr val="000000"/>
                  </a:solidFill>
                  <a:latin typeface="Canva Sans"/>
                  <a:ea typeface="Canva Sans"/>
                  <a:cs typeface="Canva Sans"/>
                  <a:sym typeface="Canva Sans"/>
                </a:rPr>
                <a:t>      ⇒ Improvement of 749 problems, which is significant.</a:t>
              </a: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3766036" y="1117048"/>
            <a:ext cx="4336469"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FINDINGS: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099953" y="1551404"/>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66675"/>
              <a:ext cx="3880188" cy="1989787"/>
            </a:xfrm>
            <a:prstGeom prst="rect">
              <a:avLst/>
            </a:prstGeom>
          </p:spPr>
          <p:txBody>
            <a:bodyPr lIns="254000" tIns="254000" rIns="254000" bIns="254000" rtlCol="0" anchor="ctr"/>
            <a:lstStyle/>
            <a:p>
              <a:pPr algn="l">
                <a:lnSpc>
                  <a:spcPts val="4900"/>
                </a:lnSpc>
              </a:pPr>
              <a:endParaRP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Overapproximation (especially LIA)</a:t>
              </a:r>
              <a:r>
                <a:rPr lang="en-US" sz="3500">
                  <a:solidFill>
                    <a:srgbClr val="000000"/>
                  </a:solidFill>
                  <a:latin typeface="Canva Sans"/>
                  <a:ea typeface="Canva Sans"/>
                  <a:cs typeface="Canva Sans"/>
                  <a:sym typeface="Canva Sans"/>
                </a:rPr>
                <a:t> can </a:t>
              </a:r>
              <a:r>
                <a:rPr lang="en-US" sz="3500" b="1">
                  <a:solidFill>
                    <a:srgbClr val="000000"/>
                  </a:solidFill>
                  <a:latin typeface="Canva Sans Bold"/>
                  <a:ea typeface="Canva Sans Bold"/>
                  <a:cs typeface="Canva Sans Bold"/>
                  <a:sym typeface="Canva Sans Bold"/>
                </a:rPr>
                <a:t>significantly increase smart contract verification success</a:t>
              </a:r>
              <a:r>
                <a:rPr lang="en-US" sz="3500">
                  <a:solidFill>
                    <a:srgbClr val="000000"/>
                  </a:solidFill>
                  <a:latin typeface="Canva Sans"/>
                  <a:ea typeface="Canva Sans"/>
                  <a:cs typeface="Canva Sans"/>
                  <a:sym typeface="Canva Sans"/>
                </a:rPr>
                <a:t>.</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b="1">
                  <a:solidFill>
                    <a:srgbClr val="000000"/>
                  </a:solidFill>
                  <a:latin typeface="Canva Sans Bold"/>
                  <a:ea typeface="Canva Sans Bold"/>
                  <a:cs typeface="Canva Sans Bold"/>
                  <a:sym typeface="Canva Sans Bold"/>
                </a:rPr>
                <a:t>NRA</a:t>
              </a:r>
              <a:r>
                <a:rPr lang="en-US" sz="3500">
                  <a:solidFill>
                    <a:srgbClr val="000000"/>
                  </a:solidFill>
                  <a:latin typeface="Canva Sans"/>
                  <a:ea typeface="Canva Sans"/>
                  <a:cs typeface="Canva Sans"/>
                  <a:sym typeface="Canva Sans"/>
                </a:rPr>
                <a:t> is promising but needs </a:t>
              </a:r>
              <a:r>
                <a:rPr lang="en-US" sz="3500" b="1">
                  <a:solidFill>
                    <a:srgbClr val="000000"/>
                  </a:solidFill>
                  <a:latin typeface="Canva Sans Bold"/>
                  <a:ea typeface="Canva Sans Bold"/>
                  <a:cs typeface="Canva Sans Bold"/>
                  <a:sym typeface="Canva Sans Bold"/>
                </a:rPr>
                <a:t>tightening to reduce false SAT results</a:t>
              </a:r>
              <a:r>
                <a:rPr lang="en-US" sz="3500">
                  <a:solidFill>
                    <a:srgbClr val="000000"/>
                  </a:solidFill>
                  <a:latin typeface="Canva Sans"/>
                  <a:ea typeface="Canva Sans"/>
                  <a:cs typeface="Canva Sans"/>
                  <a:sym typeface="Canva Sans"/>
                </a:rPr>
                <a:t>.</a:t>
              </a:r>
            </a:p>
            <a:p>
              <a:pPr algn="l">
                <a:lnSpc>
                  <a:spcPts val="4900"/>
                </a:lnSpc>
              </a:pPr>
              <a:endParaRPr lang="en-US" sz="3500">
                <a:solidFill>
                  <a:srgbClr val="000000"/>
                </a:solidFill>
                <a:latin typeface="Canva Sans"/>
                <a:ea typeface="Canva Sans"/>
                <a:cs typeface="Canva Sans"/>
                <a:sym typeface="Canva Sans"/>
              </a:endParaRPr>
            </a:p>
            <a:p>
              <a:pPr marL="755652" lvl="1" indent="-377826" algn="l">
                <a:lnSpc>
                  <a:spcPts val="4900"/>
                </a:lnSpc>
                <a:buFont typeface="Arial"/>
                <a:buChar char="•"/>
              </a:pPr>
              <a:r>
                <a:rPr lang="en-US" sz="3500">
                  <a:solidFill>
                    <a:srgbClr val="000000"/>
                  </a:solidFill>
                  <a:latin typeface="Canva Sans"/>
                  <a:ea typeface="Canva Sans"/>
                  <a:cs typeface="Canva Sans"/>
                  <a:sym typeface="Canva Sans"/>
                </a:rPr>
                <a:t>Overapproximation methods must be </a:t>
              </a:r>
              <a:r>
                <a:rPr lang="en-US" sz="3500" b="1">
                  <a:solidFill>
                    <a:srgbClr val="000000"/>
                  </a:solidFill>
                  <a:latin typeface="Canva Sans Bold"/>
                  <a:ea typeface="Canva Sans Bold"/>
                  <a:cs typeface="Canva Sans Bold"/>
                  <a:sym typeface="Canva Sans Bold"/>
                </a:rPr>
                <a:t>tailored to the target domain</a:t>
              </a:r>
              <a:r>
                <a:rPr lang="en-US" sz="3500">
                  <a:solidFill>
                    <a:srgbClr val="000000"/>
                  </a:solidFill>
                  <a:latin typeface="Canva Sans"/>
                  <a:ea typeface="Canva Sans"/>
                  <a:cs typeface="Canva Sans"/>
                  <a:sym typeface="Canva Sans"/>
                </a:rPr>
                <a:t> for best performance.</a:t>
              </a:r>
            </a:p>
            <a:p>
              <a:pPr algn="l">
                <a:lnSpc>
                  <a:spcPts val="4900"/>
                </a:lnSpc>
              </a:pPr>
              <a:endParaRPr lang="en-US" sz="3500">
                <a:solidFill>
                  <a:srgbClr val="000000"/>
                </a:solidFill>
                <a:latin typeface="Canva Sans"/>
                <a:ea typeface="Canva Sans"/>
                <a:cs typeface="Canva Sans"/>
                <a:sym typeface="Canva Sans"/>
              </a:endParaRPr>
            </a:p>
            <a:p>
              <a:pPr algn="l">
                <a:lnSpc>
                  <a:spcPts val="4900"/>
                </a:lnSpc>
              </a:pPr>
              <a:endParaRPr lang="en-US" sz="3500">
                <a:solidFill>
                  <a:srgbClr val="000000"/>
                </a:solidFill>
                <a:latin typeface="Canva Sans"/>
                <a:ea typeface="Canva Sans"/>
                <a:cs typeface="Canva Sans"/>
                <a:sym typeface="Canva Sans"/>
              </a:endParaRPr>
            </a:p>
          </p:txBody>
        </p:sp>
      </p:grpSp>
      <p:sp>
        <p:nvSpPr>
          <p:cNvPr id="6" name="TextBox 6"/>
          <p:cNvSpPr txBox="1"/>
          <p:nvPr/>
        </p:nvSpPr>
        <p:spPr>
          <a:xfrm>
            <a:off x="3766036" y="1117048"/>
            <a:ext cx="5377964" cy="1211614"/>
          </a:xfrm>
          <a:prstGeom prst="rect">
            <a:avLst/>
          </a:prstGeom>
        </p:spPr>
        <p:txBody>
          <a:bodyPr lIns="0" tIns="0" rIns="0" bIns="0" rtlCol="0" anchor="t">
            <a:spAutoFit/>
          </a:bodyPr>
          <a:lstStyle/>
          <a:p>
            <a:pPr algn="l">
              <a:lnSpc>
                <a:spcPts val="8387"/>
              </a:lnSpc>
            </a:pPr>
            <a:r>
              <a:rPr lang="en-US" sz="10228" b="1">
                <a:solidFill>
                  <a:srgbClr val="2060D1"/>
                </a:solidFill>
                <a:latin typeface="Sugo Display Bold"/>
                <a:ea typeface="Sugo Display Bold"/>
                <a:cs typeface="Sugo Display Bold"/>
                <a:sym typeface="Sugo Display Bold"/>
              </a:rPr>
              <a:t>CONCLUSION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TextBox 2"/>
          <p:cNvSpPr txBox="1"/>
          <p:nvPr/>
        </p:nvSpPr>
        <p:spPr>
          <a:xfrm>
            <a:off x="4455768" y="3346197"/>
            <a:ext cx="12440913" cy="3702331"/>
          </a:xfrm>
          <a:prstGeom prst="rect">
            <a:avLst/>
          </a:prstGeom>
        </p:spPr>
        <p:txBody>
          <a:bodyPr lIns="0" tIns="0" rIns="0" bIns="0" rtlCol="0" anchor="t">
            <a:spAutoFit/>
          </a:bodyPr>
          <a:lstStyle/>
          <a:p>
            <a:pPr algn="ctr">
              <a:lnSpc>
                <a:spcPts val="13664"/>
              </a:lnSpc>
            </a:pPr>
            <a:r>
              <a:rPr lang="en-US" sz="16664">
                <a:solidFill>
                  <a:srgbClr val="FFFFFF"/>
                </a:solidFill>
                <a:latin typeface="Sugo Display"/>
                <a:ea typeface="Sugo Display"/>
                <a:cs typeface="Sugo Display"/>
                <a:sym typeface="Sugo Display"/>
              </a:rPr>
              <a:t>MAIN CONTRIBUTION</a:t>
            </a:r>
          </a:p>
        </p:txBody>
      </p:sp>
      <p:sp>
        <p:nvSpPr>
          <p:cNvPr id="3" name="Freeform 3"/>
          <p:cNvSpPr/>
          <p:nvPr/>
        </p:nvSpPr>
        <p:spPr>
          <a:xfrm>
            <a:off x="-7626756" y="-3680197"/>
            <a:ext cx="12318412" cy="12247566"/>
          </a:xfrm>
          <a:custGeom>
            <a:avLst/>
            <a:gdLst/>
            <a:ahLst/>
            <a:cxnLst/>
            <a:rect l="l" t="t" r="r" b="b"/>
            <a:pathLst>
              <a:path w="12318412" h="12247566">
                <a:moveTo>
                  <a:pt x="0" y="0"/>
                </a:moveTo>
                <a:lnTo>
                  <a:pt x="12318412" y="0"/>
                </a:lnTo>
                <a:lnTo>
                  <a:pt x="12318412" y="12247566"/>
                </a:lnTo>
                <a:lnTo>
                  <a:pt x="0" y="12247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183184" y="657047"/>
            <a:ext cx="14732589" cy="8972906"/>
            <a:chOff x="0" y="0"/>
            <a:chExt cx="3880188" cy="2363235"/>
          </a:xfrm>
        </p:grpSpPr>
        <p:sp>
          <p:nvSpPr>
            <p:cNvPr id="4" name="Freeform 4"/>
            <p:cNvSpPr/>
            <p:nvPr/>
          </p:nvSpPr>
          <p:spPr>
            <a:xfrm>
              <a:off x="0" y="0"/>
              <a:ext cx="3880188" cy="2363235"/>
            </a:xfrm>
            <a:custGeom>
              <a:avLst/>
              <a:gdLst/>
              <a:ahLst/>
              <a:cxnLst/>
              <a:rect l="l" t="t" r="r" b="b"/>
              <a:pathLst>
                <a:path w="3880188" h="2363235">
                  <a:moveTo>
                    <a:pt x="26800" y="0"/>
                  </a:moveTo>
                  <a:lnTo>
                    <a:pt x="3853388" y="0"/>
                  </a:lnTo>
                  <a:cubicBezTo>
                    <a:pt x="3860495" y="0"/>
                    <a:pt x="3867312" y="2824"/>
                    <a:pt x="3872338" y="7850"/>
                  </a:cubicBezTo>
                  <a:cubicBezTo>
                    <a:pt x="3877364" y="12876"/>
                    <a:pt x="3880188" y="19692"/>
                    <a:pt x="3880188" y="26800"/>
                  </a:cubicBezTo>
                  <a:lnTo>
                    <a:pt x="3880188" y="2336434"/>
                  </a:lnTo>
                  <a:cubicBezTo>
                    <a:pt x="3880188" y="2351236"/>
                    <a:pt x="3868189" y="2363235"/>
                    <a:pt x="3853388" y="2363235"/>
                  </a:cubicBezTo>
                  <a:lnTo>
                    <a:pt x="26800" y="2363235"/>
                  </a:lnTo>
                  <a:cubicBezTo>
                    <a:pt x="11999" y="2363235"/>
                    <a:pt x="0" y="2351236"/>
                    <a:pt x="0" y="2336434"/>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76200"/>
              <a:ext cx="3880188" cy="2439435"/>
            </a:xfrm>
            <a:prstGeom prst="rect">
              <a:avLst/>
            </a:prstGeom>
          </p:spPr>
          <p:txBody>
            <a:bodyPr lIns="254000" tIns="254000" rIns="254000" bIns="254000" rtlCol="0" anchor="ctr"/>
            <a:lstStyle/>
            <a:p>
              <a:pPr algn="ctr">
                <a:lnSpc>
                  <a:spcPts val="5879"/>
                </a:lnSpc>
              </a:pPr>
              <a:r>
                <a:rPr lang="en-US" sz="4199">
                  <a:solidFill>
                    <a:srgbClr val="000000"/>
                  </a:solidFill>
                  <a:latin typeface="Canva Sans"/>
                  <a:ea typeface="Canva Sans"/>
                  <a:cs typeface="Canva Sans"/>
                  <a:sym typeface="Canva Sans"/>
                </a:rPr>
                <a:t>The overapproximations enabled the verification of </a:t>
              </a:r>
              <a:r>
                <a:rPr lang="en-US" sz="4199" b="1">
                  <a:solidFill>
                    <a:srgbClr val="000000"/>
                  </a:solidFill>
                  <a:latin typeface="Canva Sans Bold"/>
                  <a:ea typeface="Canva Sans Bold"/>
                  <a:cs typeface="Canva Sans Bold"/>
                  <a:sym typeface="Canva Sans Bold"/>
                </a:rPr>
                <a:t>39% more real-world examples</a:t>
              </a:r>
              <a:r>
                <a:rPr lang="en-US" sz="4199">
                  <a:solidFill>
                    <a:srgbClr val="000000"/>
                  </a:solidFill>
                  <a:latin typeface="Canva Sans"/>
                  <a:ea typeface="Canva Sans"/>
                  <a:cs typeface="Canva Sans"/>
                  <a:sym typeface="Canva Sans"/>
                </a:rPr>
                <a:t> that could </a:t>
              </a:r>
              <a:r>
                <a:rPr lang="en-US" sz="4199" b="1">
                  <a:solidFill>
                    <a:srgbClr val="000000"/>
                  </a:solidFill>
                  <a:latin typeface="Canva Sans Bold"/>
                  <a:ea typeface="Canva Sans Bold"/>
                  <a:cs typeface="Canva Sans Bold"/>
                  <a:sym typeface="Canva Sans Bold"/>
                </a:rPr>
                <a:t>not</a:t>
              </a:r>
              <a:r>
                <a:rPr lang="en-US" sz="4199">
                  <a:solidFill>
                    <a:srgbClr val="000000"/>
                  </a:solidFill>
                  <a:latin typeface="Canva Sans"/>
                  <a:ea typeface="Canva Sans"/>
                  <a:cs typeface="Canva Sans"/>
                  <a:sym typeface="Canva Sans"/>
                </a:rPr>
                <a:t> be verified with the original NIA encoding.</a:t>
              </a:r>
            </a:p>
            <a:p>
              <a:pPr algn="ctr">
                <a:lnSpc>
                  <a:spcPts val="5879"/>
                </a:lnSpc>
              </a:pPr>
              <a:endParaRPr lang="en-US" sz="4199">
                <a:solidFill>
                  <a:srgbClr val="000000"/>
                </a:solidFill>
                <a:latin typeface="Canva Sans"/>
                <a:ea typeface="Canva Sans"/>
                <a:cs typeface="Canva Sans"/>
                <a:sym typeface="Canva Sans"/>
              </a:endParaRPr>
            </a:p>
            <a:p>
              <a:pPr algn="ctr">
                <a:lnSpc>
                  <a:spcPts val="5879"/>
                </a:lnSpc>
              </a:pPr>
              <a:r>
                <a:rPr lang="en-US" sz="4199">
                  <a:solidFill>
                    <a:srgbClr val="000000"/>
                  </a:solidFill>
                  <a:latin typeface="Canva Sans"/>
                  <a:ea typeface="Canva Sans"/>
                  <a:cs typeface="Canva Sans"/>
                  <a:sym typeface="Canva Sans"/>
                </a:rPr>
                <a:t>These examples are not synthetic—they come from </a:t>
              </a:r>
              <a:r>
                <a:rPr lang="en-US" sz="4199" b="1">
                  <a:solidFill>
                    <a:srgbClr val="000000"/>
                  </a:solidFill>
                  <a:latin typeface="Canva Sans Bold"/>
                  <a:ea typeface="Canva Sans Bold"/>
                  <a:cs typeface="Canva Sans Bold"/>
                  <a:sym typeface="Canva Sans Bold"/>
                </a:rPr>
                <a:t>real customer smart contracts</a:t>
              </a:r>
              <a:r>
                <a:rPr lang="en-US" sz="4199">
                  <a:solidFill>
                    <a:srgbClr val="000000"/>
                  </a:solidFill>
                  <a:latin typeface="Canva Sans"/>
                  <a:ea typeface="Canva Sans"/>
                  <a:cs typeface="Canva Sans"/>
                  <a:sym typeface="Canva Sans"/>
                </a:rPr>
                <a:t> and are publicly available.</a:t>
              </a:r>
            </a:p>
            <a:p>
              <a:pPr algn="ctr">
                <a:lnSpc>
                  <a:spcPts val="5879"/>
                </a:lnSpc>
              </a:pPr>
              <a:endParaRPr lang="en-US" sz="4199">
                <a:solidFill>
                  <a:srgbClr val="000000"/>
                </a:solidFill>
                <a:latin typeface="Canva Sans"/>
                <a:ea typeface="Canva Sans"/>
                <a:cs typeface="Canva Sans"/>
                <a:sym typeface="Canva Sans"/>
              </a:endParaRPr>
            </a:p>
            <a:p>
              <a:pPr algn="ctr">
                <a:lnSpc>
                  <a:spcPts val="5879"/>
                </a:lnSpc>
              </a:pPr>
              <a:r>
                <a:rPr lang="en-US" sz="4199">
                  <a:solidFill>
                    <a:srgbClr val="000000"/>
                  </a:solidFill>
                  <a:latin typeface="Canva Sans"/>
                  <a:ea typeface="Canva Sans"/>
                  <a:cs typeface="Canva Sans"/>
                  <a:sym typeface="Canva Sans"/>
                </a:rPr>
                <a:t>Proving more properties—even with some overapproximation—can make smart contract verification </a:t>
              </a:r>
              <a:r>
                <a:rPr lang="en-US" sz="4199" b="1">
                  <a:solidFill>
                    <a:srgbClr val="000000"/>
                  </a:solidFill>
                  <a:latin typeface="Canva Sans Bold"/>
                  <a:ea typeface="Canva Sans Bold"/>
                  <a:cs typeface="Canva Sans Bold"/>
                  <a:sym typeface="Canva Sans Bold"/>
                </a:rPr>
                <a:t>more practical and scalable</a:t>
              </a:r>
              <a:r>
                <a:rPr lang="en-US" sz="4199">
                  <a:solidFill>
                    <a:srgbClr val="000000"/>
                  </a:solidFill>
                  <a:latin typeface="Canva Sans"/>
                  <a:ea typeface="Canva Sans"/>
                  <a:cs typeface="Canva Sans"/>
                  <a:sym typeface="Canva Sans"/>
                </a:rPr>
                <a:t> in real-world tools like the </a:t>
              </a:r>
              <a:r>
                <a:rPr lang="en-US" sz="4199" b="1">
                  <a:solidFill>
                    <a:srgbClr val="000000"/>
                  </a:solidFill>
                  <a:latin typeface="Canva Sans Bold"/>
                  <a:ea typeface="Canva Sans Bold"/>
                  <a:cs typeface="Canva Sans Bold"/>
                  <a:sym typeface="Canva Sans Bold"/>
                </a:rPr>
                <a:t>Certora Prover</a:t>
              </a:r>
              <a:r>
                <a:rPr lang="en-US" sz="4199">
                  <a:solidFill>
                    <a:srgbClr val="000000"/>
                  </a:solidFill>
                  <a:latin typeface="Canva Sans"/>
                  <a:ea typeface="Canva Sans"/>
                  <a:cs typeface="Canva Sans"/>
                  <a:sym typeface="Canva Sans"/>
                </a:rPr>
                <a:t>.</a:t>
              </a: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TextBox 2"/>
          <p:cNvSpPr txBox="1"/>
          <p:nvPr/>
        </p:nvSpPr>
        <p:spPr>
          <a:xfrm>
            <a:off x="4455768" y="3365247"/>
            <a:ext cx="12440913" cy="3843065"/>
          </a:xfrm>
          <a:prstGeom prst="rect">
            <a:avLst/>
          </a:prstGeom>
        </p:spPr>
        <p:txBody>
          <a:bodyPr lIns="0" tIns="0" rIns="0" bIns="0" rtlCol="0" anchor="t">
            <a:spAutoFit/>
          </a:bodyPr>
          <a:lstStyle/>
          <a:p>
            <a:pPr algn="ctr">
              <a:lnSpc>
                <a:spcPts val="14156"/>
              </a:lnSpc>
            </a:pPr>
            <a:r>
              <a:rPr lang="en-US" sz="17264">
                <a:solidFill>
                  <a:srgbClr val="FFFFFF"/>
                </a:solidFill>
                <a:latin typeface="Sugo Display"/>
                <a:ea typeface="Sugo Display"/>
                <a:cs typeface="Sugo Display"/>
                <a:sym typeface="Sugo Display"/>
              </a:rPr>
              <a:t>RELATED </a:t>
            </a:r>
          </a:p>
          <a:p>
            <a:pPr algn="ctr">
              <a:lnSpc>
                <a:spcPts val="14156"/>
              </a:lnSpc>
            </a:pPr>
            <a:r>
              <a:rPr lang="en-US" sz="17264">
                <a:solidFill>
                  <a:srgbClr val="FFFFFF"/>
                </a:solidFill>
                <a:latin typeface="Sugo Display"/>
                <a:ea typeface="Sugo Display"/>
                <a:cs typeface="Sugo Display"/>
                <a:sym typeface="Sugo Display"/>
              </a:rPr>
              <a:t>          PAPERS</a:t>
            </a:r>
          </a:p>
        </p:txBody>
      </p:sp>
      <p:sp>
        <p:nvSpPr>
          <p:cNvPr id="3" name="Freeform 3"/>
          <p:cNvSpPr/>
          <p:nvPr/>
        </p:nvSpPr>
        <p:spPr>
          <a:xfrm>
            <a:off x="-7626756" y="-3680197"/>
            <a:ext cx="12318412" cy="12247566"/>
          </a:xfrm>
          <a:custGeom>
            <a:avLst/>
            <a:gdLst/>
            <a:ahLst/>
            <a:cxnLst/>
            <a:rect l="l" t="t" r="r" b="b"/>
            <a:pathLst>
              <a:path w="12318412" h="12247566">
                <a:moveTo>
                  <a:pt x="0" y="0"/>
                </a:moveTo>
                <a:lnTo>
                  <a:pt x="12318412" y="0"/>
                </a:lnTo>
                <a:lnTo>
                  <a:pt x="12318412" y="12247566"/>
                </a:lnTo>
                <a:lnTo>
                  <a:pt x="0" y="12247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3" name="Group 3"/>
          <p:cNvGrpSpPr/>
          <p:nvPr/>
        </p:nvGrpSpPr>
        <p:grpSpPr>
          <a:xfrm>
            <a:off x="3555411" y="2081844"/>
            <a:ext cx="14732589" cy="7301816"/>
            <a:chOff x="0" y="0"/>
            <a:chExt cx="3880188" cy="1923112"/>
          </a:xfrm>
        </p:grpSpPr>
        <p:sp>
          <p:nvSpPr>
            <p:cNvPr id="4" name="Freeform 4"/>
            <p:cNvSpPr/>
            <p:nvPr/>
          </p:nvSpPr>
          <p:spPr>
            <a:xfrm>
              <a:off x="0" y="0"/>
              <a:ext cx="3880188" cy="1923112"/>
            </a:xfrm>
            <a:custGeom>
              <a:avLst/>
              <a:gdLst/>
              <a:ahLst/>
              <a:cxnLst/>
              <a:rect l="l" t="t" r="r" b="b"/>
              <a:pathLst>
                <a:path w="3880188" h="1923112">
                  <a:moveTo>
                    <a:pt x="26800" y="0"/>
                  </a:moveTo>
                  <a:lnTo>
                    <a:pt x="3853388" y="0"/>
                  </a:lnTo>
                  <a:cubicBezTo>
                    <a:pt x="3860495" y="0"/>
                    <a:pt x="3867312" y="2824"/>
                    <a:pt x="3872338" y="7850"/>
                  </a:cubicBezTo>
                  <a:cubicBezTo>
                    <a:pt x="3877364" y="12876"/>
                    <a:pt x="3880188" y="19692"/>
                    <a:pt x="3880188" y="26800"/>
                  </a:cubicBezTo>
                  <a:lnTo>
                    <a:pt x="3880188" y="1896312"/>
                  </a:lnTo>
                  <a:cubicBezTo>
                    <a:pt x="3880188" y="1911113"/>
                    <a:pt x="3868189" y="1923112"/>
                    <a:pt x="3853388" y="1923112"/>
                  </a:cubicBezTo>
                  <a:lnTo>
                    <a:pt x="26800" y="1923112"/>
                  </a:lnTo>
                  <a:cubicBezTo>
                    <a:pt x="19692" y="1923112"/>
                    <a:pt x="12876" y="1920288"/>
                    <a:pt x="7850" y="1915262"/>
                  </a:cubicBezTo>
                  <a:cubicBezTo>
                    <a:pt x="2824" y="1910237"/>
                    <a:pt x="0" y="1903420"/>
                    <a:pt x="0" y="1896312"/>
                  </a:cubicBezTo>
                  <a:lnTo>
                    <a:pt x="0" y="26800"/>
                  </a:lnTo>
                  <a:cubicBezTo>
                    <a:pt x="0" y="11999"/>
                    <a:pt x="11999" y="0"/>
                    <a:pt x="26800" y="0"/>
                  </a:cubicBezTo>
                  <a:close/>
                </a:path>
              </a:pathLst>
            </a:custGeom>
            <a:solidFill>
              <a:srgbClr val="FFFFFF"/>
            </a:solidFill>
          </p:spPr>
          <p:txBody>
            <a:bodyPr/>
            <a:lstStyle/>
            <a:p>
              <a:endParaRPr lang="en-IL"/>
            </a:p>
          </p:txBody>
        </p:sp>
        <p:sp>
          <p:nvSpPr>
            <p:cNvPr id="5" name="TextBox 5"/>
            <p:cNvSpPr txBox="1"/>
            <p:nvPr/>
          </p:nvSpPr>
          <p:spPr>
            <a:xfrm>
              <a:off x="0" y="-76200"/>
              <a:ext cx="3880188" cy="1999312"/>
            </a:xfrm>
            <a:prstGeom prst="rect">
              <a:avLst/>
            </a:prstGeom>
          </p:spPr>
          <p:txBody>
            <a:bodyPr lIns="254000" tIns="254000" rIns="254000" bIns="254000" rtlCol="0" anchor="ctr"/>
            <a:lstStyle/>
            <a:p>
              <a:pPr algn="ctr">
                <a:lnSpc>
                  <a:spcPts val="5879"/>
                </a:lnSpc>
              </a:pPr>
              <a:endParaRPr/>
            </a:p>
            <a:p>
              <a:pPr algn="ctr">
                <a:lnSpc>
                  <a:spcPts val="5879"/>
                </a:lnSpc>
              </a:pPr>
              <a:r>
                <a:rPr lang="en-US" sz="4199">
                  <a:solidFill>
                    <a:srgbClr val="000000"/>
                  </a:solidFill>
                  <a:latin typeface="Canva Sans"/>
                  <a:ea typeface="Canva Sans"/>
                  <a:cs typeface="Canva Sans"/>
                  <a:sym typeface="Canva Sans"/>
                </a:rPr>
                <a:t>• The survey identifies integer overflow and underflow as serious vulnerabilities.</a:t>
              </a:r>
            </a:p>
            <a:p>
              <a:pPr algn="ctr">
                <a:lnSpc>
                  <a:spcPts val="5879"/>
                </a:lnSpc>
              </a:pPr>
              <a:endParaRPr lang="en-US" sz="4199">
                <a:solidFill>
                  <a:srgbClr val="000000"/>
                </a:solidFill>
                <a:latin typeface="Canva Sans"/>
                <a:ea typeface="Canva Sans"/>
                <a:cs typeface="Canva Sans"/>
                <a:sym typeface="Canva Sans"/>
              </a:endParaRPr>
            </a:p>
            <a:p>
              <a:pPr algn="ctr">
                <a:lnSpc>
                  <a:spcPts val="5879"/>
                </a:lnSpc>
              </a:pPr>
              <a:r>
                <a:rPr lang="en-US" sz="4199">
                  <a:solidFill>
                    <a:srgbClr val="000000"/>
                  </a:solidFill>
                  <a:latin typeface="Canva Sans"/>
                  <a:ea typeface="Canva Sans"/>
                  <a:cs typeface="Canva Sans"/>
                  <a:sym typeface="Canva Sans"/>
                </a:rPr>
                <a:t>• This paper directly addresses this class of bugs, especially when it involves non-linear arithmetic, which SMT solvers struggle with.</a:t>
              </a:r>
            </a:p>
          </p:txBody>
        </p:sp>
      </p:grpSp>
      <p:sp>
        <p:nvSpPr>
          <p:cNvPr id="6" name="TextBox 6"/>
          <p:cNvSpPr txBox="1"/>
          <p:nvPr/>
        </p:nvSpPr>
        <p:spPr>
          <a:xfrm>
            <a:off x="4484017" y="884390"/>
            <a:ext cx="14066506" cy="2272494"/>
          </a:xfrm>
          <a:prstGeom prst="rect">
            <a:avLst/>
          </a:prstGeom>
        </p:spPr>
        <p:txBody>
          <a:bodyPr lIns="0" tIns="0" rIns="0" bIns="0" rtlCol="0" anchor="t">
            <a:spAutoFit/>
          </a:bodyPr>
          <a:lstStyle/>
          <a:p>
            <a:pPr algn="l">
              <a:lnSpc>
                <a:spcPts val="8387"/>
              </a:lnSpc>
            </a:pPr>
            <a:r>
              <a:rPr lang="en-US" sz="10228" b="1">
                <a:solidFill>
                  <a:srgbClr val="2060D1"/>
                </a:solidFill>
                <a:latin typeface="Sugo Display Bold"/>
                <a:ea typeface="Sugo Display Bold"/>
                <a:cs typeface="Sugo Display Bold"/>
                <a:sym typeface="Sugo Display Bold"/>
              </a:rPr>
              <a:t>“A SURVEY OF ATTACKS ON ETHEREUM SMART CONTRACTS”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sp>
        <p:nvSpPr>
          <p:cNvPr id="2" name="Freeform 2"/>
          <p:cNvSpPr/>
          <p:nvPr/>
        </p:nvSpPr>
        <p:spPr>
          <a:xfrm>
            <a:off x="-1626763" y="1551404"/>
            <a:ext cx="7021837" cy="7184191"/>
          </a:xfrm>
          <a:custGeom>
            <a:avLst/>
            <a:gdLst/>
            <a:ahLst/>
            <a:cxnLst/>
            <a:rect l="l" t="t" r="r" b="b"/>
            <a:pathLst>
              <a:path w="7021837" h="7184191">
                <a:moveTo>
                  <a:pt x="0" y="0"/>
                </a:moveTo>
                <a:lnTo>
                  <a:pt x="7021836" y="0"/>
                </a:lnTo>
                <a:lnTo>
                  <a:pt x="7021836" y="7184192"/>
                </a:lnTo>
                <a:lnTo>
                  <a:pt x="0" y="718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a:off x="2742546" y="973697"/>
            <a:ext cx="14516754" cy="8292696"/>
          </a:xfrm>
          <a:custGeom>
            <a:avLst/>
            <a:gdLst/>
            <a:ahLst/>
            <a:cxnLst/>
            <a:rect l="l" t="t" r="r" b="b"/>
            <a:pathLst>
              <a:path w="14516754" h="8292696">
                <a:moveTo>
                  <a:pt x="0" y="0"/>
                </a:moveTo>
                <a:lnTo>
                  <a:pt x="14516754" y="0"/>
                </a:lnTo>
                <a:lnTo>
                  <a:pt x="14516754" y="8292696"/>
                </a:lnTo>
                <a:lnTo>
                  <a:pt x="0" y="8292696"/>
                </a:lnTo>
                <a:lnTo>
                  <a:pt x="0" y="0"/>
                </a:lnTo>
                <a:close/>
              </a:path>
            </a:pathLst>
          </a:custGeom>
          <a:blipFill>
            <a:blip r:embed="rId4"/>
            <a:stretch>
              <a:fillRect/>
            </a:stretch>
          </a:blipFill>
        </p:spPr>
        <p:txBody>
          <a:bodyPr/>
          <a:lstStyle/>
          <a:p>
            <a:endParaRPr lang="en-IL"/>
          </a:p>
        </p:txBody>
      </p:sp>
      <p:sp>
        <p:nvSpPr>
          <p:cNvPr id="4" name="TextBox 4"/>
          <p:cNvSpPr txBox="1"/>
          <p:nvPr/>
        </p:nvSpPr>
        <p:spPr>
          <a:xfrm>
            <a:off x="3192794" y="1117048"/>
            <a:ext cx="14066506" cy="1211614"/>
          </a:xfrm>
          <a:prstGeom prst="rect">
            <a:avLst/>
          </a:prstGeom>
        </p:spPr>
        <p:txBody>
          <a:bodyPr lIns="0" tIns="0" rIns="0" bIns="0" rtlCol="0" anchor="t">
            <a:spAutoFit/>
          </a:bodyPr>
          <a:lstStyle/>
          <a:p>
            <a:pPr algn="l">
              <a:lnSpc>
                <a:spcPts val="8387"/>
              </a:lnSpc>
            </a:pPr>
            <a:r>
              <a:rPr lang="en-US" sz="10228">
                <a:solidFill>
                  <a:srgbClr val="2060D1"/>
                </a:solidFill>
                <a:latin typeface="Sugo Display"/>
                <a:ea typeface="Sugo Display"/>
                <a:cs typeface="Sugo Display"/>
                <a:sym typeface="Sugo Display"/>
              </a:rPr>
              <a:t>REMINDER...</a:t>
            </a:r>
          </a:p>
        </p:txBody>
      </p:sp>
      <p:sp>
        <p:nvSpPr>
          <p:cNvPr id="5" name="TextBox 5"/>
          <p:cNvSpPr txBox="1"/>
          <p:nvPr/>
        </p:nvSpPr>
        <p:spPr>
          <a:xfrm>
            <a:off x="10940855" y="8394770"/>
            <a:ext cx="6318445" cy="938827"/>
          </a:xfrm>
          <a:prstGeom prst="rect">
            <a:avLst/>
          </a:prstGeom>
        </p:spPr>
        <p:txBody>
          <a:bodyPr lIns="0" tIns="0" rIns="0" bIns="0" rtlCol="0" anchor="t">
            <a:spAutoFit/>
          </a:bodyPr>
          <a:lstStyle/>
          <a:p>
            <a:pPr algn="l">
              <a:lnSpc>
                <a:spcPts val="6453"/>
              </a:lnSpc>
            </a:pPr>
            <a:r>
              <a:rPr lang="en-US" sz="7869" dirty="0">
                <a:solidFill>
                  <a:srgbClr val="2060D1"/>
                </a:solidFill>
                <a:latin typeface="Sugo Display"/>
                <a:ea typeface="Sugo Display"/>
                <a:cs typeface="Sugo Display"/>
                <a:sym typeface="Sugo Display"/>
              </a:rPr>
              <a:t>CREDIT: GUY &amp; OZ</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TextBox 2"/>
          <p:cNvSpPr txBox="1"/>
          <p:nvPr/>
        </p:nvSpPr>
        <p:spPr>
          <a:xfrm>
            <a:off x="3942989" y="4374656"/>
            <a:ext cx="12981306" cy="2137763"/>
          </a:xfrm>
          <a:prstGeom prst="rect">
            <a:avLst/>
          </a:prstGeom>
        </p:spPr>
        <p:txBody>
          <a:bodyPr lIns="0" tIns="0" rIns="0" bIns="0" rtlCol="0" anchor="t">
            <a:spAutoFit/>
          </a:bodyPr>
          <a:lstStyle/>
          <a:p>
            <a:pPr algn="ctr">
              <a:lnSpc>
                <a:spcPts val="14771"/>
              </a:lnSpc>
            </a:pPr>
            <a:r>
              <a:rPr lang="en-US" sz="18013">
                <a:solidFill>
                  <a:srgbClr val="FFFFFF"/>
                </a:solidFill>
                <a:latin typeface="Sugo Display"/>
                <a:ea typeface="Sugo Display"/>
                <a:cs typeface="Sugo Display"/>
                <a:sym typeface="Sugo Display"/>
              </a:rPr>
              <a:t>CONCLUSIONS</a:t>
            </a:r>
          </a:p>
        </p:txBody>
      </p:sp>
      <p:sp>
        <p:nvSpPr>
          <p:cNvPr id="3" name="Freeform 3"/>
          <p:cNvSpPr/>
          <p:nvPr/>
        </p:nvSpPr>
        <p:spPr>
          <a:xfrm>
            <a:off x="-7626756" y="-3680197"/>
            <a:ext cx="12318412" cy="12247566"/>
          </a:xfrm>
          <a:custGeom>
            <a:avLst/>
            <a:gdLst/>
            <a:ahLst/>
            <a:cxnLst/>
            <a:rect l="l" t="t" r="r" b="b"/>
            <a:pathLst>
              <a:path w="12318412" h="12247566">
                <a:moveTo>
                  <a:pt x="0" y="0"/>
                </a:moveTo>
                <a:lnTo>
                  <a:pt x="12318412" y="0"/>
                </a:lnTo>
                <a:lnTo>
                  <a:pt x="12318412" y="12247566"/>
                </a:lnTo>
                <a:lnTo>
                  <a:pt x="0" y="12247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D7E6FA"/>
        </a:solidFill>
        <a:effectLst/>
      </p:bgPr>
    </p:bg>
    <p:spTree>
      <p:nvGrpSpPr>
        <p:cNvPr id="1" name=""/>
        <p:cNvGrpSpPr/>
        <p:nvPr/>
      </p:nvGrpSpPr>
      <p:grpSpPr>
        <a:xfrm>
          <a:off x="0" y="0"/>
          <a:ext cx="0" cy="0"/>
          <a:chOff x="0" y="0"/>
          <a:chExt cx="0" cy="0"/>
        </a:xfrm>
      </p:grpSpPr>
      <p:grpSp>
        <p:nvGrpSpPr>
          <p:cNvPr id="2" name="Group 2"/>
          <p:cNvGrpSpPr/>
          <p:nvPr/>
        </p:nvGrpSpPr>
        <p:grpSpPr>
          <a:xfrm>
            <a:off x="768141" y="47625"/>
            <a:ext cx="7885051" cy="3548553"/>
            <a:chOff x="0" y="0"/>
            <a:chExt cx="2076721" cy="934598"/>
          </a:xfrm>
        </p:grpSpPr>
        <p:sp>
          <p:nvSpPr>
            <p:cNvPr id="3" name="Freeform 3"/>
            <p:cNvSpPr/>
            <p:nvPr/>
          </p:nvSpPr>
          <p:spPr>
            <a:xfrm>
              <a:off x="0" y="0"/>
              <a:ext cx="2076721" cy="934598"/>
            </a:xfrm>
            <a:custGeom>
              <a:avLst/>
              <a:gdLst/>
              <a:ahLst/>
              <a:cxnLst/>
              <a:rect l="l" t="t" r="r" b="b"/>
              <a:pathLst>
                <a:path w="2076721" h="934598">
                  <a:moveTo>
                    <a:pt x="50074" y="0"/>
                  </a:moveTo>
                  <a:lnTo>
                    <a:pt x="2026647" y="0"/>
                  </a:lnTo>
                  <a:cubicBezTo>
                    <a:pt x="2054302" y="0"/>
                    <a:pt x="2076721" y="22419"/>
                    <a:pt x="2076721" y="50074"/>
                  </a:cubicBezTo>
                  <a:lnTo>
                    <a:pt x="2076721" y="884524"/>
                  </a:lnTo>
                  <a:cubicBezTo>
                    <a:pt x="2076721" y="897805"/>
                    <a:pt x="2071446" y="910541"/>
                    <a:pt x="2062055" y="919932"/>
                  </a:cubicBezTo>
                  <a:cubicBezTo>
                    <a:pt x="2052664" y="929323"/>
                    <a:pt x="2039928" y="934598"/>
                    <a:pt x="2026647" y="934598"/>
                  </a:cubicBezTo>
                  <a:lnTo>
                    <a:pt x="50074" y="934598"/>
                  </a:lnTo>
                  <a:cubicBezTo>
                    <a:pt x="36794" y="934598"/>
                    <a:pt x="24057" y="929323"/>
                    <a:pt x="14666" y="919932"/>
                  </a:cubicBezTo>
                  <a:cubicBezTo>
                    <a:pt x="5276" y="910541"/>
                    <a:pt x="0" y="897805"/>
                    <a:pt x="0" y="884524"/>
                  </a:cubicBezTo>
                  <a:lnTo>
                    <a:pt x="0" y="50074"/>
                  </a:lnTo>
                  <a:cubicBezTo>
                    <a:pt x="0" y="36794"/>
                    <a:pt x="5276" y="24057"/>
                    <a:pt x="14666" y="14666"/>
                  </a:cubicBezTo>
                  <a:cubicBezTo>
                    <a:pt x="24057" y="5276"/>
                    <a:pt x="36794" y="0"/>
                    <a:pt x="50074" y="0"/>
                  </a:cubicBezTo>
                  <a:close/>
                </a:path>
              </a:pathLst>
            </a:custGeom>
            <a:solidFill>
              <a:srgbClr val="FFFFFF"/>
            </a:solidFill>
          </p:spPr>
          <p:txBody>
            <a:bodyPr/>
            <a:lstStyle/>
            <a:p>
              <a:endParaRPr lang="en-IL"/>
            </a:p>
          </p:txBody>
        </p:sp>
        <p:sp>
          <p:nvSpPr>
            <p:cNvPr id="4" name="TextBox 4"/>
            <p:cNvSpPr txBox="1"/>
            <p:nvPr/>
          </p:nvSpPr>
          <p:spPr>
            <a:xfrm>
              <a:off x="0" y="-66675"/>
              <a:ext cx="2076721" cy="1001273"/>
            </a:xfrm>
            <a:prstGeom prst="rect">
              <a:avLst/>
            </a:prstGeom>
          </p:spPr>
          <p:txBody>
            <a:bodyPr lIns="254000" tIns="254000" rIns="254000" bIns="254000" rtlCol="0" anchor="ctr"/>
            <a:lstStyle/>
            <a:p>
              <a:pPr algn="ctr">
                <a:lnSpc>
                  <a:spcPts val="4900"/>
                </a:lnSpc>
              </a:pPr>
              <a:r>
                <a:rPr lang="en-US" sz="3500">
                  <a:solidFill>
                    <a:srgbClr val="000000"/>
                  </a:solidFill>
                  <a:latin typeface="Canva Sans"/>
                  <a:ea typeface="Canva Sans"/>
                  <a:cs typeface="Canva Sans"/>
                  <a:sym typeface="Canva Sans"/>
                </a:rPr>
                <a:t>Both methods </a:t>
              </a:r>
              <a:r>
                <a:rPr lang="en-US" sz="3500" b="1">
                  <a:solidFill>
                    <a:srgbClr val="000000"/>
                  </a:solidFill>
                  <a:latin typeface="Canva Sans Bold"/>
                  <a:ea typeface="Canva Sans Bold"/>
                  <a:cs typeface="Canva Sans Bold"/>
                  <a:sym typeface="Canva Sans Bold"/>
                </a:rPr>
                <a:t>significantly improved the solvability</a:t>
              </a:r>
              <a:r>
                <a:rPr lang="en-US" sz="3500">
                  <a:solidFill>
                    <a:srgbClr val="000000"/>
                  </a:solidFill>
                  <a:latin typeface="Canva Sans"/>
                  <a:ea typeface="Canva Sans"/>
                  <a:cs typeface="Canva Sans"/>
                  <a:sym typeface="Canva Sans"/>
                </a:rPr>
                <a:t> of many industry benchmarks that were previously unsolved in their native NIA form.</a:t>
              </a:r>
            </a:p>
          </p:txBody>
        </p:sp>
      </p:grpSp>
      <p:sp>
        <p:nvSpPr>
          <p:cNvPr id="5" name="Freeform 5"/>
          <p:cNvSpPr/>
          <p:nvPr/>
        </p:nvSpPr>
        <p:spPr>
          <a:xfrm>
            <a:off x="1099487" y="6968026"/>
            <a:ext cx="3462289" cy="3143020"/>
          </a:xfrm>
          <a:custGeom>
            <a:avLst/>
            <a:gdLst/>
            <a:ahLst/>
            <a:cxnLst/>
            <a:rect l="l" t="t" r="r" b="b"/>
            <a:pathLst>
              <a:path w="3462289" h="3143020">
                <a:moveTo>
                  <a:pt x="0" y="0"/>
                </a:moveTo>
                <a:lnTo>
                  <a:pt x="3462288" y="0"/>
                </a:lnTo>
                <a:lnTo>
                  <a:pt x="3462288" y="3143020"/>
                </a:lnTo>
                <a:lnTo>
                  <a:pt x="0" y="31430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grpSp>
        <p:nvGrpSpPr>
          <p:cNvPr id="6" name="Group 6"/>
          <p:cNvGrpSpPr/>
          <p:nvPr/>
        </p:nvGrpSpPr>
        <p:grpSpPr>
          <a:xfrm>
            <a:off x="10199282" y="6738447"/>
            <a:ext cx="8088718" cy="3548553"/>
            <a:chOff x="0" y="0"/>
            <a:chExt cx="2130362" cy="934598"/>
          </a:xfrm>
        </p:grpSpPr>
        <p:sp>
          <p:nvSpPr>
            <p:cNvPr id="7" name="Freeform 7"/>
            <p:cNvSpPr/>
            <p:nvPr/>
          </p:nvSpPr>
          <p:spPr>
            <a:xfrm>
              <a:off x="0" y="0"/>
              <a:ext cx="2130362" cy="934598"/>
            </a:xfrm>
            <a:custGeom>
              <a:avLst/>
              <a:gdLst/>
              <a:ahLst/>
              <a:cxnLst/>
              <a:rect l="l" t="t" r="r" b="b"/>
              <a:pathLst>
                <a:path w="2130362" h="934598">
                  <a:moveTo>
                    <a:pt x="48813" y="0"/>
                  </a:moveTo>
                  <a:lnTo>
                    <a:pt x="2081549" y="0"/>
                  </a:lnTo>
                  <a:cubicBezTo>
                    <a:pt x="2108508" y="0"/>
                    <a:pt x="2130362" y="21855"/>
                    <a:pt x="2130362" y="48813"/>
                  </a:cubicBezTo>
                  <a:lnTo>
                    <a:pt x="2130362" y="885785"/>
                  </a:lnTo>
                  <a:cubicBezTo>
                    <a:pt x="2130362" y="898731"/>
                    <a:pt x="2125219" y="911147"/>
                    <a:pt x="2116065" y="920301"/>
                  </a:cubicBezTo>
                  <a:cubicBezTo>
                    <a:pt x="2106911" y="929455"/>
                    <a:pt x="2094495" y="934598"/>
                    <a:pt x="2081549" y="934598"/>
                  </a:cubicBezTo>
                  <a:lnTo>
                    <a:pt x="48813" y="934598"/>
                  </a:lnTo>
                  <a:cubicBezTo>
                    <a:pt x="21855" y="934598"/>
                    <a:pt x="0" y="912744"/>
                    <a:pt x="0" y="885785"/>
                  </a:cubicBezTo>
                  <a:lnTo>
                    <a:pt x="0" y="48813"/>
                  </a:lnTo>
                  <a:cubicBezTo>
                    <a:pt x="0" y="21855"/>
                    <a:pt x="21855" y="0"/>
                    <a:pt x="48813" y="0"/>
                  </a:cubicBezTo>
                  <a:close/>
                </a:path>
              </a:pathLst>
            </a:custGeom>
            <a:solidFill>
              <a:srgbClr val="FFFFFF"/>
            </a:solidFill>
          </p:spPr>
          <p:txBody>
            <a:bodyPr/>
            <a:lstStyle/>
            <a:p>
              <a:endParaRPr lang="en-IL"/>
            </a:p>
          </p:txBody>
        </p:sp>
        <p:sp>
          <p:nvSpPr>
            <p:cNvPr id="8" name="TextBox 8"/>
            <p:cNvSpPr txBox="1"/>
            <p:nvPr/>
          </p:nvSpPr>
          <p:spPr>
            <a:xfrm>
              <a:off x="0" y="-66675"/>
              <a:ext cx="2130362" cy="1001273"/>
            </a:xfrm>
            <a:prstGeom prst="rect">
              <a:avLst/>
            </a:prstGeom>
          </p:spPr>
          <p:txBody>
            <a:bodyPr lIns="254000" tIns="254000" rIns="254000" bIns="254000" rtlCol="0" anchor="ctr"/>
            <a:lstStyle/>
            <a:p>
              <a:pPr algn="ctr">
                <a:lnSpc>
                  <a:spcPts val="4900"/>
                </a:lnSpc>
              </a:pPr>
              <a:r>
                <a:rPr lang="en-US" sz="3500">
                  <a:solidFill>
                    <a:srgbClr val="000000"/>
                  </a:solidFill>
                  <a:latin typeface="Canva Sans"/>
                  <a:ea typeface="Canva Sans"/>
                  <a:cs typeface="Canva Sans"/>
                  <a:sym typeface="Canva Sans"/>
                </a:rPr>
                <a:t>This demonstrates the </a:t>
              </a:r>
              <a:r>
                <a:rPr lang="en-US" sz="3500" b="1">
                  <a:solidFill>
                    <a:srgbClr val="000000"/>
                  </a:solidFill>
                  <a:latin typeface="Canva Sans Bold"/>
                  <a:ea typeface="Canva Sans Bold"/>
                  <a:cs typeface="Canva Sans Bold"/>
                  <a:sym typeface="Canva Sans Bold"/>
                </a:rPr>
                <a:t>value of domain-specific overapproximation techniques</a:t>
              </a:r>
              <a:r>
                <a:rPr lang="en-US" sz="3500">
                  <a:solidFill>
                    <a:srgbClr val="000000"/>
                  </a:solidFill>
                  <a:latin typeface="Canva Sans"/>
                  <a:ea typeface="Canva Sans"/>
                  <a:cs typeface="Canva Sans"/>
                  <a:sym typeface="Canva Sans"/>
                </a:rPr>
                <a:t> for smart contract verification.</a:t>
              </a:r>
            </a:p>
          </p:txBody>
        </p:sp>
      </p:grpSp>
      <p:grpSp>
        <p:nvGrpSpPr>
          <p:cNvPr id="9" name="Group 9"/>
          <p:cNvGrpSpPr/>
          <p:nvPr/>
        </p:nvGrpSpPr>
        <p:grpSpPr>
          <a:xfrm>
            <a:off x="5145640" y="3669261"/>
            <a:ext cx="7996719" cy="2929428"/>
            <a:chOff x="0" y="0"/>
            <a:chExt cx="2106132" cy="771536"/>
          </a:xfrm>
        </p:grpSpPr>
        <p:sp>
          <p:nvSpPr>
            <p:cNvPr id="10" name="Freeform 10"/>
            <p:cNvSpPr/>
            <p:nvPr/>
          </p:nvSpPr>
          <p:spPr>
            <a:xfrm>
              <a:off x="0" y="0"/>
              <a:ext cx="2106132" cy="771536"/>
            </a:xfrm>
            <a:custGeom>
              <a:avLst/>
              <a:gdLst/>
              <a:ahLst/>
              <a:cxnLst/>
              <a:rect l="l" t="t" r="r" b="b"/>
              <a:pathLst>
                <a:path w="2106132" h="771536">
                  <a:moveTo>
                    <a:pt x="49375" y="0"/>
                  </a:moveTo>
                  <a:lnTo>
                    <a:pt x="2056757" y="0"/>
                  </a:lnTo>
                  <a:cubicBezTo>
                    <a:pt x="2084026" y="0"/>
                    <a:pt x="2106132" y="22106"/>
                    <a:pt x="2106132" y="49375"/>
                  </a:cubicBezTo>
                  <a:lnTo>
                    <a:pt x="2106132" y="722161"/>
                  </a:lnTo>
                  <a:cubicBezTo>
                    <a:pt x="2106132" y="735257"/>
                    <a:pt x="2100930" y="747815"/>
                    <a:pt x="2091670" y="757075"/>
                  </a:cubicBezTo>
                  <a:cubicBezTo>
                    <a:pt x="2082410" y="766334"/>
                    <a:pt x="2069852" y="771536"/>
                    <a:pt x="2056757" y="771536"/>
                  </a:cubicBezTo>
                  <a:lnTo>
                    <a:pt x="49375" y="771536"/>
                  </a:lnTo>
                  <a:cubicBezTo>
                    <a:pt x="36280" y="771536"/>
                    <a:pt x="23721" y="766334"/>
                    <a:pt x="14462" y="757075"/>
                  </a:cubicBezTo>
                  <a:cubicBezTo>
                    <a:pt x="5202" y="747815"/>
                    <a:pt x="0" y="735257"/>
                    <a:pt x="0" y="722161"/>
                  </a:cubicBezTo>
                  <a:lnTo>
                    <a:pt x="0" y="49375"/>
                  </a:lnTo>
                  <a:cubicBezTo>
                    <a:pt x="0" y="36280"/>
                    <a:pt x="5202" y="23721"/>
                    <a:pt x="14462" y="14462"/>
                  </a:cubicBezTo>
                  <a:cubicBezTo>
                    <a:pt x="23721" y="5202"/>
                    <a:pt x="36280" y="0"/>
                    <a:pt x="49375" y="0"/>
                  </a:cubicBezTo>
                  <a:close/>
                </a:path>
              </a:pathLst>
            </a:custGeom>
            <a:solidFill>
              <a:srgbClr val="FFFFFF"/>
            </a:solidFill>
          </p:spPr>
          <p:txBody>
            <a:bodyPr/>
            <a:lstStyle/>
            <a:p>
              <a:endParaRPr lang="en-IL"/>
            </a:p>
          </p:txBody>
        </p:sp>
        <p:sp>
          <p:nvSpPr>
            <p:cNvPr id="11" name="TextBox 11"/>
            <p:cNvSpPr txBox="1"/>
            <p:nvPr/>
          </p:nvSpPr>
          <p:spPr>
            <a:xfrm>
              <a:off x="0" y="-66675"/>
              <a:ext cx="2106132" cy="838211"/>
            </a:xfrm>
            <a:prstGeom prst="rect">
              <a:avLst/>
            </a:prstGeom>
          </p:spPr>
          <p:txBody>
            <a:bodyPr lIns="254000" tIns="254000" rIns="254000" bIns="254000" rtlCol="0" anchor="ctr"/>
            <a:lstStyle/>
            <a:p>
              <a:pPr algn="ctr">
                <a:lnSpc>
                  <a:spcPts val="4900"/>
                </a:lnSpc>
              </a:pPr>
              <a:endParaRPr/>
            </a:p>
            <a:p>
              <a:pPr algn="ctr">
                <a:lnSpc>
                  <a:spcPts val="4900"/>
                </a:lnSpc>
              </a:pPr>
              <a:r>
                <a:rPr lang="en-US" sz="3500">
                  <a:solidFill>
                    <a:srgbClr val="000000"/>
                  </a:solidFill>
                  <a:latin typeface="Canva Sans"/>
                  <a:ea typeface="Canva Sans"/>
                  <a:cs typeface="Canva Sans"/>
                  <a:sym typeface="Canva Sans"/>
                </a:rPr>
                <a:t>The NRA-based method still has </a:t>
              </a:r>
              <a:r>
                <a:rPr lang="en-US" sz="3500" b="1">
                  <a:solidFill>
                    <a:srgbClr val="000000"/>
                  </a:solidFill>
                  <a:latin typeface="Canva Sans Bold"/>
                  <a:ea typeface="Canva Sans Bold"/>
                  <a:cs typeface="Canva Sans Bold"/>
                  <a:sym typeface="Canva Sans Bold"/>
                </a:rPr>
                <a:t>room for improvement and refinement</a:t>
              </a:r>
              <a:r>
                <a:rPr lang="en-US" sz="3500">
                  <a:solidFill>
                    <a:srgbClr val="000000"/>
                  </a:solidFill>
                  <a:latin typeface="Canva Sans"/>
                  <a:ea typeface="Canva Sans"/>
                  <a:cs typeface="Canva Sans"/>
                  <a:sym typeface="Canva Sans"/>
                </a:rPr>
                <a:t>.</a:t>
              </a:r>
            </a:p>
          </p:txBody>
        </p:sp>
      </p:grpSp>
      <p:sp>
        <p:nvSpPr>
          <p:cNvPr id="12" name="Freeform 12"/>
          <p:cNvSpPr/>
          <p:nvPr/>
        </p:nvSpPr>
        <p:spPr>
          <a:xfrm>
            <a:off x="14526435" y="666622"/>
            <a:ext cx="3007545" cy="4114800"/>
          </a:xfrm>
          <a:custGeom>
            <a:avLst/>
            <a:gdLst/>
            <a:ahLst/>
            <a:cxnLst/>
            <a:rect l="l" t="t" r="r" b="b"/>
            <a:pathLst>
              <a:path w="3007545" h="4114800">
                <a:moveTo>
                  <a:pt x="0" y="0"/>
                </a:moveTo>
                <a:lnTo>
                  <a:pt x="3007545" y="0"/>
                </a:lnTo>
                <a:lnTo>
                  <a:pt x="300754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L"/>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2060D1"/>
        </a:solidFill>
        <a:effectLst/>
      </p:bgPr>
    </p:bg>
    <p:spTree>
      <p:nvGrpSpPr>
        <p:cNvPr id="1" name=""/>
        <p:cNvGrpSpPr/>
        <p:nvPr/>
      </p:nvGrpSpPr>
      <p:grpSpPr>
        <a:xfrm>
          <a:off x="0" y="0"/>
          <a:ext cx="0" cy="0"/>
          <a:chOff x="0" y="0"/>
          <a:chExt cx="0" cy="0"/>
        </a:xfrm>
      </p:grpSpPr>
      <p:sp>
        <p:nvSpPr>
          <p:cNvPr id="2" name="Freeform 2"/>
          <p:cNvSpPr/>
          <p:nvPr/>
        </p:nvSpPr>
        <p:spPr>
          <a:xfrm>
            <a:off x="4010371" y="1543050"/>
            <a:ext cx="9497590" cy="7200900"/>
          </a:xfrm>
          <a:custGeom>
            <a:avLst/>
            <a:gdLst/>
            <a:ahLst/>
            <a:cxnLst/>
            <a:rect l="l" t="t" r="r" b="b"/>
            <a:pathLst>
              <a:path w="9497590" h="7200900">
                <a:moveTo>
                  <a:pt x="0" y="0"/>
                </a:moveTo>
                <a:lnTo>
                  <a:pt x="9497590" y="0"/>
                </a:lnTo>
                <a:lnTo>
                  <a:pt x="9497590" y="7200900"/>
                </a:lnTo>
                <a:lnTo>
                  <a:pt x="0" y="7200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IL"/>
          </a:p>
        </p:txBody>
      </p:sp>
      <p:sp>
        <p:nvSpPr>
          <p:cNvPr id="3" name="Freeform 3"/>
          <p:cNvSpPr/>
          <p:nvPr/>
        </p:nvSpPr>
        <p:spPr>
          <a:xfrm rot="-345026">
            <a:off x="13652830" y="6961808"/>
            <a:ext cx="4398817" cy="3112652"/>
          </a:xfrm>
          <a:custGeom>
            <a:avLst/>
            <a:gdLst/>
            <a:ahLst/>
            <a:cxnLst/>
            <a:rect l="l" t="t" r="r" b="b"/>
            <a:pathLst>
              <a:path w="4398817" h="3112652">
                <a:moveTo>
                  <a:pt x="0" y="0"/>
                </a:moveTo>
                <a:lnTo>
                  <a:pt x="4398817" y="0"/>
                </a:lnTo>
                <a:lnTo>
                  <a:pt x="4398817" y="3112653"/>
                </a:lnTo>
                <a:lnTo>
                  <a:pt x="0" y="31126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IL"/>
          </a:p>
        </p:txBody>
      </p:sp>
      <p:sp>
        <p:nvSpPr>
          <p:cNvPr id="4" name="Freeform 4"/>
          <p:cNvSpPr/>
          <p:nvPr/>
        </p:nvSpPr>
        <p:spPr>
          <a:xfrm>
            <a:off x="537368" y="5664364"/>
            <a:ext cx="3473003" cy="3767557"/>
          </a:xfrm>
          <a:custGeom>
            <a:avLst/>
            <a:gdLst/>
            <a:ahLst/>
            <a:cxnLst/>
            <a:rect l="l" t="t" r="r" b="b"/>
            <a:pathLst>
              <a:path w="3473003" h="3767557">
                <a:moveTo>
                  <a:pt x="0" y="0"/>
                </a:moveTo>
                <a:lnTo>
                  <a:pt x="3473003" y="0"/>
                </a:lnTo>
                <a:lnTo>
                  <a:pt x="3473003" y="3767557"/>
                </a:lnTo>
                <a:lnTo>
                  <a:pt x="0" y="376755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IL"/>
          </a:p>
        </p:txBody>
      </p:sp>
      <p:sp>
        <p:nvSpPr>
          <p:cNvPr id="5" name="Freeform 5"/>
          <p:cNvSpPr/>
          <p:nvPr/>
        </p:nvSpPr>
        <p:spPr>
          <a:xfrm>
            <a:off x="1028700" y="242336"/>
            <a:ext cx="4047467" cy="4114800"/>
          </a:xfrm>
          <a:custGeom>
            <a:avLst/>
            <a:gdLst/>
            <a:ahLst/>
            <a:cxnLst/>
            <a:rect l="l" t="t" r="r" b="b"/>
            <a:pathLst>
              <a:path w="4047467" h="4114800">
                <a:moveTo>
                  <a:pt x="0" y="0"/>
                </a:moveTo>
                <a:lnTo>
                  <a:pt x="4047467" y="0"/>
                </a:lnTo>
                <a:lnTo>
                  <a:pt x="4047467"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IL"/>
          </a:p>
        </p:txBody>
      </p:sp>
      <p:sp>
        <p:nvSpPr>
          <p:cNvPr id="6" name="Freeform 6"/>
          <p:cNvSpPr/>
          <p:nvPr/>
        </p:nvSpPr>
        <p:spPr>
          <a:xfrm rot="385066">
            <a:off x="14497623" y="614563"/>
            <a:ext cx="3139616" cy="4114800"/>
          </a:xfrm>
          <a:custGeom>
            <a:avLst/>
            <a:gdLst/>
            <a:ahLst/>
            <a:cxnLst/>
            <a:rect l="l" t="t" r="r" b="b"/>
            <a:pathLst>
              <a:path w="3139616" h="4114800">
                <a:moveTo>
                  <a:pt x="0" y="0"/>
                </a:moveTo>
                <a:lnTo>
                  <a:pt x="3139616" y="0"/>
                </a:lnTo>
                <a:lnTo>
                  <a:pt x="313961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L"/>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1225</TotalTime>
  <Words>2371</Words>
  <Application>Microsoft Office PowerPoint</Application>
  <PresentationFormat>Custom</PresentationFormat>
  <Paragraphs>301</Paragraphs>
  <Slides>72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72</vt:i4>
      </vt:variant>
    </vt:vector>
  </HeadingPairs>
  <TitlesOfParts>
    <vt:vector size="80" baseType="lpstr">
      <vt:lpstr>Canva Sans</vt:lpstr>
      <vt:lpstr>Arial</vt:lpstr>
      <vt:lpstr>Canva Sans Bold</vt:lpstr>
      <vt:lpstr>Sugo Display</vt:lpstr>
      <vt:lpstr>Calibri</vt:lpstr>
      <vt:lpstr>Aptos</vt:lpstr>
      <vt:lpstr>Sugo Display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Overapproximation of Non-linear Integer Arithmetic for Smart Contract.pptx</dc:title>
  <dc:creator>MY</dc:creator>
  <cp:lastModifiedBy>wafaa ibraheem</cp:lastModifiedBy>
  <cp:revision>15</cp:revision>
  <dcterms:created xsi:type="dcterms:W3CDTF">2006-08-16T00:00:00Z</dcterms:created>
  <dcterms:modified xsi:type="dcterms:W3CDTF">2025-06-15T05:27:50Z</dcterms:modified>
  <dc:identifier>DAGp-_TMCig</dc:identifier>
</cp:coreProperties>
</file>