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4630400" cy="8229600"/>
  <p:notesSz cx="8229600" cy="14630400"/>
  <p:embeddedFontLst>
    <p:embeddedFont>
      <p:font typeface="Nunito Sans"/>
      <p:regular r:id="rId48"/>
    </p:embeddedFont>
    <p:embeddedFont>
      <p:font typeface="Nunito Sans"/>
      <p:regular r:id="rId49"/>
    </p:embeddedFont>
    <p:embeddedFont>
      <p:font typeface="Nunito Sans"/>
      <p:regular r:id="rId50"/>
    </p:embeddedFont>
    <p:embeddedFont>
      <p:font typeface="Nunito Sans"/>
      <p:regular r:id="rId51"/>
    </p:embeddedFont>
    <p:embeddedFont>
      <p:font typeface="Inter"/>
      <p:regular r:id="rId52"/>
    </p:embeddedFont>
    <p:embeddedFont>
      <p:font typeface="Inter"/>
      <p:regular r:id="rId53"/>
    </p:embeddedFont>
    <p:embeddedFont>
      <p:font typeface="Inter"/>
      <p:regular r:id="rId54"/>
    </p:embeddedFont>
    <p:embeddedFont>
      <p:font typeface="Inter"/>
      <p:regular r:id="rId5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48" Type="http://schemas.openxmlformats.org/officeDocument/2006/relationships/font" Target="fonts/font1.fntdata"/><Relationship Id="rId49" Type="http://schemas.openxmlformats.org/officeDocument/2006/relationships/font" Target="fonts/font2.fntdata"/><Relationship Id="rId50" Type="http://schemas.openxmlformats.org/officeDocument/2006/relationships/font" Target="fonts/font3.fntdata"/><Relationship Id="rId51" Type="http://schemas.openxmlformats.org/officeDocument/2006/relationships/font" Target="fonts/font4.fntdata"/><Relationship Id="rId52" Type="http://schemas.openxmlformats.org/officeDocument/2006/relationships/font" Target="fonts/font5.fntdata"/><Relationship Id="rId53" Type="http://schemas.openxmlformats.org/officeDocument/2006/relationships/font" Target="fonts/font6.fntdata"/><Relationship Id="rId54" Type="http://schemas.openxmlformats.org/officeDocument/2006/relationships/font" Target="fonts/font7.fntdata"/><Relationship Id="rId5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2-1.pn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3-1.pn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4-1.png"/><Relationship Id="rId3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5-1.png"/><Relationship Id="rId3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6-1.png"/><Relationship Id="rId3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7-1.png"/><Relationship Id="rId3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8-1.png"/><Relationship Id="rId3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9-1.png"/><Relationship Id="rId3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0-1.png"/><Relationship Id="rId3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1-1.png"/><Relationship Id="rId3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2-1.png"/><Relationship Id="rId3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3-1.png"/><Relationship Id="rId3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4-1.png"/><Relationship Id="rId3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5-1.png"/><Relationship Id="rId3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6-1.png"/><Relationship Id="rId3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7-1.png"/><Relationship Id="rId3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8-1.png"/><Relationship Id="rId3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29-1.png"/><Relationship Id="rId3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0-1.png"/><Relationship Id="rId3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1-1.png"/><Relationship Id="rId3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2-1.png"/><Relationship Id="rId3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3-1.png"/><Relationship Id="rId3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4-1.png"/><Relationship Id="rId3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5-1.png"/><Relationship Id="rId3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6-1.png"/><Relationship Id="rId3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7-1.png"/><Relationship Id="rId3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8-1.png"/><Relationship Id="rId3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39-1.png"/><Relationship Id="rId3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40-1.png"/><Relationship Id="rId3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41-1.png"/><Relationship Id="rId3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4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73C2D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99D3DD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eprint.iacr.org/2016/1007.pdf" TargetMode="Externa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7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7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slideLayout" Target="../slideLayouts/slideLayout22.xml"/><Relationship Id="rId10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28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29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30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Azure-Samples/blockchain/tree/master/blockchain-workbench/application-and-smart-contract-samples" TargetMode="External"/><Relationship Id="rId2" Type="http://schemas.openxmlformats.org/officeDocument/2006/relationships/slideLayout" Target="../slideLayouts/slideLayout35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36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37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38.xml"/><Relationship Id="rId5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39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slideLayout" Target="../slideLayouts/slideLayout40.xml"/><Relationship Id="rId5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slideLayout" Target="../slideLayouts/slideLayout41.xml"/><Relationship Id="rId6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45650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Formal Verification of Workflow Policies for Smart Contracts in Azure Blockchain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552092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Presented by Shaked Gitta &amp; Bar Wanunu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2549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Lecture Highlights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8789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🌐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motivation behind verifying smart contracts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63009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🧩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What is semantic conformance and why it matters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0722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🛠️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proposed solution: VeriSol – a formal verifier for Solidity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51449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🔁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How VeriSol translates Solidity into the Boogie verification language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95669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📊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Evaluation on real Azure Blockchain contracts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39888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🐞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Bugs discovered through formal analysis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84108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🔍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Comparison to existing tools and future directions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9942" y="794385"/>
            <a:ext cx="7439025" cy="637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Key Terminology &amp; Background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6199942" y="1737241"/>
            <a:ext cx="7716917" cy="1190030"/>
          </a:xfrm>
          <a:prstGeom prst="roundRect">
            <a:avLst>
              <a:gd name="adj" fmla="val 7196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11397" y="1948696"/>
            <a:ext cx="2548652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Smart Contracts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411397" y="2389584"/>
            <a:ext cx="7294007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Self-executing contracts with terms directly written into code.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199942" y="3131106"/>
            <a:ext cx="7716917" cy="1190030"/>
          </a:xfrm>
          <a:prstGeom prst="roundRect">
            <a:avLst>
              <a:gd name="adj" fmla="val 7196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11397" y="3342561"/>
            <a:ext cx="2548652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Solidity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11397" y="3783449"/>
            <a:ext cx="7294007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popular programming language for writing smart contracts.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199942" y="4524970"/>
            <a:ext cx="7716917" cy="1516261"/>
          </a:xfrm>
          <a:prstGeom prst="roundRect">
            <a:avLst>
              <a:gd name="adj" fmla="val 5648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11397" y="4736425"/>
            <a:ext cx="3736300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Blockchain-as-a-Service (BaaS)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411397" y="5177314"/>
            <a:ext cx="7294007" cy="652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Cloud-based platforms for deploying and managing blockchain applications.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199942" y="6245066"/>
            <a:ext cx="7716917" cy="1190030"/>
          </a:xfrm>
          <a:prstGeom prst="roundRect">
            <a:avLst>
              <a:gd name="adj" fmla="val 7196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11397" y="6456521"/>
            <a:ext cx="3470077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Azure Blockchain Workbench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411397" y="6897410"/>
            <a:ext cx="7294007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Microsoft's enterprise tool for deploying smart contracts with workflows.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2773"/>
            <a:ext cx="88449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Motivation for Formal Verification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23171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530906" y="33095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Financial Loss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30906" y="3799999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 contract bugs cause massive financial losses. Examples: The DAO hack ($60M), Parity Wallet bug ($169M).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530906" y="4298990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mentioned in the first lecture of the semester. </a:t>
            </a:r>
            <a:pPr algn="l" indent="0" marL="0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2965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survey of attacks on Ethereum smart contracts.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93790" y="51155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530906" y="519338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Enterprise Need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30906" y="5683806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Strong correctness guarantees are crucial for enterprise blockchain environments (BaaS).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1640" y="582692"/>
            <a:ext cx="5805130" cy="662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The DAO Attack (2016)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41640" y="1668661"/>
            <a:ext cx="13147119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vulnerability in the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withdrawal logic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allowed an attacker to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re-enter the contract recursively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withdrawing funds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multiple times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the balance was updated.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41640" y="2585204"/>
            <a:ext cx="13147119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withdraw(uint amount) public {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if (credit[msg.sender] &gt;= amount) {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msg.sender.call.value(amount)();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credit[msg.sender] -= amount;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41640" y="4903827"/>
            <a:ext cx="13147119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problem here was that the state change (reducing the amount from whom called the function) took action after the external call.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41640" y="5820370"/>
            <a:ext cx="13147119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attacker used recursive fallback functions to re-enter the function before the balance was reduced.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41640" y="6397823"/>
            <a:ext cx="13147119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this attack, the awareness for formal verification of smart contracts rose up tremendously.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41640" y="6975277"/>
            <a:ext cx="13147119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aims to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formally verify correctness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prevent logic bugs like this by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checking conformance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 intended policy logic and control flow. 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16336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671" y="2639497"/>
            <a:ext cx="4326850" cy="540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Main Contributions</a:t>
            </a:r>
            <a:endParaRPr lang="en-US" sz="34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671" y="3439835"/>
            <a:ext cx="432673" cy="4326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54681" y="3542586"/>
            <a:ext cx="2313623" cy="27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Semantic Conformance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254681" y="3916799"/>
            <a:ext cx="12770048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Formalization of semantic conformance between contract and workflow policy.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71" y="4626412"/>
            <a:ext cx="432673" cy="43267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54681" y="4729163"/>
            <a:ext cx="2163366" cy="27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VeriSol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254681" y="5103376"/>
            <a:ext cx="12770048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Introduction of VeriSol, an automatic verifier using Boogie for smart contracts.</a:t>
            </a:r>
            <a:endParaRPr lang="en-US" sz="1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71" y="5812988"/>
            <a:ext cx="432673" cy="43267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54681" y="5915739"/>
            <a:ext cx="2163366" cy="27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Optimization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254681" y="6289953"/>
            <a:ext cx="12770048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Discovering bugs in the contracts before running the environment.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671" y="6999565"/>
            <a:ext cx="432673" cy="43267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254681" y="7102316"/>
            <a:ext cx="2163366" cy="270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Bug Discovery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1254681" y="7476530"/>
            <a:ext cx="12770048" cy="276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Discovery of real bugs in official Azure contracts.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216" y="610195"/>
            <a:ext cx="5537359" cy="692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What is a Policy?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75216" y="1745218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</a:t>
            </a:r>
            <a:pPr algn="l" indent="0" marL="0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policy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defines the allowed behavior of a smart contract.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75216" y="2177058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specifies: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75216" y="2608898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Contract </a:t>
            </a:r>
            <a:pPr algn="l" lvl="1" indent="0" marL="0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75216" y="3040737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 </a:t>
            </a:r>
            <a:pPr algn="l" lvl="1" indent="0" marL="0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5216" y="3472577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Allowed </a:t>
            </a:r>
            <a:pPr algn="l" lvl="1" indent="0" marL="0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actions</a:t>
            </a:r>
            <a:pPr algn="l" lvl="1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 role and state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75216" y="4159091"/>
            <a:ext cx="5537359" cy="692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What is an FSM?</a:t>
            </a:r>
            <a:endParaRPr lang="en-US" sz="4350" dirty="0"/>
          </a:p>
        </p:txBody>
      </p:sp>
      <p:sp>
        <p:nvSpPr>
          <p:cNvPr id="9" name="Text 7"/>
          <p:cNvSpPr/>
          <p:nvPr/>
        </p:nvSpPr>
        <p:spPr>
          <a:xfrm>
            <a:off x="775216" y="5183386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 model with: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75216" y="5615226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list of all valid states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5216" y="6047065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Transitions between states triggered by actions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75216" y="6478905"/>
            <a:ext cx="130799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contract behaves like a </a:t>
            </a:r>
            <a:pPr algn="l" lvl="1" indent="0" marL="0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machine</a:t>
            </a:r>
            <a:pPr algn="l" lvl="1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moving between states via approved actions.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75216" y="6910745"/>
            <a:ext cx="1307996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lvl="1" marL="685800" indent="-342900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FSM enforces the rules defined by the policy, allowing the contract to move between states in a controlled and secure manner.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545" y="584240"/>
            <a:ext cx="9391650" cy="663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Application Example: HelloBlockchain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43545" y="1757958"/>
            <a:ext cx="6312456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Roles: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Requestor (REQ) and Responder (RES)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43545" y="2172057"/>
            <a:ext cx="6312456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States: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Request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Respond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43545" y="2593777"/>
            <a:ext cx="6312456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Actions: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43545" y="3007876"/>
            <a:ext cx="6312456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SendRequest()</a:t>
            </a:r>
            <a:pPr algn="l" lvl="1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by Requestor → goes to </a:t>
            </a:r>
            <a:pPr algn="l" lvl="1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Request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43545" y="3429595"/>
            <a:ext cx="6312456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SendResponse()</a:t>
            </a:r>
            <a:pPr algn="l" lvl="1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by Responder → goes to </a:t>
            </a:r>
            <a:pPr algn="l" lvl="1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Respond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43545" y="3968234"/>
            <a:ext cx="6312456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Workflow Diagram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43545" y="4499253"/>
            <a:ext cx="6312456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FSM showing: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743545" y="4913352"/>
            <a:ext cx="6312456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Which role can do which action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43545" y="5327452"/>
            <a:ext cx="6312456" cy="679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lvl="1" marL="685800" indent="-342900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each action transitions the contract to the next state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43545" y="6198275"/>
            <a:ext cx="6312456" cy="679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diagram is the </a:t>
            </a:r>
            <a:pPr algn="l" indent="0" marL="0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policy model</a:t>
            </a:r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smart contract must follow.</a:t>
            </a:r>
            <a:endParaRPr lang="en-US" sz="16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2019" y="1805702"/>
            <a:ext cx="6312456" cy="2335649"/>
          </a:xfrm>
          <a:prstGeom prst="rect">
            <a:avLst/>
          </a:prstGeom>
        </p:spPr>
      </p:pic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019" y="4380309"/>
            <a:ext cx="6312456" cy="234731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43545" y="7308056"/>
            <a:ext cx="13143309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8364"/>
            <a:ext cx="91929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Implementing the Policy in Solidity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51378"/>
            <a:ext cx="70604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Constructor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893576"/>
            <a:ext cx="70604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Initializes the contract with the sender as Requestor and sets the state to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Request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698677"/>
            <a:ext cx="70604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State-changing Functions: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140875"/>
            <a:ext cx="7060406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public functions: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SendRequest()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SendResponse()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590693"/>
            <a:ext cx="70604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function updates the state and relevant variables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93790" y="52087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30906" y="5282446"/>
            <a:ext cx="63232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functions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mirror the transitions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defined in the FSM policy from Figure 1.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530906" y="6212324"/>
            <a:ext cx="632329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5218" y="2502456"/>
            <a:ext cx="5428893" cy="370665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415218" y="6464260"/>
            <a:ext cx="54288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11223"/>
            <a:ext cx="828472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What is Semantic Conformance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373630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can we be sure that the smart contract </a:t>
            </a:r>
            <a:pPr algn="l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truly follows</a:t>
            </a:r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policy (FSM)?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08229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Semantic Conformance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means: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70034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contract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the correct initial state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14254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function: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58474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called in the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 state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02693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the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 role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46913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Causes a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 state transition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(as allowed by the policy)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93790" y="608718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6129695"/>
            <a:ext cx="340162" cy="42529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530906" y="6165056"/>
            <a:ext cx="406074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Manual checking is not enough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530906" y="6655475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Errors can still happen unless verified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formally and automatically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9151"/>
            <a:ext cx="894147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How Do We Check Semantic Conformance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855351"/>
            <a:ext cx="5972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Goal: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422327"/>
            <a:ext cx="5972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sure each function: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2864525"/>
            <a:ext cx="5972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called by the correct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user role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3306723"/>
            <a:ext cx="5972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the correct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3748921"/>
            <a:ext cx="59727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Causes the correct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change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(as defined in the FSM policy)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4678799"/>
            <a:ext cx="59727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Solution: Use Solidity modifiers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245775"/>
            <a:ext cx="59727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add a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modifier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each function that checks correctness using assert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050875"/>
            <a:ext cx="5972770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we were in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Respond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6500693"/>
            <a:ext cx="5972770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Requestor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called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SendRequest()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93790" y="6950512"/>
            <a:ext cx="5972770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Then the new state must be 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Request</a:t>
            </a:r>
            <a:endParaRPr lang="en-US" sz="17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7583" y="1906429"/>
            <a:ext cx="6514981" cy="306716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327583" y="5228749"/>
            <a:ext cx="651652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0375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VeriSol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66616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= Verifier for Solidity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28422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tool developed by Microsoft to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formally verify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smart contracts.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063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Does: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67332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Translates the contract into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Boogie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Analyzes the code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without running it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47842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Checks that all transitions and conditions match the FSM policy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628352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Finds bugs or proves full correctness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10634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It Matters: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67332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Fully automatic and scalable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511552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Catches errors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deployment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55771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Verified all Azure Blockchain sample apps (after fixes)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241" y="618530"/>
            <a:ext cx="13055918" cy="1405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Formal Definition of a Policy in Azure Blockchain Workbench.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87241" y="2474000"/>
            <a:ext cx="13055918" cy="449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policy = a pair </a:t>
            </a:r>
            <a:pPr algn="l" indent="0" marL="0">
              <a:lnSpc>
                <a:spcPts val="35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(R, W)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7241" y="3176945"/>
            <a:ext cx="13055918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global roles (Requestor, Responder)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87241" y="3789759"/>
            <a:ext cx="13055918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workflows (each defined as a Finite State Machine)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87241" y="4402574"/>
            <a:ext cx="13055918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</a:t>
            </a:r>
            <a:pPr algn="l" indent="0" marL="0">
              <a:lnSpc>
                <a:spcPts val="28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workflow 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a tuple: ⟨S, s₀, Rw, F, F₀, ac₀, γ⟩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87241" y="5015389"/>
            <a:ext cx="13055918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s₀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initial state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87241" y="5461516"/>
            <a:ext cx="13055918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Rw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instance roles (Responder)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87241" y="5907643"/>
            <a:ext cx="13055918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contract functions (actions)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87241" y="6353770"/>
            <a:ext cx="13055918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F₀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constructor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87241" y="6799898"/>
            <a:ext cx="13055918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ac₀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who can create a new instance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87241" y="7246025"/>
            <a:ext cx="13055918" cy="367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γ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transitions of the form (startState, function, allowedRole, targetStates)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5727"/>
            <a:ext cx="606671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Semantic Conformance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1813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Semantic Conformance is the contract’s behavior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matches the policy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every possible case.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8361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Based on Hoare Logic: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45424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every contract function, we define a triple: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0722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{Pre-condition} → [Action] → {Post-condition}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69034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Purpose: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30840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Ensure only the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 user roles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 perform actions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75060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in the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correct states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19279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Resulting in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 state transitions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681085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allows formal verification of behavior using logical rule</a:t>
            </a:r>
            <a:endParaRPr lang="en-US" sz="1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35023"/>
            <a:ext cx="83090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Formal Triples for Conformance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9743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Two main types of checks: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91548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Initiation (Contract Creation): {sender ∈ ac₀} constructor(...) {state = s₀}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53353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– The contract must start in the initial state when created by an authorized user.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15159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Consecution (Transitions): {sender ∈ role ∧ state = s1} f(...) {state ∈ S₂}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76964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– A user with the right role can trigger function f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from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state s1 and it must lead to one of the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allowed target states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S₂.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5060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checks these conditions statically.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636865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all hold — the contract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semantically conforms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not — it finds a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counterexample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0478"/>
            <a:ext cx="883241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Logical Predicates for Verification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2349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P(ac)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Checks if the sender is allowed to act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841546"/>
            <a:ext cx="6244709" cy="139577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49246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9521" y="222349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α(S')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Checks if the current state is valid</a:t>
            </a:r>
            <a:endParaRPr lang="en-US" sz="17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521" y="2841546"/>
            <a:ext cx="6244709" cy="126551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99521" y="436221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793790" y="531459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5357098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30906" y="5392460"/>
            <a:ext cx="8912662" cy="369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nondet()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is a placeholder function that returns a random True/False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1530906" y="5898118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models global roles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exact verification is impossible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 compile time.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1530906" y="6397109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allows VeriSol to analyze the contract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conservatively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safely.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1530906" y="6896100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6459"/>
            <a:ext cx="75470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Using the Predicates in Code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358866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uses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P(ac)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α(S')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verify access control and state transitions.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98454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These predicates appear in autogenerated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modifiers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that wrap contract functions.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60259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Constructor Modifier</a:t>
            </a:r>
            <a:endParaRPr lang="en-US" sz="17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4220647"/>
            <a:ext cx="13042821" cy="6766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93790" y="515243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Ensures that the constructor is only called: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594628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an authorized role (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P(ac₀)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6044446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 initializes to the correct state (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s₀</a:t>
            </a:r>
            <a:pPr algn="l" lvl="1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93790" y="667011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8292" y="485775"/>
            <a:ext cx="5876687" cy="551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Using the Predicates in Code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618292" y="1391007"/>
            <a:ext cx="13393817" cy="282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Function Modifier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18292" y="1872377"/>
            <a:ext cx="13393817" cy="282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Let </a:t>
            </a:r>
            <a:pPr algn="l" indent="0" marL="0">
              <a:lnSpc>
                <a:spcPts val="2200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\gamma^g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​be the set of transitions for function g.</a:t>
            </a:r>
            <a:endParaRPr lang="en-US" sz="13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292" y="2353747"/>
            <a:ext cx="5410200" cy="5299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18292" y="3082409"/>
            <a:ext cx="13393817" cy="282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transition τ ∈ </a:t>
            </a:r>
            <a:pPr algn="l" indent="0" marL="0">
              <a:lnSpc>
                <a:spcPts val="2200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\gamma^g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​is a tuple: τ = (s₁, g, ac, S₂)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18292" y="3563779"/>
            <a:ext cx="1339381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s₁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source state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18292" y="3915847"/>
            <a:ext cx="1339381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function name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18292" y="4267914"/>
            <a:ext cx="1339381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ac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access control roles allowed to call this function in state 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s₁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18292" y="4619982"/>
            <a:ext cx="1339381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S₂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valid next states (can be more than one - a group of states)</a:t>
            </a:r>
            <a:endParaRPr lang="en-US" sz="13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92" y="5307687"/>
            <a:ext cx="7034332" cy="20244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091249" y="5267920"/>
            <a:ext cx="5928360" cy="847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all transitions τ in </a:t>
            </a:r>
            <a:pPr algn="l" indent="0" marL="0">
              <a:lnSpc>
                <a:spcPts val="2200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\gamma^g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​ 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sender is allowed (P(τ.ac)) AND current state is τ.s1 → then after function, the new state must be in τ.S₂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618292" y="7729538"/>
            <a:ext cx="13393817" cy="282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4714"/>
            <a:ext cx="690014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Formal Verification using VeriSol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318504"/>
            <a:ext cx="5890974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VeriSol’s General Verification Method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93790" y="308395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126462"/>
            <a:ext cx="340162" cy="4252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30906" y="3161824"/>
            <a:ext cx="112597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Goal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: Formally prove that all assert statements in a smart contract are never violated.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652242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4270296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Based on generating a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invariant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such that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4895969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1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{true} f₀ {I}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The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constructor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establishes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93790" y="5345787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{I} fᵢ {I}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⁣ — Every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 function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preserves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93790" y="5971461"/>
            <a:ext cx="13042821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ensures that if the constructor sets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and every function maintains ⁣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then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holds throughout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execution of the contract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95293"/>
            <a:ext cx="4199096" cy="448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So What Is the Invariant </a:t>
            </a:r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?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793790" y="2297073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a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logical property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(or predicate) that must hold true in every legal state of the contract.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007757"/>
            <a:ext cx="4307205" cy="369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Think of 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as a 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global safety rule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: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37174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"The balance of any account is never negative"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15968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"Only registered voters can vote"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77774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checks that: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395793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initialized correctly by the constructor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845612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preserved by every public function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647128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both hold ⇒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asserts are guaranteed to succeed</a:t>
            </a:r>
            <a:endParaRPr lang="en-US" sz="1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12739"/>
            <a:ext cx="3427809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General Methodology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793790" y="279165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 = \{\lambda\vec{x}_0.f_0,\ \lambda\vec{x}_1.f_1,\ \dots,\ \lambda\vec{x}_n.f_n\}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1023" y="2892504"/>
            <a:ext cx="104299" cy="158234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737" y="2892504"/>
            <a:ext cx="104299" cy="158234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222" y="2892504"/>
            <a:ext cx="104299" cy="15823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93790" y="340971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\lambda\vec{x}_0.f_0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​: Constructor function</a:t>
            </a:r>
            <a:endParaRPr lang="en-US" sz="17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258" y="3510558"/>
            <a:ext cx="104299" cy="15823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93790" y="385191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\lambda\vec{x}_1.f_1,\ \dots,\ \lambda\vec{x}_n.f_n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Public contract functions</a:t>
            </a:r>
            <a:endParaRPr lang="en-US" sz="17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58" y="3952756"/>
            <a:ext cx="104299" cy="158234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1743" y="3952756"/>
            <a:ext cx="104299" cy="158234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93790" y="429410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\vec{x}_i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​: Input parameters to each function</a:t>
            </a:r>
            <a:endParaRPr lang="en-US" sz="17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4075" y="4394954"/>
            <a:ext cx="104299" cy="158234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793790" y="491216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is C?</a:t>
            </a:r>
            <a:endParaRPr lang="en-US" sz="1750" dirty="0"/>
          </a:p>
        </p:txBody>
      </p:sp>
      <p:sp>
        <p:nvSpPr>
          <p:cNvPr id="15" name="Shape 6"/>
          <p:cNvSpPr/>
          <p:nvPr/>
        </p:nvSpPr>
        <p:spPr>
          <a:xfrm>
            <a:off x="793790" y="553021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860" y="5572720"/>
            <a:ext cx="340162" cy="425291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1530906" y="5608082"/>
            <a:ext cx="1230570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C is a vector that lists 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all possible externally invoked functions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in the smart contract—these are the key points where state can change.</a:t>
            </a:r>
            <a:endParaRPr lang="en-US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733" y="569595"/>
            <a:ext cx="3837742" cy="388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VeriSol’s Contract Harness</a:t>
            </a:r>
            <a:endParaRPr lang="en-US" sz="2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733" y="1371957"/>
            <a:ext cx="5604034" cy="14754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24733" y="3080266"/>
            <a:ext cx="131809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"harness" simulates </a:t>
            </a:r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possible usages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the contract: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24733" y="3644384"/>
            <a:ext cx="13180933" cy="677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represents a nondeterministic (random) decision -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if (*)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means the program non-deterministically decides whether to call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f1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not.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24733" y="4394478"/>
            <a:ext cx="131809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loop models an </a:t>
            </a:r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unbounded sequence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public function calls. 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24733" y="4958596"/>
            <a:ext cx="13180933" cy="338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we prove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holds after any number of calls in this loop, we can trust the contract </a:t>
            </a:r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 any usage pattern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24733" y="5530334"/>
            <a:ext cx="13180933" cy="662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harness works by creating an instance of the contract by calling the constructor, and then repeatedly and non-deterministically calls one of the public functions of C.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24733" y="6425684"/>
            <a:ext cx="13180933" cy="670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checks both (1 -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{true} f₀ {I}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 and (2 -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{I} fᵢ {I}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 conditions we mentioned before, where the state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the preserved state after every action. 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24733" y="7328654"/>
            <a:ext cx="13180933" cy="331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Then, the contract will be formally verified.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7696" y="626269"/>
            <a:ext cx="2647593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System Architecture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617696" y="1314569"/>
            <a:ext cx="6482239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has 3 main components: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17696" y="1755696"/>
            <a:ext cx="6482239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Font typeface="+mj-lt"/>
              <a:buAutoNum type="arabicPeriod" startAt="1"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Boogie Translation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Translates Solidity → Boogie (formal IR)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17696" y="2381964"/>
            <a:ext cx="6482239" cy="854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Font typeface="+mj-lt"/>
              <a:buAutoNum type="arabicPeriod" startAt="2"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Invariant Generation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Finds 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a formula that must always be true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(established by constructor and preserved by all functions)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17696" y="3298150"/>
            <a:ext cx="6482239" cy="57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Font typeface="+mj-lt"/>
              <a:buAutoNum type="arabicPeriod" startAt="3"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Bounded Model Checking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Unrolls the harness loop 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times and checks all paths for assertion failures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538085" y="1314569"/>
            <a:ext cx="6482239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b="1" u="sng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Solidity contract with assertions</a:t>
            </a:r>
            <a:pPr algn="l" indent="0" marL="0">
              <a:lnSpc>
                <a:spcPts val="2200"/>
              </a:lnSpc>
              <a:buNone/>
            </a:pPr>
            <a:r>
              <a:rPr lang="en-US" sz="1350" b="1" u="sng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Output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One of three results: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538085" y="2037993"/>
            <a:ext cx="6482239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Fully Verified – no assertion can ever fail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538085" y="2381964"/>
            <a:ext cx="6482239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Partially Verified – safe only up to 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function calls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538085" y="2733556"/>
            <a:ext cx="6482239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Refuted – at least one assertion fails in some scenario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696" y="4130516"/>
            <a:ext cx="13395008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endParaRPr lang="en-US" sz="13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696" y="4611291"/>
            <a:ext cx="8933140" cy="2511147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17696" y="7320915"/>
            <a:ext cx="13395008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95262"/>
            <a:ext cx="5386507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Why Translate Solidity to Boogie?</a:t>
            </a:r>
            <a:endParaRPr lang="en-US" sz="2650" dirty="0"/>
          </a:p>
        </p:txBody>
      </p:sp>
      <p:sp>
        <p:nvSpPr>
          <p:cNvPr id="3" name="Shape 1"/>
          <p:cNvSpPr/>
          <p:nvPr/>
        </p:nvSpPr>
        <p:spPr>
          <a:xfrm>
            <a:off x="793790" y="297418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3016687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3052048"/>
            <a:ext cx="72450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Goal: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VeriSol translates Solidity code into Boogie code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93790" y="393811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3980617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30906" y="4015978"/>
            <a:ext cx="1029092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Why?</a:t>
            </a:r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Boogie is an intermediate verification language used by static analyzers.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93790" y="4703564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Solidity has high-level syntax (e.g.,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msg.sender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state variables)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793790" y="515338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Boogie is simpler, logic-based, and easier to analyze formally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793790" y="577143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📥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Solidity →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🛠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Boogie →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🧪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Verification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0190" y="478631"/>
            <a:ext cx="5647373" cy="5091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Solidity Language – Overview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70190" y="1313498"/>
            <a:ext cx="13490019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Solidity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a contract-oriented, high-level language designed for writing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 contracts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 the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Ethereum blockchain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0190" y="2017752"/>
            <a:ext cx="7972901" cy="204656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0190" y="4410432"/>
            <a:ext cx="2443758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Types (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SolTypes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)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70190" y="4894064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Solidity supports 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integer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address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and contracts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70190" y="5317450"/>
            <a:ext cx="6546294" cy="962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Expressions (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SolExprs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)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→ Expressions include constants (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), variables (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), operations (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op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), and 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msg.sender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70190" y="6442591"/>
            <a:ext cx="6546294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msg.sender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⁣- The address of the person who calls the function in the smart contract.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521535" y="4410432"/>
            <a:ext cx="2811661" cy="320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Statements (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SolStmts</a:t>
            </a:r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)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521535" y="4894064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Assignments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:= se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521535" y="5211485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Sequencing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sst; sst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521535" y="5528905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Preconditions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require(se)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521535" y="5846326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Assertions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assert(se)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521535" y="6163747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Conditionals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if-else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7521535" y="6481167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Loops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7521535" y="6798588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Function calls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f(se)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7521535" y="7116008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External calls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se.f(se)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7521535" y="7433429"/>
            <a:ext cx="6546294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creation (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new C(se)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9596" y="469344"/>
            <a:ext cx="4140160" cy="517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Boogie Overview</a:t>
            </a:r>
            <a:endParaRPr lang="en-US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596" y="1317903"/>
            <a:ext cx="8869323" cy="18730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9596" y="3377208"/>
            <a:ext cx="13471208" cy="794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</a:t>
            </a:r>
            <a:pPr algn="l" indent="0" marL="0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Types (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BoogieTypes</a:t>
            </a:r>
            <a:pPr algn="l" indent="0" marL="0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→Boogie supports⁣ 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Ref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and maps (arrays) as types.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79596" y="4358164"/>
            <a:ext cx="13471208" cy="794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</a:t>
            </a:r>
            <a:pPr algn="l" indent="0" marL="0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Expressions (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Exprs</a:t>
            </a:r>
            <a:pPr algn="l" indent="0" marL="0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Expressions include constants, variables, operations, uninterpreted functions, map lookups, and quantified expressions.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79596" y="5339120"/>
            <a:ext cx="13471208" cy="794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Statements (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Stmts</a:t>
            </a:r>
            <a:pPr algn="l" indent="0" marL="0">
              <a:lnSpc>
                <a:spcPts val="20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Statements include: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79596" y="6469023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skip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do nothing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79596" y="6791801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havoc x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assign an arbitrary value to 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79596" y="7114580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Assignments and map updates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79596" y="7437358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assume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assert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524750" y="6469023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Conditionals (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if-else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524750" y="6791801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Sequencing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524750" y="7114580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Loops (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524750" y="7437358"/>
            <a:ext cx="6533674" cy="264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Procedure calls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4502" y="608528"/>
            <a:ext cx="6181368" cy="414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Mapping Solidity Types → Boogie Types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74502" y="1466017"/>
            <a:ext cx="13081397" cy="36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Solidity types are mapped using function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μ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502" y="2076569"/>
            <a:ext cx="12331065" cy="15904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4502" y="3915847"/>
            <a:ext cx="13081397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74502" y="4518779"/>
            <a:ext cx="13081397" cy="1935004"/>
          </a:xfrm>
          <a:prstGeom prst="roundRect">
            <a:avLst>
              <a:gd name="adj" fmla="val 480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82122" y="4526399"/>
            <a:ext cx="13066157" cy="63484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03340" y="4666774"/>
            <a:ext cx="6086832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Solidity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540228" y="4666774"/>
            <a:ext cx="6086832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Boogie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82122" y="5161240"/>
            <a:ext cx="13066157" cy="64246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1003340" y="5301615"/>
            <a:ext cx="6086832" cy="36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540228" y="5301615"/>
            <a:ext cx="6086832" cy="36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782122" y="5803702"/>
            <a:ext cx="13066157" cy="64246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1003340" y="5944076"/>
            <a:ext cx="6086832" cy="36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address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contract name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7540228" y="5944076"/>
            <a:ext cx="6086832" cy="361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Ref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774502" y="6702623"/>
            <a:ext cx="497800" cy="497800"/>
          </a:xfrm>
          <a:prstGeom prst="roundRect">
            <a:avLst>
              <a:gd name="adj" fmla="val 18671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29" y="6744057"/>
            <a:ext cx="331827" cy="41481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493520" y="6778585"/>
            <a:ext cx="9262586" cy="360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Solidity strings = just equality → stored as integers (via </a:t>
            </a:r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StrToInt(hash)</a:t>
            </a:r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)</a:t>
            </a:r>
            <a:endParaRPr lang="en-US" sz="2150" dirty="0"/>
          </a:p>
        </p:txBody>
      </p:sp>
      <p:sp>
        <p:nvSpPr>
          <p:cNvPr id="19" name="Text 15"/>
          <p:cNvSpPr/>
          <p:nvPr/>
        </p:nvSpPr>
        <p:spPr>
          <a:xfrm>
            <a:off x="1493520" y="7272218"/>
            <a:ext cx="12362378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7451" y="456367"/>
            <a:ext cx="7812881" cy="49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Translating Solidity Expressions to Boogie</a:t>
            </a:r>
            <a:endParaRPr lang="en-US" sz="3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451" y="1272659"/>
            <a:ext cx="8097560" cy="23561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7451" y="3951327"/>
            <a:ext cx="6563439" cy="764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Local Variable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∈ LocalVars ⟹ x ↦ x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➤ Local variables map directly to Boogie variables.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557451" y="4771430"/>
            <a:ext cx="6563439" cy="764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Variable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∈ StateVars(C) ⟹ x ↦ xᴄ[this]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➤ State variables map to contract-instance maps.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557451" y="5591532"/>
            <a:ext cx="6563439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Constants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57451" y="5902047"/>
            <a:ext cx="6563439" cy="509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Type(c) ≠ string ⟹ c ↦ c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➤ Numeric/boolean constants stay unchanged.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557451" y="6467356"/>
            <a:ext cx="6563439" cy="764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Type(c) = string,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c′ = Hash(c) ⟹ c ↦ StrToInt(c′)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➤ Strings are converted to integers via 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StrToInt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57451" y="7375088"/>
            <a:ext cx="6563439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517130" y="3951327"/>
            <a:ext cx="6563439" cy="764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Sender Expression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msg.sender ↦ sender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➤ 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msg.sender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becomes the 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sender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value in Boogie.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517130" y="4771430"/>
            <a:ext cx="6563439" cy="764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Operations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op(e₁,...,eₙ) ↦ op(x₁,...,xₙ)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➤ Each subexpression is translated, then the full operation is reconstructed.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3636" y="407551"/>
            <a:ext cx="7126843" cy="458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Translating Solidity Statements to Boogie</a:t>
            </a:r>
            <a:endParaRPr lang="en-US" sz="2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636" y="1159669"/>
            <a:ext cx="9329023" cy="594407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3636" y="7268766"/>
            <a:ext cx="13603129" cy="553164"/>
          </a:xfrm>
          <a:prstGeom prst="roundRect">
            <a:avLst>
              <a:gd name="adj" fmla="val 13224"/>
            </a:avLst>
          </a:prstGeom>
          <a:solidFill>
            <a:srgbClr val="99D3DD"/>
          </a:solidFill>
          <a:ln w="15240">
            <a:solidFill>
              <a:srgbClr val="C0D4D7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98396" y="7268766"/>
            <a:ext cx="60960" cy="553164"/>
          </a:xfrm>
          <a:prstGeom prst="roundRect">
            <a:avLst>
              <a:gd name="adj" fmla="val 101121"/>
            </a:avLst>
          </a:prstGeom>
          <a:solidFill>
            <a:srgbClr val="3C93A3"/>
          </a:solidFill>
          <a:ln/>
        </p:spPr>
      </p:sp>
      <p:sp>
        <p:nvSpPr>
          <p:cNvPr id="6" name="Text 3"/>
          <p:cNvSpPr/>
          <p:nvPr/>
        </p:nvSpPr>
        <p:spPr>
          <a:xfrm>
            <a:off x="2030492" y="7430691"/>
            <a:ext cx="10615136" cy="2293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This translation ensures Solidity code can be </a:t>
            </a:r>
            <a:pPr algn="ctr" indent="0" marL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formally verified</a:t>
            </a:r>
            <a:pPr algn="ctr" indent="0" marL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in Boogie, enabling </a:t>
            </a:r>
            <a:pPr algn="ctr" indent="0" marL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VeriSol to check correctness automatically.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7807" y="552569"/>
            <a:ext cx="7603331" cy="489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Translating Solidity Statements to Boogie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547807" y="1432917"/>
            <a:ext cx="2625328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require(e) ↦ assume(χ)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7807" y="1882854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Preconditions in Solidity (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require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 become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assume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Boogie.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7807" y="2297430"/>
            <a:ext cx="2374463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assert(e) ↦ assert(χ)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7807" y="2747367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Assertions in Solidity are kept as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assert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Boogie.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7807" y="3161943"/>
            <a:ext cx="234815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s1; s2 ↦ ω1; ω2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7807" y="3611880"/>
            <a:ext cx="65764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Sequencing in Solidity directly translates to sequencing in Boogie.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7807" y="4018836"/>
            <a:ext cx="5148620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if (e) { s1 } else { s2 } ↦ if (χ) { ω1 } else { ω2 }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7807" y="4468773"/>
            <a:ext cx="65764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Conditional statements are translated while preserving structure.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513796" y="1432917"/>
            <a:ext cx="234815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x := e ↦ x := χ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513796" y="1882854"/>
            <a:ext cx="65764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Assignments are directly translated.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513796" y="2289810"/>
            <a:ext cx="4093845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while (e) do { s } ↦ while (χ) do { ω }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513796" y="2739747"/>
            <a:ext cx="65764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Loops are translated by mapping the condition and body.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513796" y="3146703"/>
            <a:ext cx="2647117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Internal Function Calls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513796" y="3596640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τ[this] = C1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call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C1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else check other types dynamically.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513796" y="4011216"/>
            <a:ext cx="2712125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External Function Calls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513796" y="4461153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Similar to internal calls but pass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this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msg.sender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handle dynamic dispatch.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513796" y="4875728"/>
            <a:ext cx="234815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• </a:t>
            </a:r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new C(e1,...,en)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513796" y="5325666"/>
            <a:ext cx="65764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Creates a new contract: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513796" y="5717024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havoc v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(allocate fresh reference)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513796" y="6029920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 type mapping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τ[v] = C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513796" y="6342817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Call the constructor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fC0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513796" y="6655713"/>
            <a:ext cx="6576417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Assign reference 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back.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47807" y="7285553"/>
            <a:ext cx="65764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513796" y="7285553"/>
            <a:ext cx="6576417" cy="250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5316" y="637818"/>
            <a:ext cx="3815358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Invariant Generation in VeriSol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625316" y="1330047"/>
            <a:ext cx="401955" cy="401955"/>
          </a:xfrm>
          <a:prstGeom prst="roundRect">
            <a:avLst>
              <a:gd name="adj" fmla="val 18670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92289" y="1363563"/>
            <a:ext cx="26801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1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205865" y="1391364"/>
            <a:ext cx="2233493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What is it?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205865" y="1777722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automatically infers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invariants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which are logical conditions that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must always hold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during any execution of the smart contract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5316" y="2420898"/>
            <a:ext cx="401955" cy="401955"/>
          </a:xfrm>
          <a:prstGeom prst="roundRect">
            <a:avLst>
              <a:gd name="adj" fmla="val 18670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2289" y="2454414"/>
            <a:ext cx="26801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2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05865" y="2482215"/>
            <a:ext cx="2233493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How does it work?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205865" y="2868573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Monomial Predicate Abstraction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05865" y="3216950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Starts with a 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 of candidate predicates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(e.g., 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e1 == e2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e1 ≠ e2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05865" y="3565327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Candidates are built from 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roles, states, and constants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the contract.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05865" y="3913703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Assumes all candidates as an invariant and 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progressively weakens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a candidate fails to hold.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5316" y="4556879"/>
            <a:ext cx="401955" cy="401955"/>
          </a:xfrm>
          <a:prstGeom prst="roundRect">
            <a:avLst>
              <a:gd name="adj" fmla="val 18670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2289" y="4590395"/>
            <a:ext cx="26801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1205865" y="4618196"/>
            <a:ext cx="2233493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Why is it important?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1205865" y="5004554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VeriSol finds an invariant: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05865" y="5352931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Confirms the 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is fully verified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under any execution.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205865" y="5701308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Ensures 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assertions will hold</a:t>
            </a:r>
            <a:pPr algn="l" lvl="1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during any function call sequence.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205865" y="6049685"/>
            <a:ext cx="12799219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 and scalable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even for large contracts.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25316" y="6692860"/>
            <a:ext cx="401955" cy="401955"/>
          </a:xfrm>
          <a:prstGeom prst="roundRect">
            <a:avLst>
              <a:gd name="adj" fmla="val 18670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2289" y="6726376"/>
            <a:ext cx="268010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4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205865" y="6754177"/>
            <a:ext cx="12799219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Summary:</a:t>
            </a:r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Invariant Generation is the core step that enables VeriSol to automatically verify smart contracts and guarantee correctness before deployment.</a:t>
            </a:r>
            <a:endParaRPr lang="en-US" sz="1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143" y="597575"/>
            <a:ext cx="4101703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Bounded Model Checking in VeriSol</a:t>
            </a:r>
            <a:endParaRPr lang="en-US" sz="1900" dirty="0"/>
          </a:p>
        </p:txBody>
      </p:sp>
      <p:sp>
        <p:nvSpPr>
          <p:cNvPr id="3" name="Shape 1"/>
          <p:cNvSpPr/>
          <p:nvPr/>
        </p:nvSpPr>
        <p:spPr>
          <a:xfrm>
            <a:off x="576143" y="1322844"/>
            <a:ext cx="82272" cy="82272"/>
          </a:xfrm>
          <a:prstGeom prst="roundRect">
            <a:avLst>
              <a:gd name="adj" fmla="val 555718"/>
            </a:avLst>
          </a:prstGeom>
          <a:solidFill>
            <a:srgbClr val="3C93A3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35393"/>
            <a:ext cx="205775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When is it used?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1591270"/>
            <a:ext cx="13231297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Invariant Generation fails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fully verify the contract, VeriSol switches to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Bounded Model Checking (BMC)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using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Corral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76143" y="2271296"/>
            <a:ext cx="82272" cy="82272"/>
          </a:xfrm>
          <a:prstGeom prst="roundRect">
            <a:avLst>
              <a:gd name="adj" fmla="val 555718"/>
            </a:avLst>
          </a:prstGeom>
          <a:solidFill>
            <a:srgbClr val="3C93A3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83844"/>
            <a:ext cx="205775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Why does it happen?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2539722"/>
            <a:ext cx="13231297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all the contracts can be proven to be fully verified using an existing invariant, especially where there are complex structures or recursive calls. (We will see an example later.)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76143" y="3483114"/>
            <a:ext cx="82272" cy="82272"/>
          </a:xfrm>
          <a:prstGeom prst="roundRect">
            <a:avLst>
              <a:gd name="adj" fmla="val 555718"/>
            </a:avLst>
          </a:prstGeom>
          <a:solidFill>
            <a:srgbClr val="3C93A3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395663"/>
            <a:ext cx="205775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What does it do?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2960" y="3751540"/>
            <a:ext cx="13231297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Analyzes the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contract harness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by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unrolling the execution loop 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times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2960" y="4072414"/>
            <a:ext cx="13231297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Searches for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counterexamples (assertion failures)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within those 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transactions.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22960" y="4393287"/>
            <a:ext cx="13231297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Uses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abstraction refinement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focus only on relevant execution paths for efficiency.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76143" y="5073313"/>
            <a:ext cx="82272" cy="82272"/>
          </a:xfrm>
          <a:prstGeom prst="roundRect">
            <a:avLst>
              <a:gd name="adj" fmla="val 555718"/>
            </a:avLst>
          </a:prstGeom>
          <a:solidFill>
            <a:srgbClr val="3C93A3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4985861"/>
            <a:ext cx="205775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Possible outcomes: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2960" y="5341739"/>
            <a:ext cx="13231297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Font typeface="+mj-lt"/>
              <a:buAutoNum type="arabicPeriod" startAt="1"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Counterexample found: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identifies a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specific sequence of transactions that causes an assertion failure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the contract.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2960" y="5925979"/>
            <a:ext cx="13231297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050"/>
              </a:lnSpc>
              <a:buSzPct val="100000"/>
              <a:buFont typeface="+mj-lt"/>
              <a:buAutoNum type="arabicPeriod" startAt="2"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Verified up to 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transactions: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counterexample was found in 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executions, providing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bounded confidence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the contract’s correctness.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76143" y="6637853"/>
            <a:ext cx="13478113" cy="994053"/>
          </a:xfrm>
          <a:prstGeom prst="roundRect">
            <a:avLst>
              <a:gd name="adj" fmla="val 11038"/>
            </a:avLst>
          </a:prstGeom>
          <a:solidFill>
            <a:srgbClr val="99D3DD"/>
          </a:solidFill>
          <a:ln w="22860">
            <a:solidFill>
              <a:srgbClr val="C0D4D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53283" y="6637853"/>
            <a:ext cx="91440" cy="994053"/>
          </a:xfrm>
          <a:prstGeom prst="roundRect">
            <a:avLst>
              <a:gd name="adj" fmla="val 75616"/>
            </a:avLst>
          </a:prstGeom>
          <a:solidFill>
            <a:srgbClr val="3C93A3"/>
          </a:solidFill>
          <a:ln/>
        </p:spPr>
      </p:sp>
      <p:sp>
        <p:nvSpPr>
          <p:cNvPr id="20" name="Text 18"/>
          <p:cNvSpPr/>
          <p:nvPr/>
        </p:nvSpPr>
        <p:spPr>
          <a:xfrm>
            <a:off x="832128" y="6825258"/>
            <a:ext cx="205775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Summary: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2128" y="7181136"/>
            <a:ext cx="13034724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Bounded Model Checking allows VeriSol to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catch deep bugs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that Invariant Generation could not prove, ensuring </a:t>
            </a:r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robust verification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deployment.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2828" y="1262182"/>
            <a:ext cx="8831818" cy="387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Comparing Invariant Generation vs. Bounded Model Checking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22828" y="2062401"/>
            <a:ext cx="13184743" cy="4259580"/>
          </a:xfrm>
          <a:prstGeom prst="roundRect">
            <a:avLst>
              <a:gd name="adj" fmla="val 203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0448" y="2070021"/>
            <a:ext cx="13168074" cy="59340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38332" y="2201466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Aspect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31023" y="2201466"/>
            <a:ext cx="396835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Invariant Generation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719905" y="2201466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Bounded Model Checking (BMC)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30448" y="2663428"/>
            <a:ext cx="13168074" cy="93154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938332" y="2794873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checks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31023" y="2794873"/>
            <a:ext cx="3968353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logical rule that always holds (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Invariant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719905" y="2794873"/>
            <a:ext cx="3972163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Simulates actual function calls up to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steps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30448" y="3594973"/>
            <a:ext cx="13168074" cy="59340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38332" y="3726418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331023" y="3726418"/>
            <a:ext cx="396835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Uses abstraction to prove correctness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719905" y="3726418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Unrolls function call sequences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30448" y="4188381"/>
            <a:ext cx="13168074" cy="93154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938332" y="4319826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Outcome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331023" y="4319826"/>
            <a:ext cx="396835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Fully Verified if invariant holds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719905" y="4319826"/>
            <a:ext cx="3972163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Verified up to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finds a counterexample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30448" y="5119926"/>
            <a:ext cx="13168074" cy="60102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938332" y="5251371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Weaknesses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331023" y="5251371"/>
            <a:ext cx="396835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May fail if no suitable invariant exists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719905" y="5251371"/>
            <a:ext cx="3972163" cy="338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Cannot find bugs beyond 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steps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30448" y="5720953"/>
            <a:ext cx="13168074" cy="59340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38332" y="5852398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Usage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331023" y="5852398"/>
            <a:ext cx="396835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step in VeriSol verification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719905" y="5852398"/>
            <a:ext cx="3972163" cy="330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Used when invariant generation fails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22828" y="6554272"/>
            <a:ext cx="13184743" cy="413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Together, these methods provide strong, automated verification of smart contracts before deployment.</a:t>
            </a:r>
            <a:endParaRPr lang="en-U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7812" y="594836"/>
            <a:ext cx="3358991" cy="419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Evaluation Results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87812" y="1439763"/>
            <a:ext cx="83939" cy="83939"/>
          </a:xfrm>
          <a:prstGeom prst="roundRect">
            <a:avLst>
              <a:gd name="adj" fmla="val 544681"/>
            </a:avLst>
          </a:prstGeom>
          <a:solidFill>
            <a:srgbClr val="3C93A3"/>
          </a:solidFill>
          <a:ln/>
        </p:spPr>
      </p:sp>
      <p:sp>
        <p:nvSpPr>
          <p:cNvPr id="4" name="Text 2"/>
          <p:cNvSpPr/>
          <p:nvPr/>
        </p:nvSpPr>
        <p:spPr>
          <a:xfrm>
            <a:off x="839629" y="1350526"/>
            <a:ext cx="2099310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Goal: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839629" y="1713548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test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VeriSol’s effectiveness and efficiency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verifying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semantic conformance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between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Azure Blockchain Workbench smart contracts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their defined policies.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87812" y="2407384"/>
            <a:ext cx="83939" cy="83939"/>
          </a:xfrm>
          <a:prstGeom prst="roundRect">
            <a:avLst>
              <a:gd name="adj" fmla="val 544681"/>
            </a:avLst>
          </a:prstGeom>
          <a:solidFill>
            <a:srgbClr val="3C93A3"/>
          </a:solidFill>
          <a:ln/>
        </p:spPr>
      </p:sp>
      <p:sp>
        <p:nvSpPr>
          <p:cNvPr id="7" name="Text 5"/>
          <p:cNvSpPr/>
          <p:nvPr/>
        </p:nvSpPr>
        <p:spPr>
          <a:xfrm>
            <a:off x="839629" y="2318147"/>
            <a:ext cx="2099310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What was tested?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39629" y="2681168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</a:t>
            </a:r>
            <a:pPr algn="l" indent="0" marL="0">
              <a:lnSpc>
                <a:spcPts val="2100"/>
              </a:lnSpc>
              <a:buNone/>
            </a:pPr>
            <a:r>
              <a:rPr lang="en-US" sz="1300" b="1" u="sng" dirty="0">
                <a:solidFill>
                  <a:srgbClr val="29657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 official Workbench sample contracts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from GitHub.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39629" y="3008590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Included various real-world workflows using: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39629" y="3336012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Arrays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39629" y="3663434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Nested contract creation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9629" y="3990856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External calls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9629" y="4318278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Enum types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39629" y="4645700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Mutual recursion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87812" y="5339536"/>
            <a:ext cx="83939" cy="83939"/>
          </a:xfrm>
          <a:prstGeom prst="roundRect">
            <a:avLst>
              <a:gd name="adj" fmla="val 544681"/>
            </a:avLst>
          </a:prstGeom>
          <a:solidFill>
            <a:srgbClr val="3C93A3"/>
          </a:solidFill>
          <a:ln/>
        </p:spPr>
      </p:sp>
      <p:sp>
        <p:nvSpPr>
          <p:cNvPr id="16" name="Text 14"/>
          <p:cNvSpPr/>
          <p:nvPr/>
        </p:nvSpPr>
        <p:spPr>
          <a:xfrm>
            <a:off x="839629" y="5250299"/>
            <a:ext cx="2099310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How?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839629" y="5613321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Instrumented each contract with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assertions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based on the FSM policy.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9629" y="5940743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check for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assertion violations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87812" y="6634579"/>
            <a:ext cx="83939" cy="83939"/>
          </a:xfrm>
          <a:prstGeom prst="roundRect">
            <a:avLst>
              <a:gd name="adj" fmla="val 544681"/>
            </a:avLst>
          </a:prstGeom>
          <a:solidFill>
            <a:srgbClr val="3C93A3"/>
          </a:solidFill>
          <a:ln/>
        </p:spPr>
      </p:sp>
      <p:sp>
        <p:nvSpPr>
          <p:cNvPr id="20" name="Text 18"/>
          <p:cNvSpPr/>
          <p:nvPr/>
        </p:nvSpPr>
        <p:spPr>
          <a:xfrm>
            <a:off x="839629" y="6545342"/>
            <a:ext cx="2099310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Purpose: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39629" y="6908363"/>
            <a:ext cx="13202960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automate correctness checks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smart contracts </a:t>
            </a:r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deployment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enterprise blockchain environments.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87812" y="7365921"/>
            <a:ext cx="13454777" cy="2687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69" y="615791"/>
            <a:ext cx="5916811" cy="559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Evaluation – Summary Table</a:t>
            </a:r>
            <a:endParaRPr lang="en-US" sz="35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669" y="1623298"/>
            <a:ext cx="12875657" cy="45072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3669" y="6382345"/>
            <a:ext cx="13063061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 SLOC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Number of source lines of code in the original contract before adding instrumentation.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83669" y="6818947"/>
            <a:ext cx="13063061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 SLOC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Number of source lines of code in the contract after adding the instrumentation.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83669" y="7255550"/>
            <a:ext cx="13063061" cy="358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instrumentation of the modifiers and assertions needed for the testing of the contracts. </a:t>
            </a:r>
            <a:endParaRPr lang="en-US" sz="1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15" y="484465"/>
            <a:ext cx="5413891" cy="439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Lessons Learned from Evaluation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615315" y="1275636"/>
            <a:ext cx="395526" cy="395526"/>
          </a:xfrm>
          <a:prstGeom prst="roundRect">
            <a:avLst>
              <a:gd name="adj" fmla="val 18672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216" y="1308556"/>
            <a:ext cx="263723" cy="3296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6577" y="1336000"/>
            <a:ext cx="2197894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VeriSol is effective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186577" y="1716167"/>
            <a:ext cx="12828508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Found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real bugs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well-tested contracts.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1186577" y="2058948"/>
            <a:ext cx="12828508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Clearly showed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exact transaction sequence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causing the issue.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186577" y="2401729"/>
            <a:ext cx="12828508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three of the contracts, the bugs were found, minor changes in the policy of the contract were enough to fully verify the contract with invariant generation.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15315" y="3316010"/>
            <a:ext cx="395526" cy="395526"/>
          </a:xfrm>
          <a:prstGeom prst="roundRect">
            <a:avLst>
              <a:gd name="adj" fmla="val 18672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16" y="3348930"/>
            <a:ext cx="263723" cy="3296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86577" y="3376374"/>
            <a:ext cx="2526030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Full verification achieved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1186577" y="3756541"/>
            <a:ext cx="12828508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fixing the bugs,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11 contracts were fully verified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using VeriSol.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615315" y="4389477"/>
            <a:ext cx="395526" cy="395526"/>
          </a:xfrm>
          <a:prstGeom prst="roundRect">
            <a:avLst>
              <a:gd name="adj" fmla="val 18672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16" y="4422398"/>
            <a:ext cx="263723" cy="32968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86577" y="4449842"/>
            <a:ext cx="43719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Invariant Generation sufficed in most cases</a:t>
            </a:r>
            <a:endParaRPr lang="en-US" sz="1700" dirty="0"/>
          </a:p>
        </p:txBody>
      </p:sp>
      <p:sp>
        <p:nvSpPr>
          <p:cNvPr id="16" name="Text 11"/>
          <p:cNvSpPr/>
          <p:nvPr/>
        </p:nvSpPr>
        <p:spPr>
          <a:xfrm>
            <a:off x="1186577" y="4830008"/>
            <a:ext cx="12828508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out of 11 contracts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automatic invariant generation was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enough for full push-button verification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615315" y="5462945"/>
            <a:ext cx="395526" cy="395526"/>
          </a:xfrm>
          <a:prstGeom prst="roundRect">
            <a:avLst>
              <a:gd name="adj" fmla="val 18672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16" y="5495865"/>
            <a:ext cx="263723" cy="3296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86577" y="5523309"/>
            <a:ext cx="3273981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Manual effort for complex cases</a:t>
            </a:r>
            <a:endParaRPr lang="en-US" sz="1700" dirty="0"/>
          </a:p>
        </p:txBody>
      </p:sp>
      <p:sp>
        <p:nvSpPr>
          <p:cNvPr id="20" name="Text 14"/>
          <p:cNvSpPr/>
          <p:nvPr/>
        </p:nvSpPr>
        <p:spPr>
          <a:xfrm>
            <a:off x="1186577" y="5903476"/>
            <a:ext cx="12828508" cy="288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PingPongGame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manual summaries for recursive functions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were needed due to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mutual recursion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50" dirty="0"/>
          </a:p>
        </p:txBody>
      </p:sp>
      <p:sp>
        <p:nvSpPr>
          <p:cNvPr id="21" name="Shape 15"/>
          <p:cNvSpPr/>
          <p:nvPr/>
        </p:nvSpPr>
        <p:spPr>
          <a:xfrm>
            <a:off x="615315" y="6544032"/>
            <a:ext cx="395526" cy="395526"/>
          </a:xfrm>
          <a:prstGeom prst="roundRect">
            <a:avLst>
              <a:gd name="adj" fmla="val 18672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216" y="6576953"/>
            <a:ext cx="263723" cy="32968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186577" y="6604397"/>
            <a:ext cx="2197894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Conclusion:</a:t>
            </a:r>
            <a:endParaRPr lang="en-US" sz="1700" dirty="0"/>
          </a:p>
        </p:txBody>
      </p:sp>
      <p:sp>
        <p:nvSpPr>
          <p:cNvPr id="24" name="Text 17"/>
          <p:cNvSpPr/>
          <p:nvPr/>
        </p:nvSpPr>
        <p:spPr>
          <a:xfrm>
            <a:off x="1186577" y="6984563"/>
            <a:ext cx="12828508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automates correctness checking of smart contracts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effectively, helping developers </a:t>
            </a:r>
            <a:pPr algn="l"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catch deep bugs early</a:t>
            </a:r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deployment.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615315" y="7463671"/>
            <a:ext cx="13399770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endParaRPr lang="en-US" sz="13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9249" y="518041"/>
            <a:ext cx="4871323" cy="470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Case Study: PingPongGame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659249" y="1365647"/>
            <a:ext cx="423862" cy="423863"/>
          </a:xfrm>
          <a:prstGeom prst="roundRect">
            <a:avLst>
              <a:gd name="adj" fmla="val 18667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913" y="1401008"/>
            <a:ext cx="282535" cy="35313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71468" y="1430298"/>
            <a:ext cx="2354818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What happened?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1271468" y="1837611"/>
            <a:ext cx="12699683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contract uses </a:t>
            </a:r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mutual recursion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between two contracts.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1271468" y="2204799"/>
            <a:ext cx="12699683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could </a:t>
            </a:r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automatically generate a sufficient invariant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due to this complexity.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59249" y="2882860"/>
            <a:ext cx="423862" cy="423863"/>
          </a:xfrm>
          <a:prstGeom prst="roundRect">
            <a:avLst>
              <a:gd name="adj" fmla="val 18667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13" y="2918222"/>
            <a:ext cx="282535" cy="35313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71468" y="2947511"/>
            <a:ext cx="2354818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What was needed?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1271468" y="3354824"/>
            <a:ext cx="12699683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Added a </a:t>
            </a:r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manual function summary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assist VeriSol.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1271468" y="3722013"/>
            <a:ext cx="12699683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summary stated: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1271468" y="4136350"/>
            <a:ext cx="12699683" cy="308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“If the sender calls a recursive function, the sender’s state 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sw[msg.sender]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will be in 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s1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s2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.”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659249" y="4822031"/>
            <a:ext cx="423862" cy="423863"/>
          </a:xfrm>
          <a:prstGeom prst="roundRect">
            <a:avLst>
              <a:gd name="adj" fmla="val 18667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913" y="4857393"/>
            <a:ext cx="282535" cy="353139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71468" y="4886682"/>
            <a:ext cx="2354818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</a:t>
            </a:r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Result: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1271468" y="5293995"/>
            <a:ext cx="12699683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adding the summary: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271468" y="5708333"/>
            <a:ext cx="12699683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successfully verified the contract.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1271468" y="6075521"/>
            <a:ext cx="12699683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Demonstrated VeriSol’s ability to handle </a:t>
            </a:r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non-trivial contracts with minimal manual effort.</a:t>
            </a:r>
            <a:endParaRPr lang="en-US" sz="1450" dirty="0"/>
          </a:p>
        </p:txBody>
      </p:sp>
      <p:sp>
        <p:nvSpPr>
          <p:cNvPr id="20" name="Shape 15"/>
          <p:cNvSpPr/>
          <p:nvPr/>
        </p:nvSpPr>
        <p:spPr>
          <a:xfrm>
            <a:off x="659249" y="6588800"/>
            <a:ext cx="13311902" cy="1131094"/>
          </a:xfrm>
          <a:prstGeom prst="roundRect">
            <a:avLst>
              <a:gd name="adj" fmla="val 6995"/>
            </a:avLst>
          </a:prstGeom>
          <a:solidFill>
            <a:srgbClr val="99D3DD"/>
          </a:solidFill>
          <a:ln w="22860">
            <a:solidFill>
              <a:srgbClr val="C0D4D7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870466" y="6800017"/>
            <a:ext cx="2354818" cy="294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Key Takeaway:</a:t>
            </a:r>
            <a:endParaRPr lang="en-US" sz="1850" dirty="0"/>
          </a:p>
        </p:txBody>
      </p:sp>
      <p:sp>
        <p:nvSpPr>
          <p:cNvPr id="22" name="Text 17"/>
          <p:cNvSpPr/>
          <p:nvPr/>
        </p:nvSpPr>
        <p:spPr>
          <a:xfrm>
            <a:off x="870466" y="7207329"/>
            <a:ext cx="12889468" cy="301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PingPongGame required manual assistance, but once provided, VeriSol completed the formal verification successfully.</a:t>
            </a:r>
            <a:endParaRPr lang="en-US" sz="14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2949"/>
            <a:ext cx="4536519" cy="574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🐞</a:t>
            </a:r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Bug Analysis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761173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main bug types identified: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3790" y="24698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2512338"/>
            <a:ext cx="340162" cy="4252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30906" y="2547699"/>
            <a:ext cx="33163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Incorrect State Transition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038118"/>
            <a:ext cx="564249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Occurs when a function changes the contract’s state in a way that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violates the policy’s FSM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530906" y="3900011"/>
            <a:ext cx="56424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530906" y="4399002"/>
            <a:ext cx="5642491" cy="111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AssetTransfer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the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Accept()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function transitioned to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Accepted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instead of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SellerAccepted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 required by policy.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456884" y="246983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955" y="2512338"/>
            <a:ext cx="340162" cy="4252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194000" y="25476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Incorrect Initial State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8194000" y="3038118"/>
            <a:ext cx="56426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Examples: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8194000" y="3537109"/>
            <a:ext cx="5642610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DigitalLocker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the initial state was incorrectly set to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DocumentReview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instead of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Requested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8194000" y="4349829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BazaarItemListing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the developer did not set the initial state at all, violating policy.</a:t>
            </a:r>
            <a:endParaRPr lang="en-US" sz="1750" dirty="0"/>
          </a:p>
        </p:txBody>
      </p:sp>
      <p:sp>
        <p:nvSpPr>
          <p:cNvPr id="16" name="Shape 12"/>
          <p:cNvSpPr/>
          <p:nvPr/>
        </p:nvSpPr>
        <p:spPr>
          <a:xfrm>
            <a:off x="793790" y="5765721"/>
            <a:ext cx="13042821" cy="1730812"/>
          </a:xfrm>
          <a:prstGeom prst="roundRect">
            <a:avLst>
              <a:gd name="adj" fmla="val 5504"/>
            </a:avLst>
          </a:prstGeom>
          <a:solidFill>
            <a:srgbClr val="99D3DD"/>
          </a:solidFill>
          <a:ln w="30480">
            <a:solidFill>
              <a:srgbClr val="C0D4D7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51084" y="60230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Key Takeaway: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1051084" y="6513433"/>
            <a:ext cx="1252823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effectively pinpointed deep bugs in state handling and initialization, enabling precise fixes before deployment.</a:t>
            </a:r>
            <a:endParaRPr lang="en-US" sz="1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7679" y="489347"/>
            <a:ext cx="2730222" cy="341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Related Work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477679" y="1103590"/>
            <a:ext cx="13675043" cy="272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main approaches to smart contract security: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679" y="1529953"/>
            <a:ext cx="682466" cy="127111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96591" y="1666399"/>
            <a:ext cx="1706285" cy="213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Static Analysis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296591" y="1961436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Uses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data-flow analysis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symbolic execution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find known vulnerability patterns (e.g., reentrancy, transaction ordering).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6591" y="2227659"/>
            <a:ext cx="12856131" cy="436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Oyente, MAIAN, Manticore, Mythril++, Securify, Slither, MadMax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check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semantic conformance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verify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assertions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0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79" y="2801064"/>
            <a:ext cx="682466" cy="21175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96591" y="2937510"/>
            <a:ext cx="1706285" cy="213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 </a:t>
            </a:r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Formal Verification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296591" y="3232547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Translates Solidity to formal languages (F*, LLVM) and uses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SMT solvers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correctness proofs.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296591" y="3498771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Tools: </a:t>
            </a:r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F*, Zeus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1296591" y="3764994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Limitations: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1296591" y="4031218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Supports only a subset of Solidity.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296591" y="4297442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Requires significant manual guidance.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1296591" y="4563666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00"/>
              </a:lnSpc>
              <a:buSzPct val="100000"/>
              <a:buChar char="•"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Zeus does not check semantic conformance.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9" y="4918591"/>
            <a:ext cx="682466" cy="185130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96591" y="5055037"/>
            <a:ext cx="1706285" cy="213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Other Approaches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1296591" y="5350073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Runtime safety enforcement (e.g., safe reentrancy patterns).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1296591" y="5616297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700"/>
              </a:lnSpc>
              <a:buSzPct val="100000"/>
              <a:buChar char="•"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FSolidM</a:t>
            </a:r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FSM-based contract modeling but lacks: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1296591" y="5882521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 control checks.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1296591" y="6148745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 for loops/nested calls.</a:t>
            </a:r>
            <a:endParaRPr lang="en-US" sz="1050" dirty="0"/>
          </a:p>
        </p:txBody>
      </p:sp>
      <p:sp>
        <p:nvSpPr>
          <p:cNvPr id="22" name="Text 17"/>
          <p:cNvSpPr/>
          <p:nvPr/>
        </p:nvSpPr>
        <p:spPr>
          <a:xfrm>
            <a:off x="1296591" y="6414968"/>
            <a:ext cx="1285613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lvl="1" marL="685800" indent="-342900">
              <a:lnSpc>
                <a:spcPts val="17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Static or dynamic verification.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477679" y="6923365"/>
            <a:ext cx="13675043" cy="816888"/>
          </a:xfrm>
          <a:prstGeom prst="roundRect">
            <a:avLst>
              <a:gd name="adj" fmla="val 7019"/>
            </a:avLst>
          </a:prstGeom>
          <a:solidFill>
            <a:srgbClr val="99D3DD"/>
          </a:solidFill>
          <a:ln w="15240">
            <a:solidFill>
              <a:srgbClr val="C0D4D7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29364" y="7075051"/>
            <a:ext cx="1706285" cy="213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Key Takeaway:</a:t>
            </a:r>
            <a:endParaRPr lang="en-US" sz="1300" dirty="0"/>
          </a:p>
        </p:txBody>
      </p:sp>
      <p:sp>
        <p:nvSpPr>
          <p:cNvPr id="25" name="Text 20"/>
          <p:cNvSpPr/>
          <p:nvPr/>
        </p:nvSpPr>
        <p:spPr>
          <a:xfrm>
            <a:off x="629364" y="7370088"/>
            <a:ext cx="13371671" cy="218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is unique in providing automated semantic conformance checking with formal verification, ensuring smart contracts match FSM policies before deployment.</a:t>
            </a:r>
            <a:endParaRPr lang="en-US" sz="10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03452"/>
            <a:ext cx="829698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Our Recommendations for Future Work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292405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860" y="2966561"/>
            <a:ext cx="340162" cy="4252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0906" y="2997756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Obtain access to Zeus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compare VeriSol’s verification capabilities and limitations more thoroughly.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93790" y="388798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60" y="3930491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30906" y="3961686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Expand invariant templates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handle even more complex recursive contracts automatically.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793790" y="485191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60" y="4894421"/>
            <a:ext cx="340162" cy="4252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30906" y="4925616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Integrate VeriSol with developer pipelines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real-time smart contract verification during development.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81584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EEF1"/>
          </a:solidFill>
          <a:ln w="7620">
            <a:solidFill>
              <a:srgbClr val="C0D4D7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5858351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889546"/>
            <a:ext cx="123057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Publish more real-world case studies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check VeriSol performances on more smart contracts.</a:t>
            </a:r>
            <a:endParaRPr lang="en-US" sz="1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5437" y="505063"/>
            <a:ext cx="3631049" cy="453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Nunito Sans Bold" pitchFamily="34" charset="0"/>
                <a:ea typeface="Nunito Sans Bold" pitchFamily="34" charset="-122"/>
                <a:cs typeface="Nunito Sans Bold" pitchFamily="34" charset="-120"/>
              </a:rPr>
              <a:t>Conclusion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35437" y="1321951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paper presents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an automated formal verification tool for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smart contracts in Azure Blockchain Workbench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35437" y="1816656"/>
            <a:ext cx="13359527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🔹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Objective: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ensure that smart contracts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 semantically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their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workflow policies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deployment.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35437" y="2601873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🔹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it works: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35437" y="3096578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 instrumentation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insert assertions reflecting the workflow policy into the smart contract.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5437" y="3450550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Translates the contract into the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Boogie intermediate verification language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5437" y="3804523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Applies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invariant generation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prove correctness under all possible executions.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5437" y="4158496"/>
            <a:ext cx="13359527" cy="588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invariant generation is insufficient, it applies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bounded model checking (BMC)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explore transaction sequences up to a certain depth (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highlight>
                  <a:srgbClr val="8CC6D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 for potential bugs.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5437" y="4951333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🔹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Capabilities: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5437" y="5446038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incorrect state transitions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initialization errors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smart contracts.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5437" y="5800011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Provides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precise counterexamples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when violations are found, helping developers fix issues.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5437" y="6153983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Successfully verified a range of real-world contracts, demonstrating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efficiency and scalability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35437" y="6648688"/>
            <a:ext cx="13359527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essence: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5437" y="7143393"/>
            <a:ext cx="13359527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VeriSol enables automated, formal, and scalable verification of smart contracts, ensuring they adhere to workflow policies and reducing the risk of critical bugs in enterprise blockchain environments.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2025-08-06T18:44:21Z</dcterms:created>
  <dcterms:modified xsi:type="dcterms:W3CDTF">2025-08-06T18:44:21Z</dcterms:modified>
</cp:coreProperties>
</file>