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335" r:id="rId5"/>
    <p:sldId id="276" r:id="rId6"/>
    <p:sldId id="275" r:id="rId7"/>
    <p:sldId id="277" r:id="rId8"/>
    <p:sldId id="278" r:id="rId9"/>
    <p:sldId id="294" r:id="rId10"/>
    <p:sldId id="283" r:id="rId11"/>
    <p:sldId id="279" r:id="rId12"/>
    <p:sldId id="308" r:id="rId13"/>
    <p:sldId id="309" r:id="rId14"/>
    <p:sldId id="310" r:id="rId15"/>
    <p:sldId id="336" r:id="rId16"/>
    <p:sldId id="311" r:id="rId17"/>
    <p:sldId id="312" r:id="rId18"/>
    <p:sldId id="313" r:id="rId19"/>
    <p:sldId id="284" r:id="rId20"/>
    <p:sldId id="314" r:id="rId21"/>
    <p:sldId id="315" r:id="rId22"/>
    <p:sldId id="316" r:id="rId23"/>
    <p:sldId id="334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289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891E6"/>
    <a:srgbClr val="2D4C6C"/>
    <a:srgbClr val="446992"/>
    <a:srgbClr val="AEC2D8"/>
    <a:srgbClr val="98432A"/>
    <a:srgbClr val="D84400"/>
    <a:srgbClr val="44678D"/>
    <a:srgbClr val="263E5A"/>
    <a:srgbClr val="D6E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0" autoAdjust="0"/>
    <p:restoredTop sz="83119"/>
  </p:normalViewPr>
  <p:slideViewPr>
    <p:cSldViewPr snapToGrid="0" showGuides="1">
      <p:cViewPr varScale="1">
        <p:scale>
          <a:sx n="112" d="100"/>
          <a:sy n="112" d="100"/>
        </p:scale>
        <p:origin x="-2176" y="184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-1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49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803650-BD01-4F9D-A469-4C291CED083E}" type="doc">
      <dgm:prSet loTypeId="urn:microsoft.com/office/officeart/2018/5/layout/IconLeaf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06B650E-ADBD-4019-9599-2F4B25A4D0D5}">
      <dgm:prSet/>
      <dgm:spPr/>
      <dgm:t>
        <a:bodyPr/>
        <a:lstStyle/>
        <a:p>
          <a:pPr>
            <a:defRPr cap="all"/>
          </a:pPr>
          <a:r>
            <a:rPr lang="en-US" dirty="0"/>
            <a:t>Security Assurance</a:t>
          </a:r>
          <a:br>
            <a:rPr lang="en-US" dirty="0"/>
          </a:br>
          <a:endParaRPr lang="en-US" dirty="0"/>
        </a:p>
      </dgm:t>
    </dgm:pt>
    <dgm:pt modelId="{B23605D0-CDE2-4B6E-9419-8808D6349C71}" type="parTrans" cxnId="{5DDC70E4-57B4-48DE-B06E-2FC61B100983}">
      <dgm:prSet/>
      <dgm:spPr/>
      <dgm:t>
        <a:bodyPr/>
        <a:lstStyle/>
        <a:p>
          <a:endParaRPr lang="en-US"/>
        </a:p>
      </dgm:t>
    </dgm:pt>
    <dgm:pt modelId="{08393210-16C4-4CCA-A92F-039B53A74BFB}" type="sibTrans" cxnId="{5DDC70E4-57B4-48DE-B06E-2FC61B100983}">
      <dgm:prSet/>
      <dgm:spPr/>
      <dgm:t>
        <a:bodyPr/>
        <a:lstStyle/>
        <a:p>
          <a:endParaRPr lang="en-US"/>
        </a:p>
      </dgm:t>
    </dgm:pt>
    <dgm:pt modelId="{587A8ECD-203E-4067-8B6F-0E5BDD437C32}">
      <dgm:prSet/>
      <dgm:spPr/>
      <dgm:t>
        <a:bodyPr/>
        <a:lstStyle/>
        <a:p>
          <a:pPr>
            <a:defRPr cap="all"/>
          </a:pPr>
          <a:r>
            <a:rPr lang="en-US" dirty="0"/>
            <a:t>Error Detection</a:t>
          </a:r>
          <a:br>
            <a:rPr lang="en-US" dirty="0"/>
          </a:br>
          <a:endParaRPr lang="en-US" dirty="0"/>
        </a:p>
      </dgm:t>
    </dgm:pt>
    <dgm:pt modelId="{D9488C0A-7907-452F-AFE1-9B120A808964}" type="parTrans" cxnId="{D4705FA2-5C66-47DF-80F1-9FAFC2B32D01}">
      <dgm:prSet/>
      <dgm:spPr/>
      <dgm:t>
        <a:bodyPr/>
        <a:lstStyle/>
        <a:p>
          <a:endParaRPr lang="en-US"/>
        </a:p>
      </dgm:t>
    </dgm:pt>
    <dgm:pt modelId="{0B3445B5-7E0C-4A4C-8069-6CF87CA3DE49}" type="sibTrans" cxnId="{D4705FA2-5C66-47DF-80F1-9FAFC2B32D01}">
      <dgm:prSet/>
      <dgm:spPr/>
      <dgm:t>
        <a:bodyPr/>
        <a:lstStyle/>
        <a:p>
          <a:endParaRPr lang="en-US"/>
        </a:p>
      </dgm:t>
    </dgm:pt>
    <dgm:pt modelId="{191678E2-43E8-48F4-AB01-9B572FBFC1B8}">
      <dgm:prSet/>
      <dgm:spPr/>
      <dgm:t>
        <a:bodyPr/>
        <a:lstStyle/>
        <a:p>
          <a:pPr>
            <a:defRPr cap="all"/>
          </a:pPr>
          <a:r>
            <a:rPr lang="en-US" dirty="0"/>
            <a:t>Regulatory Compliance</a:t>
          </a:r>
          <a:br>
            <a:rPr lang="en-US" dirty="0"/>
          </a:br>
          <a:endParaRPr lang="en-US" dirty="0"/>
        </a:p>
      </dgm:t>
    </dgm:pt>
    <dgm:pt modelId="{34693DBF-634C-4DFA-9801-69F6CBE5F491}" type="parTrans" cxnId="{2CA054D2-E596-4CD9-BDEF-5C2DCAE8F976}">
      <dgm:prSet/>
      <dgm:spPr/>
      <dgm:t>
        <a:bodyPr/>
        <a:lstStyle/>
        <a:p>
          <a:endParaRPr lang="en-US"/>
        </a:p>
      </dgm:t>
    </dgm:pt>
    <dgm:pt modelId="{AB463ACE-EACB-42C0-BFEA-4905E954A57A}" type="sibTrans" cxnId="{2CA054D2-E596-4CD9-BDEF-5C2DCAE8F976}">
      <dgm:prSet/>
      <dgm:spPr/>
      <dgm:t>
        <a:bodyPr/>
        <a:lstStyle/>
        <a:p>
          <a:endParaRPr lang="en-US"/>
        </a:p>
      </dgm:t>
    </dgm:pt>
    <dgm:pt modelId="{78592156-36F2-4939-B99F-8D4A7C96CEF7}">
      <dgm:prSet/>
      <dgm:spPr/>
      <dgm:t>
        <a:bodyPr/>
        <a:lstStyle/>
        <a:p>
          <a:pPr>
            <a:defRPr cap="all"/>
          </a:pPr>
          <a:r>
            <a:rPr lang="en-US"/>
            <a:t>Cost Efficiency</a:t>
          </a:r>
          <a:br>
            <a:rPr lang="en-US"/>
          </a:br>
          <a:endParaRPr lang="en-US"/>
        </a:p>
      </dgm:t>
    </dgm:pt>
    <dgm:pt modelId="{3890ACB5-EA9C-4E17-B493-3E67185D12C2}" type="parTrans" cxnId="{8B8CE817-12BA-47F4-A38F-0C33FE59AC42}">
      <dgm:prSet/>
      <dgm:spPr/>
      <dgm:t>
        <a:bodyPr/>
        <a:lstStyle/>
        <a:p>
          <a:endParaRPr lang="en-US"/>
        </a:p>
      </dgm:t>
    </dgm:pt>
    <dgm:pt modelId="{74AF1FE3-D686-4DEB-B4FF-8F23128223C2}" type="sibTrans" cxnId="{8B8CE817-12BA-47F4-A38F-0C33FE59AC42}">
      <dgm:prSet/>
      <dgm:spPr/>
      <dgm:t>
        <a:bodyPr/>
        <a:lstStyle/>
        <a:p>
          <a:endParaRPr lang="en-US"/>
        </a:p>
      </dgm:t>
    </dgm:pt>
    <dgm:pt modelId="{94CF0632-D107-4E1B-83F8-3443A51C6193}" type="pres">
      <dgm:prSet presAssocID="{3E803650-BD01-4F9D-A469-4C291CED083E}" presName="root" presStyleCnt="0">
        <dgm:presLayoutVars>
          <dgm:dir/>
          <dgm:resizeHandles val="exact"/>
        </dgm:presLayoutVars>
      </dgm:prSet>
      <dgm:spPr/>
    </dgm:pt>
    <dgm:pt modelId="{0FD6D634-AACB-46CF-9F53-5A8B2A78B94E}" type="pres">
      <dgm:prSet presAssocID="{C06B650E-ADBD-4019-9599-2F4B25A4D0D5}" presName="compNode" presStyleCnt="0"/>
      <dgm:spPr/>
    </dgm:pt>
    <dgm:pt modelId="{4FD27796-3DF5-4542-94D5-2CA553B7C840}" type="pres">
      <dgm:prSet presAssocID="{C06B650E-ADBD-4019-9599-2F4B25A4D0D5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1D32926A-FE02-4CA3-A8F1-E58DC9FF0FEE}" type="pres">
      <dgm:prSet presAssocID="{C06B650E-ADBD-4019-9599-2F4B25A4D0D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4F729F1E-E775-49BE-AA9F-CEF7F3CA1E96}" type="pres">
      <dgm:prSet presAssocID="{C06B650E-ADBD-4019-9599-2F4B25A4D0D5}" presName="spaceRect" presStyleCnt="0"/>
      <dgm:spPr/>
    </dgm:pt>
    <dgm:pt modelId="{EC7C0851-E229-4D8E-87CF-06F59E28B1A1}" type="pres">
      <dgm:prSet presAssocID="{C06B650E-ADBD-4019-9599-2F4B25A4D0D5}" presName="textRect" presStyleLbl="revTx" presStyleIdx="0" presStyleCnt="4">
        <dgm:presLayoutVars>
          <dgm:chMax val="1"/>
          <dgm:chPref val="1"/>
        </dgm:presLayoutVars>
      </dgm:prSet>
      <dgm:spPr/>
    </dgm:pt>
    <dgm:pt modelId="{A2C98893-0C75-4B62-8652-8DDC5A7DE788}" type="pres">
      <dgm:prSet presAssocID="{08393210-16C4-4CCA-A92F-039B53A74BFB}" presName="sibTrans" presStyleCnt="0"/>
      <dgm:spPr/>
    </dgm:pt>
    <dgm:pt modelId="{7B35DD9E-596B-4266-B1CD-8011B374E658}" type="pres">
      <dgm:prSet presAssocID="{587A8ECD-203E-4067-8B6F-0E5BDD437C32}" presName="compNode" presStyleCnt="0"/>
      <dgm:spPr/>
    </dgm:pt>
    <dgm:pt modelId="{14E5989F-1696-4217-AE1D-58B824BC9100}" type="pres">
      <dgm:prSet presAssocID="{587A8ECD-203E-4067-8B6F-0E5BDD437C32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F54F9CCA-8E03-405B-B031-6CA77D24714B}" type="pres">
      <dgm:prSet presAssocID="{587A8ECD-203E-4067-8B6F-0E5BDD437C3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AB6AF692-D482-45B3-95D7-62C7D8A2E73C}" type="pres">
      <dgm:prSet presAssocID="{587A8ECD-203E-4067-8B6F-0E5BDD437C32}" presName="spaceRect" presStyleCnt="0"/>
      <dgm:spPr/>
    </dgm:pt>
    <dgm:pt modelId="{3DC22C2E-02A4-4660-9070-067F234BB33F}" type="pres">
      <dgm:prSet presAssocID="{587A8ECD-203E-4067-8B6F-0E5BDD437C32}" presName="textRect" presStyleLbl="revTx" presStyleIdx="1" presStyleCnt="4">
        <dgm:presLayoutVars>
          <dgm:chMax val="1"/>
          <dgm:chPref val="1"/>
        </dgm:presLayoutVars>
      </dgm:prSet>
      <dgm:spPr/>
    </dgm:pt>
    <dgm:pt modelId="{7B617852-8764-46CC-9824-63D3B51B9E01}" type="pres">
      <dgm:prSet presAssocID="{0B3445B5-7E0C-4A4C-8069-6CF87CA3DE49}" presName="sibTrans" presStyleCnt="0"/>
      <dgm:spPr/>
    </dgm:pt>
    <dgm:pt modelId="{A76263CE-8CCD-48C1-B115-58899D015194}" type="pres">
      <dgm:prSet presAssocID="{191678E2-43E8-48F4-AB01-9B572FBFC1B8}" presName="compNode" presStyleCnt="0"/>
      <dgm:spPr/>
    </dgm:pt>
    <dgm:pt modelId="{09853C73-5B21-493A-AE55-2EB4E8E250E1}" type="pres">
      <dgm:prSet presAssocID="{191678E2-43E8-48F4-AB01-9B572FBFC1B8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3A31F6B-294F-4F55-8683-AAF901EEB5C4}" type="pres">
      <dgm:prSet presAssocID="{191678E2-43E8-48F4-AB01-9B572FBFC1B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51BAFA7C-B378-429C-BE97-F613F4656D8F}" type="pres">
      <dgm:prSet presAssocID="{191678E2-43E8-48F4-AB01-9B572FBFC1B8}" presName="spaceRect" presStyleCnt="0"/>
      <dgm:spPr/>
    </dgm:pt>
    <dgm:pt modelId="{B841F573-C4A0-43C9-A99D-781617CF47A6}" type="pres">
      <dgm:prSet presAssocID="{191678E2-43E8-48F4-AB01-9B572FBFC1B8}" presName="textRect" presStyleLbl="revTx" presStyleIdx="2" presStyleCnt="4">
        <dgm:presLayoutVars>
          <dgm:chMax val="1"/>
          <dgm:chPref val="1"/>
        </dgm:presLayoutVars>
      </dgm:prSet>
      <dgm:spPr/>
    </dgm:pt>
    <dgm:pt modelId="{5A09072E-CE2C-4F0F-A061-6A909C0DD4C4}" type="pres">
      <dgm:prSet presAssocID="{AB463ACE-EACB-42C0-BFEA-4905E954A57A}" presName="sibTrans" presStyleCnt="0"/>
      <dgm:spPr/>
    </dgm:pt>
    <dgm:pt modelId="{DC30D762-930D-4C80-BB04-50D52FB2D313}" type="pres">
      <dgm:prSet presAssocID="{78592156-36F2-4939-B99F-8D4A7C96CEF7}" presName="compNode" presStyleCnt="0"/>
      <dgm:spPr/>
    </dgm:pt>
    <dgm:pt modelId="{8D5BD88A-F5BF-4624-AE24-0A005F9E95B8}" type="pres">
      <dgm:prSet presAssocID="{78592156-36F2-4939-B99F-8D4A7C96CEF7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75803452-A278-40B0-A557-E3D6F45FBF96}" type="pres">
      <dgm:prSet presAssocID="{78592156-36F2-4939-B99F-8D4A7C96CEF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F53B46AF-1783-4225-B714-4F400279F276}" type="pres">
      <dgm:prSet presAssocID="{78592156-36F2-4939-B99F-8D4A7C96CEF7}" presName="spaceRect" presStyleCnt="0"/>
      <dgm:spPr/>
    </dgm:pt>
    <dgm:pt modelId="{54E0C02A-1DC6-4227-9F3C-8011A176E391}" type="pres">
      <dgm:prSet presAssocID="{78592156-36F2-4939-B99F-8D4A7C96CEF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54D5707-C6B8-424C-B089-BEC5A0F1D0E4}" type="presOf" srcId="{587A8ECD-203E-4067-8B6F-0E5BDD437C32}" destId="{3DC22C2E-02A4-4660-9070-067F234BB33F}" srcOrd="0" destOrd="0" presId="urn:microsoft.com/office/officeart/2018/5/layout/IconLeafLabelList"/>
    <dgm:cxn modelId="{8B8CE817-12BA-47F4-A38F-0C33FE59AC42}" srcId="{3E803650-BD01-4F9D-A469-4C291CED083E}" destId="{78592156-36F2-4939-B99F-8D4A7C96CEF7}" srcOrd="3" destOrd="0" parTransId="{3890ACB5-EA9C-4E17-B493-3E67185D12C2}" sibTransId="{74AF1FE3-D686-4DEB-B4FF-8F23128223C2}"/>
    <dgm:cxn modelId="{4C34B62F-15C0-47C2-B5F5-FE8710A10A6B}" type="presOf" srcId="{191678E2-43E8-48F4-AB01-9B572FBFC1B8}" destId="{B841F573-C4A0-43C9-A99D-781617CF47A6}" srcOrd="0" destOrd="0" presId="urn:microsoft.com/office/officeart/2018/5/layout/IconLeafLabelList"/>
    <dgm:cxn modelId="{12733B36-B607-4BF7-9322-A99E9E034FA4}" type="presOf" srcId="{C06B650E-ADBD-4019-9599-2F4B25A4D0D5}" destId="{EC7C0851-E229-4D8E-87CF-06F59E28B1A1}" srcOrd="0" destOrd="0" presId="urn:microsoft.com/office/officeart/2018/5/layout/IconLeafLabelList"/>
    <dgm:cxn modelId="{52A3004B-415F-4D6D-BDF6-0F07293B8D71}" type="presOf" srcId="{78592156-36F2-4939-B99F-8D4A7C96CEF7}" destId="{54E0C02A-1DC6-4227-9F3C-8011A176E391}" srcOrd="0" destOrd="0" presId="urn:microsoft.com/office/officeart/2018/5/layout/IconLeafLabelList"/>
    <dgm:cxn modelId="{D4705FA2-5C66-47DF-80F1-9FAFC2B32D01}" srcId="{3E803650-BD01-4F9D-A469-4C291CED083E}" destId="{587A8ECD-203E-4067-8B6F-0E5BDD437C32}" srcOrd="1" destOrd="0" parTransId="{D9488C0A-7907-452F-AFE1-9B120A808964}" sibTransId="{0B3445B5-7E0C-4A4C-8069-6CF87CA3DE49}"/>
    <dgm:cxn modelId="{2CA054D2-E596-4CD9-BDEF-5C2DCAE8F976}" srcId="{3E803650-BD01-4F9D-A469-4C291CED083E}" destId="{191678E2-43E8-48F4-AB01-9B572FBFC1B8}" srcOrd="2" destOrd="0" parTransId="{34693DBF-634C-4DFA-9801-69F6CBE5F491}" sibTransId="{AB463ACE-EACB-42C0-BFEA-4905E954A57A}"/>
    <dgm:cxn modelId="{5DDC70E4-57B4-48DE-B06E-2FC61B100983}" srcId="{3E803650-BD01-4F9D-A469-4C291CED083E}" destId="{C06B650E-ADBD-4019-9599-2F4B25A4D0D5}" srcOrd="0" destOrd="0" parTransId="{B23605D0-CDE2-4B6E-9419-8808D6349C71}" sibTransId="{08393210-16C4-4CCA-A92F-039B53A74BFB}"/>
    <dgm:cxn modelId="{1E5DD6F9-CE13-4821-AD99-159E69145A54}" type="presOf" srcId="{3E803650-BD01-4F9D-A469-4C291CED083E}" destId="{94CF0632-D107-4E1B-83F8-3443A51C6193}" srcOrd="0" destOrd="0" presId="urn:microsoft.com/office/officeart/2018/5/layout/IconLeafLabelList"/>
    <dgm:cxn modelId="{321A3DEA-792B-4EFA-9C09-3961B42065DD}" type="presParOf" srcId="{94CF0632-D107-4E1B-83F8-3443A51C6193}" destId="{0FD6D634-AACB-46CF-9F53-5A8B2A78B94E}" srcOrd="0" destOrd="0" presId="urn:microsoft.com/office/officeart/2018/5/layout/IconLeafLabelList"/>
    <dgm:cxn modelId="{3D94E2EF-C176-4AB7-BBAE-129725A0CBA4}" type="presParOf" srcId="{0FD6D634-AACB-46CF-9F53-5A8B2A78B94E}" destId="{4FD27796-3DF5-4542-94D5-2CA553B7C840}" srcOrd="0" destOrd="0" presId="urn:microsoft.com/office/officeart/2018/5/layout/IconLeafLabelList"/>
    <dgm:cxn modelId="{009B042B-4E28-476A-9C1C-A2834B9EBC3D}" type="presParOf" srcId="{0FD6D634-AACB-46CF-9F53-5A8B2A78B94E}" destId="{1D32926A-FE02-4CA3-A8F1-E58DC9FF0FEE}" srcOrd="1" destOrd="0" presId="urn:microsoft.com/office/officeart/2018/5/layout/IconLeafLabelList"/>
    <dgm:cxn modelId="{2A4B2EC0-6C5A-4AA1-B245-68A2B901AFC6}" type="presParOf" srcId="{0FD6D634-AACB-46CF-9F53-5A8B2A78B94E}" destId="{4F729F1E-E775-49BE-AA9F-CEF7F3CA1E96}" srcOrd="2" destOrd="0" presId="urn:microsoft.com/office/officeart/2018/5/layout/IconLeafLabelList"/>
    <dgm:cxn modelId="{05BE8729-D5BB-42B6-890E-F62D709CFE5A}" type="presParOf" srcId="{0FD6D634-AACB-46CF-9F53-5A8B2A78B94E}" destId="{EC7C0851-E229-4D8E-87CF-06F59E28B1A1}" srcOrd="3" destOrd="0" presId="urn:microsoft.com/office/officeart/2018/5/layout/IconLeafLabelList"/>
    <dgm:cxn modelId="{6679C151-F148-4C5B-84FE-B6029C1362FB}" type="presParOf" srcId="{94CF0632-D107-4E1B-83F8-3443A51C6193}" destId="{A2C98893-0C75-4B62-8652-8DDC5A7DE788}" srcOrd="1" destOrd="0" presId="urn:microsoft.com/office/officeart/2018/5/layout/IconLeafLabelList"/>
    <dgm:cxn modelId="{1A1825D2-CF59-437A-B570-D1471D035939}" type="presParOf" srcId="{94CF0632-D107-4E1B-83F8-3443A51C6193}" destId="{7B35DD9E-596B-4266-B1CD-8011B374E658}" srcOrd="2" destOrd="0" presId="urn:microsoft.com/office/officeart/2018/5/layout/IconLeafLabelList"/>
    <dgm:cxn modelId="{3387413E-FC5F-416F-ABEE-962B1672E124}" type="presParOf" srcId="{7B35DD9E-596B-4266-B1CD-8011B374E658}" destId="{14E5989F-1696-4217-AE1D-58B824BC9100}" srcOrd="0" destOrd="0" presId="urn:microsoft.com/office/officeart/2018/5/layout/IconLeafLabelList"/>
    <dgm:cxn modelId="{CF85AD39-F4BA-477F-ABBC-4C81AF7C24A9}" type="presParOf" srcId="{7B35DD9E-596B-4266-B1CD-8011B374E658}" destId="{F54F9CCA-8E03-405B-B031-6CA77D24714B}" srcOrd="1" destOrd="0" presId="urn:microsoft.com/office/officeart/2018/5/layout/IconLeafLabelList"/>
    <dgm:cxn modelId="{4A3876BD-7DDB-49FD-A8B6-CA389335416B}" type="presParOf" srcId="{7B35DD9E-596B-4266-B1CD-8011B374E658}" destId="{AB6AF692-D482-45B3-95D7-62C7D8A2E73C}" srcOrd="2" destOrd="0" presId="urn:microsoft.com/office/officeart/2018/5/layout/IconLeafLabelList"/>
    <dgm:cxn modelId="{B4E55BFF-66DA-4FC1-A97A-18482CE38D35}" type="presParOf" srcId="{7B35DD9E-596B-4266-B1CD-8011B374E658}" destId="{3DC22C2E-02A4-4660-9070-067F234BB33F}" srcOrd="3" destOrd="0" presId="urn:microsoft.com/office/officeart/2018/5/layout/IconLeafLabelList"/>
    <dgm:cxn modelId="{827C717D-4031-441B-8CDD-9FB39046A1C6}" type="presParOf" srcId="{94CF0632-D107-4E1B-83F8-3443A51C6193}" destId="{7B617852-8764-46CC-9824-63D3B51B9E01}" srcOrd="3" destOrd="0" presId="urn:microsoft.com/office/officeart/2018/5/layout/IconLeafLabelList"/>
    <dgm:cxn modelId="{FD427925-90E4-4BDF-9D64-07CED767F2EB}" type="presParOf" srcId="{94CF0632-D107-4E1B-83F8-3443A51C6193}" destId="{A76263CE-8CCD-48C1-B115-58899D015194}" srcOrd="4" destOrd="0" presId="urn:microsoft.com/office/officeart/2018/5/layout/IconLeafLabelList"/>
    <dgm:cxn modelId="{27049DF6-73AA-4574-A319-F6195B107305}" type="presParOf" srcId="{A76263CE-8CCD-48C1-B115-58899D015194}" destId="{09853C73-5B21-493A-AE55-2EB4E8E250E1}" srcOrd="0" destOrd="0" presId="urn:microsoft.com/office/officeart/2018/5/layout/IconLeafLabelList"/>
    <dgm:cxn modelId="{C0411A37-B638-4984-85D4-AAD92E2A26EF}" type="presParOf" srcId="{A76263CE-8CCD-48C1-B115-58899D015194}" destId="{23A31F6B-294F-4F55-8683-AAF901EEB5C4}" srcOrd="1" destOrd="0" presId="urn:microsoft.com/office/officeart/2018/5/layout/IconLeafLabelList"/>
    <dgm:cxn modelId="{026CA104-D8A1-4D68-95A2-AC827F5CCE11}" type="presParOf" srcId="{A76263CE-8CCD-48C1-B115-58899D015194}" destId="{51BAFA7C-B378-429C-BE97-F613F4656D8F}" srcOrd="2" destOrd="0" presId="urn:microsoft.com/office/officeart/2018/5/layout/IconLeafLabelList"/>
    <dgm:cxn modelId="{69022EEF-5A82-470D-9DB2-21F1AD6908EF}" type="presParOf" srcId="{A76263CE-8CCD-48C1-B115-58899D015194}" destId="{B841F573-C4A0-43C9-A99D-781617CF47A6}" srcOrd="3" destOrd="0" presId="urn:microsoft.com/office/officeart/2018/5/layout/IconLeafLabelList"/>
    <dgm:cxn modelId="{152AA6FD-5032-45CA-82E8-B32916F7CC19}" type="presParOf" srcId="{94CF0632-D107-4E1B-83F8-3443A51C6193}" destId="{5A09072E-CE2C-4F0F-A061-6A909C0DD4C4}" srcOrd="5" destOrd="0" presId="urn:microsoft.com/office/officeart/2018/5/layout/IconLeafLabelList"/>
    <dgm:cxn modelId="{987CE712-FD65-4E2D-99CB-5C97C6E09E9D}" type="presParOf" srcId="{94CF0632-D107-4E1B-83F8-3443A51C6193}" destId="{DC30D762-930D-4C80-BB04-50D52FB2D313}" srcOrd="6" destOrd="0" presId="urn:microsoft.com/office/officeart/2018/5/layout/IconLeafLabelList"/>
    <dgm:cxn modelId="{BD094064-5236-4B74-A547-ACF75C2DD574}" type="presParOf" srcId="{DC30D762-930D-4C80-BB04-50D52FB2D313}" destId="{8D5BD88A-F5BF-4624-AE24-0A005F9E95B8}" srcOrd="0" destOrd="0" presId="urn:microsoft.com/office/officeart/2018/5/layout/IconLeafLabelList"/>
    <dgm:cxn modelId="{C8C4227F-4950-4A21-90EE-36A0B7C587AE}" type="presParOf" srcId="{DC30D762-930D-4C80-BB04-50D52FB2D313}" destId="{75803452-A278-40B0-A557-E3D6F45FBF96}" srcOrd="1" destOrd="0" presId="urn:microsoft.com/office/officeart/2018/5/layout/IconLeafLabelList"/>
    <dgm:cxn modelId="{BFCEA39F-5C39-4B10-8CB7-E065484B31CC}" type="presParOf" srcId="{DC30D762-930D-4C80-BB04-50D52FB2D313}" destId="{F53B46AF-1783-4225-B714-4F400279F276}" srcOrd="2" destOrd="0" presId="urn:microsoft.com/office/officeart/2018/5/layout/IconLeafLabelList"/>
    <dgm:cxn modelId="{A6C0FD51-DB27-4030-A667-8E45F2108E2D}" type="presParOf" srcId="{DC30D762-930D-4C80-BB04-50D52FB2D313}" destId="{54E0C02A-1DC6-4227-9F3C-8011A176E39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D27796-3DF5-4542-94D5-2CA553B7C840}">
      <dsp:nvSpPr>
        <dsp:cNvPr id="0" name=""/>
        <dsp:cNvSpPr/>
      </dsp:nvSpPr>
      <dsp:spPr>
        <a:xfrm>
          <a:off x="548825" y="851683"/>
          <a:ext cx="1444548" cy="1444548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32926A-FE02-4CA3-A8F1-E58DC9FF0FEE}">
      <dsp:nvSpPr>
        <dsp:cNvPr id="0" name=""/>
        <dsp:cNvSpPr/>
      </dsp:nvSpPr>
      <dsp:spPr>
        <a:xfrm>
          <a:off x="856680" y="1159537"/>
          <a:ext cx="828839" cy="8288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C0851-E229-4D8E-87CF-06F59E28B1A1}">
      <dsp:nvSpPr>
        <dsp:cNvPr id="0" name=""/>
        <dsp:cNvSpPr/>
      </dsp:nvSpPr>
      <dsp:spPr>
        <a:xfrm>
          <a:off x="87044" y="2746172"/>
          <a:ext cx="23681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Security Assurance</a:t>
          </a:r>
          <a:br>
            <a:rPr lang="en-US" sz="1800" kern="1200" dirty="0"/>
          </a:br>
          <a:endParaRPr lang="en-US" sz="1800" kern="1200" dirty="0"/>
        </a:p>
      </dsp:txBody>
      <dsp:txXfrm>
        <a:off x="87044" y="2746172"/>
        <a:ext cx="2368112" cy="720000"/>
      </dsp:txXfrm>
    </dsp:sp>
    <dsp:sp modelId="{14E5989F-1696-4217-AE1D-58B824BC9100}">
      <dsp:nvSpPr>
        <dsp:cNvPr id="0" name=""/>
        <dsp:cNvSpPr/>
      </dsp:nvSpPr>
      <dsp:spPr>
        <a:xfrm>
          <a:off x="3331357" y="851683"/>
          <a:ext cx="1444548" cy="1444548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4F9CCA-8E03-405B-B031-6CA77D24714B}">
      <dsp:nvSpPr>
        <dsp:cNvPr id="0" name=""/>
        <dsp:cNvSpPr/>
      </dsp:nvSpPr>
      <dsp:spPr>
        <a:xfrm>
          <a:off x="3639212" y="1159537"/>
          <a:ext cx="828839" cy="8288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22C2E-02A4-4660-9070-067F234BB33F}">
      <dsp:nvSpPr>
        <dsp:cNvPr id="0" name=""/>
        <dsp:cNvSpPr/>
      </dsp:nvSpPr>
      <dsp:spPr>
        <a:xfrm>
          <a:off x="2869575" y="2746172"/>
          <a:ext cx="23681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Error Detection</a:t>
          </a:r>
          <a:br>
            <a:rPr lang="en-US" sz="1800" kern="1200" dirty="0"/>
          </a:br>
          <a:endParaRPr lang="en-US" sz="1800" kern="1200" dirty="0"/>
        </a:p>
      </dsp:txBody>
      <dsp:txXfrm>
        <a:off x="2869575" y="2746172"/>
        <a:ext cx="2368112" cy="720000"/>
      </dsp:txXfrm>
    </dsp:sp>
    <dsp:sp modelId="{09853C73-5B21-493A-AE55-2EB4E8E250E1}">
      <dsp:nvSpPr>
        <dsp:cNvPr id="0" name=""/>
        <dsp:cNvSpPr/>
      </dsp:nvSpPr>
      <dsp:spPr>
        <a:xfrm>
          <a:off x="6113889" y="851683"/>
          <a:ext cx="1444548" cy="1444548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A31F6B-294F-4F55-8683-AAF901EEB5C4}">
      <dsp:nvSpPr>
        <dsp:cNvPr id="0" name=""/>
        <dsp:cNvSpPr/>
      </dsp:nvSpPr>
      <dsp:spPr>
        <a:xfrm>
          <a:off x="6421744" y="1159537"/>
          <a:ext cx="828839" cy="8288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1F573-C4A0-43C9-A99D-781617CF47A6}">
      <dsp:nvSpPr>
        <dsp:cNvPr id="0" name=""/>
        <dsp:cNvSpPr/>
      </dsp:nvSpPr>
      <dsp:spPr>
        <a:xfrm>
          <a:off x="5652107" y="2746172"/>
          <a:ext cx="23681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Regulatory Compliance</a:t>
          </a:r>
          <a:br>
            <a:rPr lang="en-US" sz="1800" kern="1200" dirty="0"/>
          </a:br>
          <a:endParaRPr lang="en-US" sz="1800" kern="1200" dirty="0"/>
        </a:p>
      </dsp:txBody>
      <dsp:txXfrm>
        <a:off x="5652107" y="2746172"/>
        <a:ext cx="2368112" cy="720000"/>
      </dsp:txXfrm>
    </dsp:sp>
    <dsp:sp modelId="{8D5BD88A-F5BF-4624-AE24-0A005F9E95B8}">
      <dsp:nvSpPr>
        <dsp:cNvPr id="0" name=""/>
        <dsp:cNvSpPr/>
      </dsp:nvSpPr>
      <dsp:spPr>
        <a:xfrm>
          <a:off x="8896421" y="851683"/>
          <a:ext cx="1444548" cy="1444548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03452-A278-40B0-A557-E3D6F45FBF96}">
      <dsp:nvSpPr>
        <dsp:cNvPr id="0" name=""/>
        <dsp:cNvSpPr/>
      </dsp:nvSpPr>
      <dsp:spPr>
        <a:xfrm>
          <a:off x="9204276" y="1159537"/>
          <a:ext cx="828839" cy="8288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0C02A-1DC6-4227-9F3C-8011A176E391}">
      <dsp:nvSpPr>
        <dsp:cNvPr id="0" name=""/>
        <dsp:cNvSpPr/>
      </dsp:nvSpPr>
      <dsp:spPr>
        <a:xfrm>
          <a:off x="8434639" y="2746172"/>
          <a:ext cx="23681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/>
            <a:t>Cost Efficiency</a:t>
          </a:r>
          <a:br>
            <a:rPr lang="en-US" sz="1800" kern="1200"/>
          </a:br>
          <a:endParaRPr lang="en-US" sz="1800" kern="1200"/>
        </a:p>
      </dsp:txBody>
      <dsp:txXfrm>
        <a:off x="8434639" y="2746172"/>
        <a:ext cx="236811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7E3961-5613-64C6-63C3-6085D0CDA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6D1F08-FF42-95F6-3130-AE63E5604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26A2A-0A96-0647-84E5-C82F2EFD9474}" type="datetimeFigureOut">
              <a:rPr lang="en-US" smtClean="0"/>
              <a:t>3/29/25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D5B35B-A046-EC3C-A80E-3D9D12C149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2DDE3-703C-8B4C-9506-EC0A39AAC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1D1-B6C2-C644-8BF1-C34DBFFE1C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79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A894A48D-3417-BE20-3062-A366096904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9" name="Slide Image Placeholder 8">
            <a:extLst>
              <a:ext uri="{FF2B5EF4-FFF2-40B4-BE49-F238E27FC236}">
                <a16:creationId xmlns:a16="http://schemas.microsoft.com/office/drawing/2014/main" id="{AC9ED954-709D-51DC-3EA0-0E06FE1D72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F57F2FB-2942-7663-E6DB-E3A976549D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D31FE42-8AA6-DC9C-5EE7-8737143C1D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8D246-FB21-4ACB-9068-6447CC7872F8}" type="datetimeFigureOut">
              <a:rPr lang="en-US" smtClean="0"/>
              <a:t>3/29/25</a:t>
            </a:fld>
            <a:endParaRPr lang="en-US"/>
          </a:p>
        </p:txBody>
      </p:sp>
      <p:sp>
        <p:nvSpPr>
          <p:cNvPr id="12" name="Notes Placeholder 11">
            <a:extLst>
              <a:ext uri="{FF2B5EF4-FFF2-40B4-BE49-F238E27FC236}">
                <a16:creationId xmlns:a16="http://schemas.microsoft.com/office/drawing/2014/main" id="{5F659C92-43C4-05C5-9170-5CF256AF9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4923A81-0599-8ECF-BDF0-A4898D468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3159-94EB-4F6B-8273-09F1A6B01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71288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23581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914374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961386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he-IL" dirty="0"/>
              <a:t>לדבר על </a:t>
            </a:r>
            <a:r>
              <a:rPr lang="he-IL" dirty="0" err="1"/>
              <a:t>הסירטון</a:t>
            </a:r>
            <a:r>
              <a:rPr lang="he-IL" dirty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5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64007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6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799336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7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820645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smtClean="0"/>
              <a:t>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80906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smtClean="0"/>
              <a:t>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24331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10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245785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673BD-4EF0-7F23-4079-D4FFFDF48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D2DB6B-EB1C-8FB9-1DE9-D037911C3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553EFB-8BE1-0ADE-BDE2-F5D856863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63B58-760D-BE87-0377-2E6D1E28F8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11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549009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134F0-8C02-79B2-3936-98F5E33A2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6645C-715F-49B0-0BF4-1DC56B409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71466A-5D56-0FBD-A8D6-1CB1DC7319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r>
              <a:rPr lang="he-IL" dirty="0" err="1"/>
              <a:t>להוס</a:t>
            </a:r>
            <a:r>
              <a:rPr lang="he-IL" dirty="0"/>
              <a:t> </a:t>
            </a:r>
            <a:r>
              <a:rPr lang="he-IL" dirty="0" err="1"/>
              <a:t>יף</a:t>
            </a:r>
            <a:r>
              <a:rPr lang="he-IL" dirty="0"/>
              <a:t> </a:t>
            </a:r>
            <a:r>
              <a:rPr lang="he-IL" dirty="0" err="1"/>
              <a:t>פרודוסר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F261E-AAE3-A5C8-6160-7E9B593B0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F3159-94EB-4F6B-8273-09F1A6B019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66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323D0-CEB0-CDF8-7C7F-ADB173D28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437FD6-83FF-0A85-5E52-C9F9FFC3E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357314-E41B-9CA0-FEB9-52A1E2745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40197-A451-464A-664B-3BFED0DEDF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8293502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F3159-94EB-4F6B-8273-09F1A6B019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47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16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484497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What is Hoare Logic?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formal system used to reason about the correctness of computer programs.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Uses triples {P} C {Q} to represent program correctness.</a:t>
            </a:r>
          </a:p>
          <a:p>
            <a:r>
              <a:rPr lang="en-US" b="1" dirty="0"/>
              <a:t>Components of Hoare Logic: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Precondition (P):</a:t>
            </a:r>
            <a:r>
              <a:rPr lang="en-US" dirty="0"/>
              <a:t> The condition that must be true before executing the command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Command (C):</a:t>
            </a:r>
            <a:r>
              <a:rPr lang="en-US" dirty="0"/>
              <a:t> The sequence of program commands or operations being analyzed.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Postcondition (Q):</a:t>
            </a:r>
            <a:r>
              <a:rPr lang="en-US" dirty="0"/>
              <a:t> The condition that must be true after the command C is executed, assuming the precondition was met.</a:t>
            </a:r>
          </a:p>
          <a:p>
            <a:r>
              <a:rPr lang="en-US" b="1" dirty="0"/>
              <a:t>Purpose of Hoare Logic: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Provides a methodological framework to ensure that programs perform as expected.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Helps in verifying program properties without executing the program.</a:t>
            </a:r>
          </a:p>
          <a:p>
            <a:r>
              <a:rPr lang="en-US" b="1" dirty="0"/>
              <a:t>Significance in Software Development: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Essential for developing reliable and secure software systems.</a:t>
            </a:r>
          </a:p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F3159-94EB-4F6B-8273-09F1A6B019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96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L" dirty="0"/>
              <a:t>Parent part – specification </a:t>
            </a:r>
          </a:p>
          <a:p>
            <a:r>
              <a:rPr lang="en-IL" dirty="0"/>
              <a:t>I – </a:t>
            </a:r>
            <a:r>
              <a:rPr lang="he-IL" dirty="0" err="1"/>
              <a:t>באלנס</a:t>
            </a:r>
            <a:r>
              <a:rPr lang="he-IL" dirty="0"/>
              <a:t> תמיד אי שלילי, מגבלה אי שלילית, </a:t>
            </a:r>
            <a:r>
              <a:rPr lang="he-IL" dirty="0" err="1"/>
              <a:t>באלנס</a:t>
            </a:r>
            <a:r>
              <a:rPr lang="he-IL" dirty="0"/>
              <a:t> גדול מהמגבלות</a:t>
            </a:r>
          </a:p>
          <a:p>
            <a:r>
              <a:rPr lang="he-IL" dirty="0"/>
              <a:t>אחרי הפעולה </a:t>
            </a:r>
            <a:br>
              <a:rPr lang="en-US" dirty="0"/>
            </a:br>
            <a:r>
              <a:rPr lang="he-IL" dirty="0"/>
              <a:t>* סכום כל הכף לא משתנה</a:t>
            </a:r>
            <a:br>
              <a:rPr lang="en-US" dirty="0"/>
            </a:br>
            <a:r>
              <a:rPr lang="he-IL" dirty="0"/>
              <a:t>* אם העברה אושרה-היה מספיק כסף להעביר ונוריד את הכסף מהיתרה</a:t>
            </a:r>
            <a:br>
              <a:rPr lang="en-US" dirty="0"/>
            </a:br>
            <a:r>
              <a:rPr lang="he-IL" dirty="0"/>
              <a:t>* העברה לא אושרה – במקרה שלא היה מספיק יתרה, ולכן אין שינוי </a:t>
            </a:r>
            <a:r>
              <a:rPr lang="he-IL" dirty="0" err="1"/>
              <a:t>בבאלנס</a:t>
            </a:r>
            <a:endParaRPr lang="en-IL" dirty="0"/>
          </a:p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F3159-94EB-4F6B-8273-09F1A6B019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69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L" dirty="0"/>
              <a:t>Parent part – specification </a:t>
            </a:r>
          </a:p>
          <a:p>
            <a:r>
              <a:rPr lang="en-IL" dirty="0"/>
              <a:t>I – </a:t>
            </a:r>
            <a:r>
              <a:rPr lang="he-IL" dirty="0" err="1"/>
              <a:t>באלנס</a:t>
            </a:r>
            <a:r>
              <a:rPr lang="he-IL" dirty="0"/>
              <a:t> תמיד אי שלילי, מגבלה אי שלילית, </a:t>
            </a:r>
            <a:r>
              <a:rPr lang="he-IL" dirty="0" err="1"/>
              <a:t>באלנס</a:t>
            </a:r>
            <a:r>
              <a:rPr lang="he-IL" dirty="0"/>
              <a:t> גדול מהמגבלות</a:t>
            </a:r>
          </a:p>
          <a:p>
            <a:r>
              <a:rPr lang="he-IL" dirty="0"/>
              <a:t>אחרי הפעולה </a:t>
            </a:r>
            <a:br>
              <a:rPr lang="en-US" dirty="0"/>
            </a:br>
            <a:r>
              <a:rPr lang="he-IL" dirty="0"/>
              <a:t>* סכום כל הכף לא משתנה</a:t>
            </a:r>
            <a:br>
              <a:rPr lang="en-US" dirty="0"/>
            </a:br>
            <a:r>
              <a:rPr lang="he-IL" dirty="0"/>
              <a:t>* אם העברה אושרה-היה מספיק כסף להעביר ונוריד את הכסף מהיתרה</a:t>
            </a:r>
            <a:br>
              <a:rPr lang="en-US" dirty="0"/>
            </a:br>
            <a:r>
              <a:rPr lang="he-IL" dirty="0"/>
              <a:t>* העברה לא אושרה – במקרה שלא היה מספיק יתרה, ולכן אין שינוי </a:t>
            </a:r>
            <a:r>
              <a:rPr lang="he-IL" dirty="0" err="1"/>
              <a:t>בבאלנס</a:t>
            </a:r>
            <a:endParaRPr lang="en-IL" dirty="0"/>
          </a:p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F3159-94EB-4F6B-8273-09F1A6B019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184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r>
              <a:rPr lang="en-US" dirty="0"/>
              <a:t>Spec#: Explain its use in integrating formal specifications within the C# programming language. Boogie: Describe how it acts as an intermediate verification language to aid in the formal verification process. </a:t>
            </a:r>
            <a:r>
              <a:rPr lang="en-US" dirty="0" err="1"/>
              <a:t>Dafny</a:t>
            </a:r>
            <a:r>
              <a:rPr lang="en-US" dirty="0"/>
              <a:t>: Introduce </a:t>
            </a:r>
            <a:r>
              <a:rPr lang="en-US" dirty="0" err="1"/>
              <a:t>Dafny</a:t>
            </a:r>
            <a:r>
              <a:rPr lang="en-US" dirty="0"/>
              <a:t> as a language designed to handle automatic program verification. Why3: Mention Why3 as a platform for deductive program verification that supports various prover backends.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F3159-94EB-4F6B-8273-09F1A6B019E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536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Addressing the challenge of immutable smart contracts versus the need for updates to correct bugs.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Proposed solution: Abstracting contracts to guarantee an invariant rather than a fixed implementation.</a:t>
            </a:r>
          </a:p>
          <a:p>
            <a:r>
              <a:rPr lang="en-US" b="1" dirty="0"/>
              <a:t>Integration of Proof-Carrying Code with Blockchain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Utilizing proof-carrying code and proof-aware consensus to allow updates that ensure the invariant is not violated.</a:t>
            </a:r>
          </a:p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F3159-94EB-4F6B-8273-09F1A6B019E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33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0776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cxnSp>
        <p:nvCxnSpPr>
          <p:cNvPr id="24" name="Straight Connector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Content placeholder 47" descr="Click icon to add pictur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title style </a:t>
            </a:r>
          </a:p>
        </p:txBody>
      </p:sp>
      <p:sp>
        <p:nvSpPr>
          <p:cNvPr id="47" name="Content placeholder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noProof="0" dirty="0"/>
              <a:t>Click icon to add picture≈≈</a:t>
            </a:r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649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4" name="Content placeholder 47" descr="Click icon to add picture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26" name="Content placeholder 47" descr="Click icon to add picture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33" name="Content placeholder 47" descr="Click icon to add picture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 descr="Click icon to add picture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5" name="Content placeholder 47" descr="Click icon to add picture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" name="Freeform: Shape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11194169" y="6217920"/>
            <a:ext cx="458592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62097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dirty="0">
                <a:solidFill>
                  <a:schemeClr val="accent6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612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Text 47" descr="Click icon to add picture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1" cap="all" baseline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1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7682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able placeholder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9" name="Freeform: Shape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212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anchor="b">
            <a:noAutofit/>
          </a:bodyPr>
          <a:lstStyle>
            <a:lvl1pPr>
              <a:defRPr sz="2700">
                <a:latin typeface="+mn-lt"/>
              </a:defRPr>
            </a:lvl1pPr>
          </a:lstStyle>
          <a:p>
            <a:r>
              <a:rPr lang="en-US" dirty="0"/>
              <a:t>Click to edit </a:t>
            </a:r>
            <a:r>
              <a:rPr lang="en-US" altLang="zh-CN" dirty="0"/>
              <a:t>Text</a:t>
            </a:r>
            <a:r>
              <a:rPr lang="zh-CN" altLang="en-US" dirty="0"/>
              <a:t> </a:t>
            </a:r>
            <a:r>
              <a:rPr lang="en-US" dirty="0"/>
              <a:t>style</a:t>
            </a:r>
          </a:p>
        </p:txBody>
      </p:sp>
      <p:sp>
        <p:nvSpPr>
          <p:cNvPr id="11" name="subtitle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4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4" name="Freeform: Shape 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56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52" name="Content placeholder 47" descr="Click icon to add picture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3" name="Content placeholder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Content placeholder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19" name="Content placeholder 47" descr="Click icon to add picture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5" name="Content placeholder 47" descr="Click icon to add picture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63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39" name="Content placeholder 47" descr="Click icon to add picture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56" name="Content placeholder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1" name="Content placeholder 47" descr="Click icon to add picture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 descr="Click icon to add picture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 dirty="0"/>
          </a:p>
        </p:txBody>
      </p:sp>
      <p:sp>
        <p:nvSpPr>
          <p:cNvPr id="45" name="Content placeholder 47" descr="Click icon to add picture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6" name="Content placeholder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9" name="Content placeholder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7" name="Content placeholder 47" descr="Click icon to add picture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0" name="Content placeholder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1" name="Content placeholder 47" descr="Click icon to add picture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2" name="Content placeholder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5" name="Content placeholder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3" name="Content placeholder 47" descr="Click icon to add picture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8" name="Content placeholder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9" name="Content placeholder 47" descr="Click icon to add picture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4311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Freeform: Shape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Freeform: Shape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1" name="Content placeholder 47" descr="Click icon to add picture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2" name="Content placeholder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 descr="Click icon to add picture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5" name="Content placeholder 47" descr="Click icon to add picture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6" name="Content placeholder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 descr="Click icon to add picture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9" name="Content placeholder 47" descr="Click icon to add picture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1" name="Content placeholder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5" name="Content placeholder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933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Content placeholder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4" name="Title Placeholder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4985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7" name="Freeform: Shape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8" name="Freeform: Shape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9" name="Freeform: Shape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0" name="Freeform: Shape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1" name="Freeform: Shape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2" name="Freeform: Shape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3" name="Freeform: Shape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4" name="Freeform: Shape 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5" name="Freeform: Shape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6" name="Freeform: Shape 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7" name="Freeform: Shape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8" name="Freeform: Shape 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9" name="Freeform: Shape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0" name="Freeform: Shape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1" name="Freeform: Shape 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2" name="Freeform: Shape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3" name="Freeform: Shape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4" name="Freeform: Shape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5" name="Content placeholder 47" descr="Click icon to add picture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6" name="Content placeholder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7" name="Content placeholder 47" descr="Click icon to add picture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8" name="Content placeholder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9" name="Content placeholder 47" descr="Click icon to add picture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0" name="Content placeholder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1" name="Content placeholder 47" descr="Click icon to add picture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2" name="Content placeholder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3" name="Content placeholder 47" descr="Click icon to add picture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4" name="Content placeholder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anchor="t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9088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Freeform: Shape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1" name="Subtitle 47" descr="Click icon to add picture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Picture placeholder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47" descr="Click icon to add picture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13646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2" name="Content Placeholder 47" descr="Click icon to add picture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4" name="Content Placeholder 47" descr="Click icon to add picture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 descr="Click icon to add picture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Freeform: Shape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62113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8" name="Content Placeholder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19" name="Freeform: Shape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08725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13276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Hexagon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" name="Hexagon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Hexagon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Hexagon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4" name="Hexagon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Hexagon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8" name="Hexagon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3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6"/>
                </a:solidFill>
                <a:latin typeface="+mn-lt"/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57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8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pos="1656" userDrawn="1">
          <p15:clr>
            <a:srgbClr val="F26B43"/>
          </p15:clr>
        </p15:guide>
        <p15:guide id="5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ZE2HxTmxfr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quoteinspector.com/images/bitcoin/crypto-coins-currency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pikist.com/free-photo-xwetb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remix.ethereum.org/#lang=en&amp;optimize=false&amp;runs=200&amp;evmVersion=null&amp;version=soljson-v0.8.26+commit.8a97fa7a.js" TargetMode="Externa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0.jpeg"/><Relationship Id="rId5" Type="http://schemas.openxmlformats.org/officeDocument/2006/relationships/image" Target="../media/image17.jp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3A3B864-5E85-99D2-93E5-5CA1F4F3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628475"/>
            <a:ext cx="7759255" cy="2057441"/>
          </a:xfrm>
        </p:spPr>
        <p:txBody>
          <a:bodyPr/>
          <a:lstStyle/>
          <a:p>
            <a:r>
              <a:rPr lang="en-US" sz="4400" dirty="0"/>
              <a:t>Proof-Carrying </a:t>
            </a:r>
            <a:r>
              <a:rPr lang="en-US" dirty="0"/>
              <a:t>S</a:t>
            </a:r>
            <a:r>
              <a:rPr lang="en-US" sz="4400" dirty="0"/>
              <a:t>mart </a:t>
            </a:r>
            <a:r>
              <a:rPr lang="en-US" dirty="0"/>
              <a:t>C</a:t>
            </a:r>
            <a:r>
              <a:rPr lang="en-US" sz="4400" dirty="0"/>
              <a:t>ontracts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85E0237-B9A1-0B58-E0AA-05EF84817EB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Or Levy</a:t>
            </a:r>
            <a:br>
              <a:rPr lang="en-US" dirty="0"/>
            </a:br>
            <a:r>
              <a:rPr lang="en-US" dirty="0"/>
              <a:t>Shira Goshen</a:t>
            </a:r>
          </a:p>
        </p:txBody>
      </p:sp>
      <p:sp>
        <p:nvSpPr>
          <p:cNvPr id="10" name="Freeform: Shape 11">
            <a:extLst>
              <a:ext uri="{FF2B5EF4-FFF2-40B4-BE49-F238E27FC236}">
                <a16:creationId xmlns:a16="http://schemas.microsoft.com/office/drawing/2014/main" id="{01A79B69-242C-3AEB-4A42-7A606A54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57505" y="838985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tx2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14" name="Freeform: Shape 11">
            <a:extLst>
              <a:ext uri="{FF2B5EF4-FFF2-40B4-BE49-F238E27FC236}">
                <a16:creationId xmlns:a16="http://schemas.microsoft.com/office/drawing/2014/main" id="{E5D4DE6D-89C8-6FFF-287D-3F3BAD416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4436" y="3694919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666125C6-1742-4669-F9DC-978800CCEA40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3"/>
          <a:srcRect l="11136" r="1113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0062F80-1472-AF96-892E-627AAE02F3B5}"/>
              </a:ext>
            </a:extLst>
          </p:cNvPr>
          <p:cNvSpPr txBox="1">
            <a:spLocks/>
          </p:cNvSpPr>
          <p:nvPr/>
        </p:nvSpPr>
        <p:spPr>
          <a:xfrm>
            <a:off x="838206" y="2100780"/>
            <a:ext cx="7759254" cy="1224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Thomas Dickerson , Paul Gazzillo , Maurice Herlihy ,Vikram Saraph , and Eric Koskinen</a:t>
            </a:r>
          </a:p>
        </p:txBody>
      </p:sp>
    </p:spTree>
    <p:extLst>
      <p:ext uri="{BB962C8B-B14F-4D97-AF65-F5344CB8AC3E}">
        <p14:creationId xmlns:p14="http://schemas.microsoft.com/office/powerpoint/2010/main" val="1389544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01EC1F-42C9-66C4-9D49-F6AF79D5BE91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r>
              <a:rPr lang="en-US" dirty="0"/>
              <a:t>Proof-Carrying Smart Contracts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91FB993-29E1-3DBD-8335-7970016F8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84821" y="311581"/>
            <a:ext cx="1896941" cy="217161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C95B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D952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</a:t>
            </a:fld>
            <a:endParaRPr lang="en-US" altLang="zh-CN" dirty="0"/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9D7D7C03-708F-E71B-ED6A-C0D372BB9F00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5017" r="501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4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5DF64211-DCD8-B458-DBD2-EBDA7AE33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Agenda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FEA3BB9-F064-CFBE-C0BE-BB7A22A4DC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024C77-A2F8-1ABA-5412-E6BB88B5FA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Proof - Carrying Code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41202DB-E499-EB19-8A48-A3301DA59ED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Modification to blockchain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5402852-C1AD-6A4E-DAA7-0AE582A742F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PCSC Architecture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BF1D337-2A3C-A0FB-A6CD-5E4B9D6DFD9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6D0CF6-7418-9349-F7A8-045EA96B2D0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 dirty="0"/>
              <a:t>Proof-Carrying Smart Contracts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BE681AB-301C-4DC8-7FBD-FAA2CC6606AE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75535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</p:spPr>
        <p:txBody>
          <a:bodyPr anchor="t"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51" name="Table Placeholder 2">
            <a:extLst>
              <a:ext uri="{FF2B5EF4-FFF2-40B4-BE49-F238E27FC236}">
                <a16:creationId xmlns:a16="http://schemas.microsoft.com/office/drawing/2014/main" id="{9C2A6C77-D8A1-8963-BF54-2F8ADD395A1A}"/>
              </a:ext>
            </a:extLst>
          </p:cNvPr>
          <p:cNvSpPr>
            <a:spLocks noGrp="1"/>
          </p:cNvSpPr>
          <p:nvPr>
            <p:ph type="tbl" sz="quarter" idx="27"/>
          </p:nvPr>
        </p:nvSpPr>
        <p:spPr>
          <a:xfrm>
            <a:off x="1750626" y="2042563"/>
            <a:ext cx="3610729" cy="429872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Blockchain</a:t>
            </a:r>
          </a:p>
        </p:txBody>
      </p:sp>
      <p:sp>
        <p:nvSpPr>
          <p:cNvPr id="53" name="Footer Placeholder 3">
            <a:extLst>
              <a:ext uri="{FF2B5EF4-FFF2-40B4-BE49-F238E27FC236}">
                <a16:creationId xmlns:a16="http://schemas.microsoft.com/office/drawing/2014/main" id="{DF0FAD70-FAA2-5247-07B7-4631D640B446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484632" y="6217920"/>
            <a:ext cx="4114800" cy="365125"/>
          </a:xfrm>
        </p:spPr>
        <p:txBody>
          <a:bodyPr/>
          <a:lstStyle/>
          <a:p>
            <a:r>
              <a:rPr lang="en-US" dirty="0"/>
              <a:t>Proof-Carrying Smart Contracts</a:t>
            </a:r>
          </a:p>
        </p:txBody>
      </p:sp>
      <p:sp>
        <p:nvSpPr>
          <p:cNvPr id="55" name="Slide Number Placeholder 4">
            <a:extLst>
              <a:ext uri="{FF2B5EF4-FFF2-40B4-BE49-F238E27FC236}">
                <a16:creationId xmlns:a16="http://schemas.microsoft.com/office/drawing/2014/main" id="{A2A77443-D9D2-2388-51CF-3C593A095BF3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>
          <a:xfrm>
            <a:off x="11194169" y="6217920"/>
            <a:ext cx="45859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7FEACEE-25B4-4A2D-B147-27296E36371D}" type="slidenum">
              <a:rPr lang="en-US" altLang="zh-CN" smtClean="0"/>
              <a:pPr>
                <a:spcAft>
                  <a:spcPts val="600"/>
                </a:spcAft>
              </a:pPr>
              <a:t>4</a:t>
            </a:fld>
            <a:endParaRPr lang="en-US" altLang="zh-C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88DB96-FD96-9ADD-64CC-15115FDF1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09" y="2520829"/>
            <a:ext cx="4180072" cy="2656030"/>
          </a:xfrm>
          <a:prstGeom prst="rect">
            <a:avLst/>
          </a:prstGeom>
        </p:spPr>
      </p:pic>
      <p:sp>
        <p:nvSpPr>
          <p:cNvPr id="8" name="Table Placeholder 2">
            <a:extLst>
              <a:ext uri="{FF2B5EF4-FFF2-40B4-BE49-F238E27FC236}">
                <a16:creationId xmlns:a16="http://schemas.microsoft.com/office/drawing/2014/main" id="{7F763C06-7057-D488-5EA5-C21CBA17A7A9}"/>
              </a:ext>
            </a:extLst>
          </p:cNvPr>
          <p:cNvSpPr txBox="1">
            <a:spLocks/>
          </p:cNvSpPr>
          <p:nvPr/>
        </p:nvSpPr>
        <p:spPr>
          <a:xfrm>
            <a:off x="7117656" y="2030572"/>
            <a:ext cx="3610729" cy="429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Smart Contracts</a:t>
            </a:r>
            <a:endParaRPr lang="en-IL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ABA5-1BA4-2D38-2DB3-09E2EEDAB0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" t="19120" r="-2516" b="44654"/>
          <a:stretch/>
        </p:blipFill>
        <p:spPr>
          <a:xfrm>
            <a:off x="5719390" y="2937599"/>
            <a:ext cx="5681503" cy="134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7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C6EC6F6-F346-241D-C2AD-CEA21AF2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</p:spPr>
        <p:txBody>
          <a:bodyPr anchor="t">
            <a:normAutofit/>
          </a:bodyPr>
          <a:lstStyle/>
          <a:p>
            <a:r>
              <a:rPr lang="en-US" dirty="0"/>
              <a:t>Verifying Smart Contracts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D23934-4A07-2183-483D-999C4EEC4F76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484632" y="621792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Proof-Carrying Smart Contracts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20B9D-3E1B-ACAC-E328-901AE7E6D93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>
          <a:xfrm>
            <a:off x="11194169" y="6217920"/>
            <a:ext cx="45859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FEACEE-25B4-4A2D-B147-27296E36371D}" type="slidenum">
              <a:rPr lang="en-US" altLang="zh-CN" smtClean="0"/>
              <a:pPr>
                <a:spcAft>
                  <a:spcPts val="600"/>
                </a:spcAft>
              </a:pPr>
              <a:t>5</a:t>
            </a:fld>
            <a:endParaRPr lang="en-US" altLang="zh-CN"/>
          </a:p>
        </p:txBody>
      </p:sp>
      <p:graphicFrame>
        <p:nvGraphicFramePr>
          <p:cNvPr id="12" name="Chart Placeholder 2">
            <a:extLst>
              <a:ext uri="{FF2B5EF4-FFF2-40B4-BE49-F238E27FC236}">
                <a16:creationId xmlns:a16="http://schemas.microsoft.com/office/drawing/2014/main" id="{7A7624B3-E478-CBF9-0731-C4D2B2B066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1826408"/>
              </p:ext>
            </p:extLst>
          </p:nvPr>
        </p:nvGraphicFramePr>
        <p:xfrm>
          <a:off x="581709" y="1614198"/>
          <a:ext cx="10889796" cy="4317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028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3663CA-BA5A-41E7-1FBE-D38846DFE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2704" y="2277372"/>
            <a:ext cx="6131465" cy="672505"/>
          </a:xfrm>
        </p:spPr>
        <p:txBody>
          <a:bodyPr/>
          <a:lstStyle/>
          <a:p>
            <a:r>
              <a:rPr lang="en-US" sz="2800" dirty="0"/>
              <a:t>How do we verify smart contracts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CEC6EF-006F-693B-5D79-47FD797CB2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62704" y="3063671"/>
            <a:ext cx="4672693" cy="168890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Combining code and formal proof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Proof-Carrying Code (PCC) model</a:t>
            </a:r>
            <a:endParaRPr lang="en-IL" sz="2000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610345-FF40-D90A-5C88-A462A10E487B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 dirty="0"/>
              <a:t>Proof-Carrying Smart Contracts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6</a:t>
            </a:fld>
            <a:endParaRPr lang="en-US" altLang="zh-CN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0924C3-5FBB-D9AB-794E-C30D37DAD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15" y="1826050"/>
            <a:ext cx="2223252" cy="247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85">
            <a:extLst>
              <a:ext uri="{FF2B5EF4-FFF2-40B4-BE49-F238E27FC236}">
                <a16:creationId xmlns:a16="http://schemas.microsoft.com/office/drawing/2014/main" id="{1E3F7726-AC85-55B8-BDED-51E7BA85C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PCC</a:t>
            </a:r>
          </a:p>
        </p:txBody>
      </p:sp>
      <p:sp>
        <p:nvSpPr>
          <p:cNvPr id="29" name="Text Placeholder">
            <a:extLst>
              <a:ext uri="{FF2B5EF4-FFF2-40B4-BE49-F238E27FC236}">
                <a16:creationId xmlns:a16="http://schemas.microsoft.com/office/drawing/2014/main" id="{0490F6D4-84D0-42DF-A807-E56706B577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Producer</a:t>
            </a:r>
            <a:endParaRPr lang="zh-CN" altLang="en-US" dirty="0"/>
          </a:p>
        </p:txBody>
      </p:sp>
      <p:sp>
        <p:nvSpPr>
          <p:cNvPr id="30" name="Text Placeholder">
            <a:extLst>
              <a:ext uri="{FF2B5EF4-FFF2-40B4-BE49-F238E27FC236}">
                <a16:creationId xmlns:a16="http://schemas.microsoft.com/office/drawing/2014/main" id="{99E3B6AA-5679-428D-B466-0173CBC5572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altLang="zh-CN" dirty="0"/>
              <a:t>creating the code and the formal proof </a:t>
            </a:r>
            <a:endParaRPr lang="zh-CN" altLang="en-US" dirty="0"/>
          </a:p>
        </p:txBody>
      </p:sp>
      <p:sp>
        <p:nvSpPr>
          <p:cNvPr id="37" name="Text Placeholder">
            <a:extLst>
              <a:ext uri="{FF2B5EF4-FFF2-40B4-BE49-F238E27FC236}">
                <a16:creationId xmlns:a16="http://schemas.microsoft.com/office/drawing/2014/main" id="{3A30B02E-FBE1-41C5-AF6E-E1013275E84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altLang="zh-CN" dirty="0"/>
              <a:t>Consumer</a:t>
            </a:r>
          </a:p>
          <a:p>
            <a:endParaRPr lang="zh-CN" altLang="en-US" dirty="0"/>
          </a:p>
        </p:txBody>
      </p:sp>
      <p:sp>
        <p:nvSpPr>
          <p:cNvPr id="38" name="Text Placeholder">
            <a:extLst>
              <a:ext uri="{FF2B5EF4-FFF2-40B4-BE49-F238E27FC236}">
                <a16:creationId xmlns:a16="http://schemas.microsoft.com/office/drawing/2014/main" id="{6BEF3457-28AE-41BA-B285-C77561919C1A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altLang="zh-CN" dirty="0"/>
              <a:t>defines the safety policy and checks the proof </a:t>
            </a:r>
            <a:endParaRPr lang="zh-CN" altLang="en-US" dirty="0"/>
          </a:p>
        </p:txBody>
      </p:sp>
      <p:sp>
        <p:nvSpPr>
          <p:cNvPr id="39" name="Text Placeholder">
            <a:extLst>
              <a:ext uri="{FF2B5EF4-FFF2-40B4-BE49-F238E27FC236}">
                <a16:creationId xmlns:a16="http://schemas.microsoft.com/office/drawing/2014/main" id="{1B558BFC-AA9F-4991-A6BB-D56BEC07C16E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dirty="0"/>
              <a:t>Safety policy 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0" name="Text Placeholder">
            <a:extLst>
              <a:ext uri="{FF2B5EF4-FFF2-40B4-BE49-F238E27FC236}">
                <a16:creationId xmlns:a16="http://schemas.microsoft.com/office/drawing/2014/main" id="{17095E6E-F279-4342-B53E-E53B820336B3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164755" y="5007731"/>
            <a:ext cx="1691687" cy="996254"/>
          </a:xfrm>
        </p:spPr>
        <p:txBody>
          <a:bodyPr/>
          <a:lstStyle/>
          <a:p>
            <a:r>
              <a:rPr lang="en-US" altLang="zh-CN" dirty="0"/>
              <a:t>Contains safety rules and interface </a:t>
            </a:r>
          </a:p>
        </p:txBody>
      </p:sp>
      <p:sp>
        <p:nvSpPr>
          <p:cNvPr id="41" name="Text Placeholder">
            <a:extLst>
              <a:ext uri="{FF2B5EF4-FFF2-40B4-BE49-F238E27FC236}">
                <a16:creationId xmlns:a16="http://schemas.microsoft.com/office/drawing/2014/main" id="{DBA8686B-D3EF-40DF-939C-F875885DD598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en-US" dirty="0"/>
              <a:t>Safety proof  </a:t>
            </a:r>
          </a:p>
          <a:p>
            <a:endParaRPr lang="zh-CN" altLang="en-US" dirty="0"/>
          </a:p>
        </p:txBody>
      </p:sp>
      <p:sp>
        <p:nvSpPr>
          <p:cNvPr id="42" name="Text Placeholder">
            <a:extLst>
              <a:ext uri="{FF2B5EF4-FFF2-40B4-BE49-F238E27FC236}">
                <a16:creationId xmlns:a16="http://schemas.microsoft.com/office/drawing/2014/main" id="{6BF979FF-A4F0-4625-889A-AB985F98B2D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pPr lvl="0"/>
            <a:r>
              <a:rPr lang="en-US" dirty="0"/>
              <a:t>The code respects the safety rules</a:t>
            </a:r>
          </a:p>
        </p:txBody>
      </p:sp>
      <p:sp>
        <p:nvSpPr>
          <p:cNvPr id="43" name="Text Placeholder">
            <a:extLst>
              <a:ext uri="{FF2B5EF4-FFF2-40B4-BE49-F238E27FC236}">
                <a16:creationId xmlns:a16="http://schemas.microsoft.com/office/drawing/2014/main" id="{759A333C-6D37-427A-BE2A-4C2660134A5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en-US" dirty="0"/>
              <a:t>Validation 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50" name="Text Placeholder">
            <a:extLst>
              <a:ext uri="{FF2B5EF4-FFF2-40B4-BE49-F238E27FC236}">
                <a16:creationId xmlns:a16="http://schemas.microsoft.com/office/drawing/2014/main" id="{4E9BE8F8-2FF1-43CB-B1AA-4F07E411D171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535923" y="5007731"/>
            <a:ext cx="1691687" cy="1298178"/>
          </a:xfrm>
        </p:spPr>
        <p:txBody>
          <a:bodyPr/>
          <a:lstStyle/>
          <a:p>
            <a:r>
              <a:rPr lang="en-US" altLang="zh-CN" dirty="0"/>
              <a:t>Validation of the safety proof </a:t>
            </a:r>
          </a:p>
          <a:p>
            <a:endParaRPr lang="zh-CN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DA9C9-8185-D0AB-3C76-BC1CABABA354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r>
              <a:rPr lang="en-US" dirty="0"/>
              <a:t>Proof-Carrying Smart Contracts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8D9DED-0D81-19D6-DF40-E6B4B5BFEF9E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7</a:t>
            </a:fld>
            <a:endParaRPr lang="en-US" altLang="zh-CN" dirty="0"/>
          </a:p>
        </p:txBody>
      </p:sp>
      <p:pic>
        <p:nvPicPr>
          <p:cNvPr id="7" name="Picture Placeholder 6" descr="A person sitting at a desk with guitars&#10;&#10;AI-generated content may be incorrect.">
            <a:extLst>
              <a:ext uri="{FF2B5EF4-FFF2-40B4-BE49-F238E27FC236}">
                <a16:creationId xmlns:a16="http://schemas.microsoft.com/office/drawing/2014/main" id="{29726041-E1DC-4BEF-869B-2AA7247FFAD9}"/>
              </a:ext>
            </a:extLst>
          </p:cNvPr>
          <p:cNvPicPr>
            <a:picLocks noGrp="1" noChangeAspect="1"/>
          </p:cNvPicPr>
          <p:nvPr>
            <p:ph type="pic" sz="quarter" idx="57"/>
          </p:nvPr>
        </p:nvPicPr>
        <p:blipFill>
          <a:blip r:embed="rId3"/>
          <a:srcRect l="17049" r="17049"/>
          <a:stretch>
            <a:fillRect/>
          </a:stretch>
        </p:blipFill>
        <p:spPr/>
      </p:pic>
      <p:pic>
        <p:nvPicPr>
          <p:cNvPr id="48" name="Picture Placeholder 47" descr="A person and person holding shopping bags&#10;&#10;AI-generated content may be incorrect.">
            <a:extLst>
              <a:ext uri="{FF2B5EF4-FFF2-40B4-BE49-F238E27FC236}">
                <a16:creationId xmlns:a16="http://schemas.microsoft.com/office/drawing/2014/main" id="{951F07FA-D94D-FBCC-4DFD-1C0A6E17FA1C}"/>
              </a:ext>
            </a:extLst>
          </p:cNvPr>
          <p:cNvPicPr>
            <a:picLocks noGrp="1" noChangeAspect="1"/>
          </p:cNvPicPr>
          <p:nvPr>
            <p:ph type="pic" sz="quarter" idx="58"/>
          </p:nvPr>
        </p:nvPicPr>
        <p:blipFill>
          <a:blip r:embed="rId4"/>
          <a:srcRect l="18885" t="7795" r="18885" b="15382"/>
          <a:stretch/>
        </p:blipFill>
        <p:spPr>
          <a:xfrm>
            <a:off x="3109346" y="2073439"/>
            <a:ext cx="1621032" cy="1841551"/>
          </a:xfrm>
        </p:spPr>
      </p:pic>
      <p:pic>
        <p:nvPicPr>
          <p:cNvPr id="25" name="Picture Placeholder 24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DBB65D36-1C5F-C9E5-F7C8-79E98B9D6981}"/>
              </a:ext>
            </a:extLst>
          </p:cNvPr>
          <p:cNvPicPr>
            <a:picLocks noGrp="1" noChangeAspect="1"/>
          </p:cNvPicPr>
          <p:nvPr>
            <p:ph type="pic" sz="quarter" idx="59"/>
          </p:nvPr>
        </p:nvPicPr>
        <p:blipFill>
          <a:blip r:embed="rId5"/>
          <a:srcRect l="6031" r="6031"/>
          <a:stretch>
            <a:fillRect/>
          </a:stretch>
        </p:blipFill>
        <p:spPr/>
      </p:pic>
      <p:pic>
        <p:nvPicPr>
          <p:cNvPr id="46" name="Picture Placeholder 45" descr="A blackboard with numbers and symbols&#10;&#10;AI-generated content may be incorrect.">
            <a:extLst>
              <a:ext uri="{FF2B5EF4-FFF2-40B4-BE49-F238E27FC236}">
                <a16:creationId xmlns:a16="http://schemas.microsoft.com/office/drawing/2014/main" id="{19DC3A86-CC4D-2656-6E81-E33D3E5F2B61}"/>
              </a:ext>
            </a:extLst>
          </p:cNvPr>
          <p:cNvPicPr>
            <a:picLocks noGrp="1" noChangeAspect="1"/>
          </p:cNvPicPr>
          <p:nvPr>
            <p:ph type="pic" sz="quarter" idx="60"/>
          </p:nvPr>
        </p:nvPicPr>
        <p:blipFill>
          <a:blip r:embed="rId6"/>
          <a:srcRect l="25245" r="25245"/>
          <a:stretch>
            <a:fillRect/>
          </a:stretch>
        </p:blipFill>
        <p:spPr/>
      </p:pic>
      <p:pic>
        <p:nvPicPr>
          <p:cNvPr id="53" name="Picture Placeholder 52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F18FF310-9A56-4D45-C9A1-B6059B6550AA}"/>
              </a:ext>
            </a:extLst>
          </p:cNvPr>
          <p:cNvPicPr>
            <a:picLocks noGrp="1" noChangeAspect="1"/>
          </p:cNvPicPr>
          <p:nvPr>
            <p:ph type="pic" sz="quarter" idx="61"/>
          </p:nvPr>
        </p:nvPicPr>
        <p:blipFill>
          <a:blip r:embed="rId7"/>
          <a:srcRect l="5948" r="59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1714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79BBF1-9BC2-6DCE-0154-887346987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PCC Diagram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8E7F7-120D-E343-B41C-E8DF89FC0F49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 dirty="0"/>
              <a:t>Proof-Carrying Smart Contracts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25C86-7BE3-4BC6-C0B8-7F7D7C3EC286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8</a:t>
            </a:fld>
            <a:endParaRPr lang="en-US" altLang="zh-CN" dirty="0"/>
          </a:p>
        </p:txBody>
      </p:sp>
      <p:pic>
        <p:nvPicPr>
          <p:cNvPr id="6" name="Picture 5" descr="A diagram of a software system">
            <a:extLst>
              <a:ext uri="{FF2B5EF4-FFF2-40B4-BE49-F238E27FC236}">
                <a16:creationId xmlns:a16="http://schemas.microsoft.com/office/drawing/2014/main" id="{5ABF1AFB-084A-AC3B-7CC7-E0874C357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996" y="1530998"/>
            <a:ext cx="5080905" cy="48694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46021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21E73BA-53B9-C0C1-476A-00736A64A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4920235" cy="2277580"/>
          </a:xfrm>
        </p:spPr>
        <p:txBody>
          <a:bodyPr/>
          <a:lstStyle/>
          <a:p>
            <a:r>
              <a:rPr lang="en-US" dirty="0"/>
              <a:t>Proof-Carrying Code </a:t>
            </a:r>
          </a:p>
        </p:txBody>
      </p:sp>
      <p:pic>
        <p:nvPicPr>
          <p:cNvPr id="192" name="Picture Placeholder 191" descr="Tools outline">
            <a:extLst>
              <a:ext uri="{FF2B5EF4-FFF2-40B4-BE49-F238E27FC236}">
                <a16:creationId xmlns:a16="http://schemas.microsoft.com/office/drawing/2014/main" id="{03D5E3D1-D423-EF5A-EE43-00CF1BD7FF63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134" r="5134"/>
          <a:stretch/>
        </p:blipFill>
        <p:spPr>
          <a:xfrm>
            <a:off x="4630333" y="1648319"/>
            <a:ext cx="507778" cy="56588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96FE97-5E27-FC36-5E3A-511A31E6C78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271605" y="1648319"/>
            <a:ext cx="5162709" cy="507547"/>
          </a:xfrm>
        </p:spPr>
        <p:txBody>
          <a:bodyPr/>
          <a:lstStyle/>
          <a:p>
            <a:r>
              <a:rPr lang="en-US" sz="2000" b="0" dirty="0"/>
              <a:t>Maintenance and Updates</a:t>
            </a:r>
          </a:p>
        </p:txBody>
      </p:sp>
      <p:pic>
        <p:nvPicPr>
          <p:cNvPr id="194" name="Picture Placeholder 193" descr="Shield Tick outline">
            <a:extLst>
              <a:ext uri="{FF2B5EF4-FFF2-40B4-BE49-F238E27FC236}">
                <a16:creationId xmlns:a16="http://schemas.microsoft.com/office/drawing/2014/main" id="{FAB9DE8A-4935-A3E0-0122-F76CDEAC29D1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6" r="2616"/>
          <a:stretch/>
        </p:blipFill>
        <p:spPr>
          <a:xfrm>
            <a:off x="4601841" y="2386001"/>
            <a:ext cx="536270" cy="565882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C774673-50D8-2D6F-C339-6E4B0A126B0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279620" y="2458600"/>
            <a:ext cx="5162709" cy="420683"/>
          </a:xfrm>
        </p:spPr>
        <p:txBody>
          <a:bodyPr/>
          <a:lstStyle/>
          <a:p>
            <a:r>
              <a:rPr lang="en-US" sz="2000" b="0" dirty="0"/>
              <a:t>Requires Formal Safety Proof</a:t>
            </a:r>
          </a:p>
        </p:txBody>
      </p:sp>
      <p:pic>
        <p:nvPicPr>
          <p:cNvPr id="196" name="Picture Placeholder 195" descr="Internet outline">
            <a:extLst>
              <a:ext uri="{FF2B5EF4-FFF2-40B4-BE49-F238E27FC236}">
                <a16:creationId xmlns:a16="http://schemas.microsoft.com/office/drawing/2014/main" id="{B21D7164-3991-2960-0F80-CB302359CD8D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616" r="2616"/>
          <a:stretch/>
        </p:blipFill>
        <p:spPr>
          <a:xfrm>
            <a:off x="4628313" y="4643799"/>
            <a:ext cx="536270" cy="565882"/>
          </a:xfr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3E02E0C-26E8-8160-D35F-2398015C05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285853" y="3931542"/>
            <a:ext cx="5162709" cy="421399"/>
          </a:xfrm>
        </p:spPr>
        <p:txBody>
          <a:bodyPr/>
          <a:lstStyle/>
          <a:p>
            <a:r>
              <a:rPr lang="en-US" sz="2000" b="0" dirty="0"/>
              <a:t>Independent of Cryptography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C503-BABC-632E-06CA-12C8474920EB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9</a:t>
            </a:fld>
            <a:endParaRPr lang="en-US" altLang="zh-CN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5B34C502-6D9F-20AA-DAC8-8F8BA4FD228D}"/>
              </a:ext>
            </a:extLst>
          </p:cNvPr>
          <p:cNvSpPr txBox="1">
            <a:spLocks/>
          </p:cNvSpPr>
          <p:nvPr/>
        </p:nvSpPr>
        <p:spPr>
          <a:xfrm>
            <a:off x="5285853" y="4716041"/>
            <a:ext cx="5162709" cy="4213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/>
              <a:t>Focus on Code Safety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0656DA3F-279F-F404-C691-B8379E3E014F}"/>
              </a:ext>
            </a:extLst>
          </p:cNvPr>
          <p:cNvSpPr txBox="1">
            <a:spLocks/>
          </p:cNvSpPr>
          <p:nvPr/>
        </p:nvSpPr>
        <p:spPr>
          <a:xfrm>
            <a:off x="5285853" y="3169784"/>
            <a:ext cx="5162709" cy="4213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/>
              <a:t>Simple Validation Process </a:t>
            </a:r>
          </a:p>
        </p:txBody>
      </p:sp>
      <p:pic>
        <p:nvPicPr>
          <p:cNvPr id="16" name="Picture Placeholder 195" descr="Clipboard Mixed outline">
            <a:extLst>
              <a:ext uri="{FF2B5EF4-FFF2-40B4-BE49-F238E27FC236}">
                <a16:creationId xmlns:a16="http://schemas.microsoft.com/office/drawing/2014/main" id="{97DFCDB2-3B98-BA76-DB25-BA359399B2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616" r="2616"/>
          <a:stretch/>
        </p:blipFill>
        <p:spPr>
          <a:xfrm>
            <a:off x="4571119" y="3122334"/>
            <a:ext cx="581237" cy="613332"/>
          </a:xfrm>
          <a:prstGeom prst="rect">
            <a:avLst/>
          </a:prstGeom>
        </p:spPr>
      </p:pic>
      <p:pic>
        <p:nvPicPr>
          <p:cNvPr id="17" name="Picture Placeholder 195" descr="Blockchain outline">
            <a:extLst>
              <a:ext uri="{FF2B5EF4-FFF2-40B4-BE49-F238E27FC236}">
                <a16:creationId xmlns:a16="http://schemas.microsoft.com/office/drawing/2014/main" id="{9E2DB5E6-0B2C-54CA-409E-1FF1255ADD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616" r="2616"/>
          <a:stretch/>
        </p:blipFill>
        <p:spPr>
          <a:xfrm>
            <a:off x="4616087" y="3860016"/>
            <a:ext cx="536270" cy="56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51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E17942FE-65D3-7C03-B361-8DF125B81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1397186" cy="1205058"/>
          </a:xfrm>
        </p:spPr>
        <p:txBody>
          <a:bodyPr/>
          <a:lstStyle/>
          <a:p>
            <a:r>
              <a:rPr lang="en-US" dirty="0"/>
              <a:t>The Challenges to Modify PCC for Blockchains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22D79EB2-B914-5355-4D75-3AC59F0DCCC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28469" y="3965715"/>
            <a:ext cx="2297782" cy="710357"/>
          </a:xfrm>
        </p:spPr>
        <p:txBody>
          <a:bodyPr/>
          <a:lstStyle/>
          <a:p>
            <a:r>
              <a:rPr lang="en-US" sz="2000" b="0" dirty="0"/>
              <a:t>Which code needs to be verified ?</a:t>
            </a:r>
            <a:endParaRPr lang="en-US" b="0" dirty="0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0ECD9490-0BE0-6A65-01CD-D54CAB83951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959139" y="2489200"/>
            <a:ext cx="1877575" cy="837821"/>
          </a:xfrm>
        </p:spPr>
        <p:txBody>
          <a:bodyPr/>
          <a:lstStyle/>
          <a:p>
            <a:r>
              <a:rPr lang="en-US" sz="2000" b="0" dirty="0"/>
              <a:t>Who generates the proofs ? </a:t>
            </a:r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CEEED1DD-BCBD-5246-2A2C-BCED87782D5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897926" y="3938149"/>
            <a:ext cx="2297782" cy="1569963"/>
          </a:xfrm>
        </p:spPr>
        <p:txBody>
          <a:bodyPr/>
          <a:lstStyle/>
          <a:p>
            <a:r>
              <a:rPr lang="en-US" sz="2000" b="0" dirty="0"/>
              <a:t>How do miners repeatedly validate the proofs ? 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868536F0-BECB-41C2-208F-CAAC89E244F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02206" y="4225007"/>
            <a:ext cx="2130354" cy="1569963"/>
          </a:xfrm>
        </p:spPr>
        <p:txBody>
          <a:bodyPr/>
          <a:lstStyle/>
          <a:p>
            <a:r>
              <a:rPr lang="en-US" sz="2000" b="0" dirty="0"/>
              <a:t>What format is needed for contracts specifications ?</a:t>
            </a:r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FAFB92ED-EE9E-1E13-228D-2A33EE0B2FC2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661401" y="2260599"/>
            <a:ext cx="1966708" cy="1295021"/>
          </a:xfrm>
        </p:spPr>
        <p:txBody>
          <a:bodyPr/>
          <a:lstStyle/>
          <a:p>
            <a:r>
              <a:rPr lang="en-US" sz="2000" b="0" dirty="0"/>
              <a:t>Where are these specifications stored 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404519-33C1-DA61-9858-3858F30C7808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 dirty="0"/>
              <a:t>Proof-Carrying Smart Contracts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DD1EA-9A0C-9303-AD79-5DAF401390EB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10</a:t>
            </a:fld>
            <a:endParaRPr lang="en-US" altLang="zh-CN" dirty="0"/>
          </a:p>
        </p:txBody>
      </p:sp>
      <p:pic>
        <p:nvPicPr>
          <p:cNvPr id="3" name="Graphic 2" descr="Blockchain with solid fill">
            <a:extLst>
              <a:ext uri="{FF2B5EF4-FFF2-40B4-BE49-F238E27FC236}">
                <a16:creationId xmlns:a16="http://schemas.microsoft.com/office/drawing/2014/main" id="{6B1BEDA9-4A30-655C-5BB0-1797899EA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48333" y="4320892"/>
            <a:ext cx="2867568" cy="286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5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BAA8E-87DB-C34C-41ED-3727555FF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>
            <a:extLst>
              <a:ext uri="{FF2B5EF4-FFF2-40B4-BE49-F238E27FC236}">
                <a16:creationId xmlns:a16="http://schemas.microsoft.com/office/drawing/2014/main" id="{CEF514E2-E69E-86ED-DED5-B3B4BC0DD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704" y="1620777"/>
            <a:ext cx="7475603" cy="1325563"/>
          </a:xfrm>
        </p:spPr>
        <p:txBody>
          <a:bodyPr/>
          <a:lstStyle/>
          <a:p>
            <a:r>
              <a:rPr lang="en-US" dirty="0"/>
              <a:t>Proof-Carrying Smart Contracts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57C6469-FA99-E927-21BE-5F1ABA792FC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50705" y="3302446"/>
            <a:ext cx="2653545" cy="587964"/>
          </a:xfrm>
        </p:spPr>
        <p:txBody>
          <a:bodyPr/>
          <a:lstStyle/>
          <a:p>
            <a:r>
              <a:rPr lang="en-US" sz="2400" dirty="0"/>
              <a:t>Updates</a:t>
            </a:r>
            <a:endParaRPr lang="en-US" sz="2000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752A6DD4-CF2A-4F33-169C-265677E8BE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50705" y="3890410"/>
            <a:ext cx="2902718" cy="1851171"/>
          </a:xfrm>
        </p:spPr>
        <p:txBody>
          <a:bodyPr/>
          <a:lstStyle/>
          <a:p>
            <a:r>
              <a:rPr lang="en-US" sz="1600" dirty="0"/>
              <a:t>Lowering the overhead when needed to update something in the contract. </a:t>
            </a:r>
            <a:br>
              <a:rPr lang="en-US" sz="1600" dirty="0"/>
            </a:br>
            <a:r>
              <a:rPr lang="en-US" sz="1600" dirty="0"/>
              <a:t>We </a:t>
            </a:r>
            <a:r>
              <a:rPr lang="en-US" sz="1600" b="1" dirty="0"/>
              <a:t>divide it to 2 categories </a:t>
            </a:r>
            <a:r>
              <a:rPr lang="en-US" sz="1600" dirty="0"/>
              <a:t>small change and big change. </a:t>
            </a:r>
          </a:p>
          <a:p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5F560174-5D57-1FE3-6870-15306C2E66A4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1504" y="3302446"/>
            <a:ext cx="3969369" cy="587964"/>
          </a:xfrm>
        </p:spPr>
        <p:txBody>
          <a:bodyPr/>
          <a:lstStyle/>
          <a:p>
            <a:r>
              <a:rPr lang="en-US" sz="2400" dirty="0"/>
              <a:t>New Producer &amp; Consumer 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0D2C2444-82CF-C17E-3A05-ED91D50C261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811505" y="3890410"/>
            <a:ext cx="3193193" cy="2327510"/>
          </a:xfrm>
        </p:spPr>
        <p:txBody>
          <a:bodyPr/>
          <a:lstStyle/>
          <a:p>
            <a:r>
              <a:rPr lang="en-US" sz="1600" b="1" dirty="0"/>
              <a:t>Producer</a:t>
            </a:r>
            <a:r>
              <a:rPr lang="en-US" sz="1600" dirty="0"/>
              <a:t> – write the code, proof and decide the specification </a:t>
            </a:r>
          </a:p>
          <a:p>
            <a:endParaRPr lang="en-US" sz="1600" dirty="0"/>
          </a:p>
          <a:p>
            <a:r>
              <a:rPr lang="en-US" sz="1600" b="1" dirty="0"/>
              <a:t>Consumer</a:t>
            </a:r>
            <a:r>
              <a:rPr lang="en-US" sz="1600" dirty="0"/>
              <a:t> – check the specification of the contract and decide if he wants to activate it 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712D14-8AB4-5DE0-34ED-3480554CC670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11</a:t>
            </a:fld>
            <a:endParaRPr lang="en-US" altLang="zh-CN" dirty="0"/>
          </a:p>
        </p:txBody>
      </p:sp>
      <p:pic>
        <p:nvPicPr>
          <p:cNvPr id="11" name="Picture Placeholder 10" descr="A close-up of coins&#10;&#10;AI-generated content may be incorrect.">
            <a:extLst>
              <a:ext uri="{FF2B5EF4-FFF2-40B4-BE49-F238E27FC236}">
                <a16:creationId xmlns:a16="http://schemas.microsoft.com/office/drawing/2014/main" id="{7F25C11E-004E-7151-02ED-7451EA16C364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664" r="20664"/>
          <a:stretch>
            <a:fillRect/>
          </a:stretch>
        </p:blipFill>
        <p:spPr>
          <a:ln w="28575">
            <a:noFill/>
          </a:ln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4C845098-275C-0FF2-1B25-F7D9163C666D}"/>
              </a:ext>
            </a:extLst>
          </p:cNvPr>
          <p:cNvSpPr txBox="1">
            <a:spLocks/>
          </p:cNvSpPr>
          <p:nvPr/>
        </p:nvSpPr>
        <p:spPr>
          <a:xfrm>
            <a:off x="319532" y="623824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Proof-Carrying Smart Contracts</a:t>
            </a:r>
          </a:p>
        </p:txBody>
      </p:sp>
    </p:spTree>
    <p:extLst>
      <p:ext uri="{BB962C8B-B14F-4D97-AF65-F5344CB8AC3E}">
        <p14:creationId xmlns:p14="http://schemas.microsoft.com/office/powerpoint/2010/main" val="176541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3BCE45-37BA-50FF-8EAD-751D6893FB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sz="2400" dirty="0"/>
              <a:t>Role Of Miners</a:t>
            </a:r>
            <a:endParaRPr lang="en-IL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F1C69-A410-CEDB-3164-39D25EA7D5F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Transaction Validation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Network 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Creation of New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Rewards</a:t>
            </a:r>
            <a:endParaRPr lang="en-IL" sz="1600" dirty="0"/>
          </a:p>
        </p:txBody>
      </p:sp>
      <p:pic>
        <p:nvPicPr>
          <p:cNvPr id="10" name="Picture Placeholder 9" descr="A cartoon of a child holding a pickaxe&#10;&#10;AI-generated content may be incorrect.">
            <a:extLst>
              <a:ext uri="{FF2B5EF4-FFF2-40B4-BE49-F238E27FC236}">
                <a16:creationId xmlns:a16="http://schemas.microsoft.com/office/drawing/2014/main" id="{4122743E-698B-96F7-1AD4-1C296DFD8D2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2"/>
          <a:srcRect l="5996" r="5996"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03ED792-0CA0-7911-9AFF-82420654D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Miners</a:t>
            </a:r>
            <a:endParaRPr lang="en-I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EAFB25-0EAA-86FF-2B8F-3A5A7DFE24CE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1506" y="3625598"/>
            <a:ext cx="3634260" cy="587964"/>
          </a:xfrm>
        </p:spPr>
        <p:txBody>
          <a:bodyPr/>
          <a:lstStyle/>
          <a:p>
            <a:r>
              <a:rPr lang="en-US" sz="2400" dirty="0"/>
              <a:t>How to Become a Miner</a:t>
            </a:r>
            <a:endParaRPr lang="en-IL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CBB76C-D324-FAE8-793E-23AC7917CBF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Energy and Resources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Join a Mining Pool</a:t>
            </a:r>
            <a:endParaRPr lang="en-IL" sz="1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626F0BB-4A22-D3EB-F5D3-E00763FE7FC1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62199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16BEE-3812-9E73-A8F3-374D9E2E0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8059663-EC57-71BF-727A-FE0EF6CD0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07" y="399852"/>
            <a:ext cx="10515600" cy="1325563"/>
          </a:xfrm>
        </p:spPr>
        <p:txBody>
          <a:bodyPr/>
          <a:lstStyle/>
          <a:p>
            <a:r>
              <a:rPr lang="en-US" dirty="0"/>
              <a:t>Modification</a:t>
            </a:r>
            <a:endParaRPr lang="en-IL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581F8EB-EE4F-DDF5-F4F8-12904424CEFE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 sz="1200" dirty="0"/>
              <a:t>Proof-Carrying Smart Contracts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4DCBA72-F769-67D1-CBFF-75A10DACB31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>
                <a:solidFill>
                  <a:schemeClr val="tx1"/>
                </a:solidFill>
              </a:rPr>
              <a:pPr/>
              <a:t>13</a:t>
            </a:fld>
            <a:endParaRPr lang="en-US" altLang="zh-CN" noProof="0" dirty="0">
              <a:solidFill>
                <a:schemeClr val="tx1"/>
              </a:solidFill>
            </a:endParaRP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6D4E7B48-F3A4-7AD4-8E86-2626EAB195C4}"/>
              </a:ext>
            </a:extLst>
          </p:cNvPr>
          <p:cNvSpPr txBox="1">
            <a:spLocks/>
          </p:cNvSpPr>
          <p:nvPr/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Safety Rules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B7C3B6CE-6A5E-92EB-6C13-96F302B8130A}"/>
              </a:ext>
            </a:extLst>
          </p:cNvPr>
          <p:cNvSpPr txBox="1">
            <a:spLocks/>
          </p:cNvSpPr>
          <p:nvPr/>
        </p:nvSpPr>
        <p:spPr>
          <a:xfrm>
            <a:off x="3805629" y="2067142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Specification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BBB638C0-A5B5-00A7-EA33-9B0D737F7BA2}"/>
              </a:ext>
            </a:extLst>
          </p:cNvPr>
          <p:cNvSpPr txBox="1">
            <a:spLocks/>
          </p:cNvSpPr>
          <p:nvPr/>
        </p:nvSpPr>
        <p:spPr>
          <a:xfrm>
            <a:off x="3805629" y="3534317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Validator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ACAF92F3-B902-9381-20CB-F04CC4D9BF26}"/>
              </a:ext>
            </a:extLst>
          </p:cNvPr>
          <p:cNvSpPr txBox="1">
            <a:spLocks/>
          </p:cNvSpPr>
          <p:nvPr/>
        </p:nvSpPr>
        <p:spPr>
          <a:xfrm>
            <a:off x="838200" y="3529090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Consumer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970E496-DED8-1AC9-CDAF-A08EFC6BA846}"/>
              </a:ext>
            </a:extLst>
          </p:cNvPr>
          <p:cNvSpPr/>
          <p:nvPr/>
        </p:nvSpPr>
        <p:spPr>
          <a:xfrm>
            <a:off x="2882900" y="2409634"/>
            <a:ext cx="736600" cy="26834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sz="2300">
              <a:solidFill>
                <a:schemeClr val="tx1"/>
              </a:solidFill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050C7994-48E8-038C-C00E-91B007DE493D}"/>
              </a:ext>
            </a:extLst>
          </p:cNvPr>
          <p:cNvSpPr txBox="1">
            <a:spLocks/>
          </p:cNvSpPr>
          <p:nvPr/>
        </p:nvSpPr>
        <p:spPr>
          <a:xfrm>
            <a:off x="6451602" y="2067142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Verification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1D487F4D-56CA-A170-96B6-2772AAD7D831}"/>
              </a:ext>
            </a:extLst>
          </p:cNvPr>
          <p:cNvSpPr txBox="1">
            <a:spLocks/>
          </p:cNvSpPr>
          <p:nvPr/>
        </p:nvSpPr>
        <p:spPr>
          <a:xfrm>
            <a:off x="9419031" y="2067141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SAFEUPDATE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F79DE1FB-8FA4-CDE7-ED29-D9DB0CBD64E9}"/>
              </a:ext>
            </a:extLst>
          </p:cNvPr>
          <p:cNvSpPr txBox="1">
            <a:spLocks/>
          </p:cNvSpPr>
          <p:nvPr/>
        </p:nvSpPr>
        <p:spPr>
          <a:xfrm>
            <a:off x="9419031" y="3534316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Miners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7E2460EB-DCC8-5C20-180C-466D0ED6937C}"/>
              </a:ext>
            </a:extLst>
          </p:cNvPr>
          <p:cNvSpPr txBox="1">
            <a:spLocks/>
          </p:cNvSpPr>
          <p:nvPr/>
        </p:nvSpPr>
        <p:spPr>
          <a:xfrm>
            <a:off x="6451602" y="3529089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Proof Validators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76E074F-66DD-3F59-B10A-2C4000FA38BD}"/>
              </a:ext>
            </a:extLst>
          </p:cNvPr>
          <p:cNvSpPr/>
          <p:nvPr/>
        </p:nvSpPr>
        <p:spPr>
          <a:xfrm>
            <a:off x="8496302" y="2409633"/>
            <a:ext cx="736600" cy="26834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sz="2300">
              <a:solidFill>
                <a:schemeClr val="tx1"/>
              </a:solidFill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416CF4B-B084-75CD-A8AC-6996CE5C41D8}"/>
              </a:ext>
            </a:extLst>
          </p:cNvPr>
          <p:cNvSpPr/>
          <p:nvPr/>
        </p:nvSpPr>
        <p:spPr>
          <a:xfrm>
            <a:off x="2882900" y="3783327"/>
            <a:ext cx="736600" cy="26834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sz="2300">
              <a:solidFill>
                <a:schemeClr val="tx1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9DD3CA9-6DBD-6140-C9E4-14B7CF27ED96}"/>
              </a:ext>
            </a:extLst>
          </p:cNvPr>
          <p:cNvSpPr/>
          <p:nvPr/>
        </p:nvSpPr>
        <p:spPr>
          <a:xfrm>
            <a:off x="8496302" y="3837493"/>
            <a:ext cx="736600" cy="26834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sz="2300">
              <a:solidFill>
                <a:schemeClr val="tx1"/>
              </a:solidFill>
            </a:endParaRPr>
          </a:p>
        </p:txBody>
      </p:sp>
      <p:sp>
        <p:nvSpPr>
          <p:cNvPr id="7" name="Text Placeholder 39">
            <a:extLst>
              <a:ext uri="{FF2B5EF4-FFF2-40B4-BE49-F238E27FC236}">
                <a16:creationId xmlns:a16="http://schemas.microsoft.com/office/drawing/2014/main" id="{DF4D7B41-01AC-4900-A256-7A2C78835172}"/>
              </a:ext>
            </a:extLst>
          </p:cNvPr>
          <p:cNvSpPr txBox="1">
            <a:spLocks/>
          </p:cNvSpPr>
          <p:nvPr/>
        </p:nvSpPr>
        <p:spPr>
          <a:xfrm>
            <a:off x="3805629" y="4991037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Code + Specification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2EC9B7AB-8F62-6E26-AAA2-59781C9C22FE}"/>
              </a:ext>
            </a:extLst>
          </p:cNvPr>
          <p:cNvSpPr txBox="1">
            <a:spLocks/>
          </p:cNvSpPr>
          <p:nvPr/>
        </p:nvSpPr>
        <p:spPr>
          <a:xfrm>
            <a:off x="838200" y="4985810"/>
            <a:ext cx="1865376" cy="866219"/>
          </a:xfrm>
          <a:prstGeom prst="rect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0" dirty="0">
                <a:solidFill>
                  <a:schemeClr val="tx1"/>
                </a:solidFill>
              </a:rPr>
              <a:t>Producer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0EF5129-81D7-6914-F1BA-4462D42C1F22}"/>
              </a:ext>
            </a:extLst>
          </p:cNvPr>
          <p:cNvSpPr/>
          <p:nvPr/>
        </p:nvSpPr>
        <p:spPr>
          <a:xfrm>
            <a:off x="2882900" y="5240047"/>
            <a:ext cx="736600" cy="26834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sz="23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34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0D3D4-65C3-8B16-8DC7-4B9C5DB41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>
            <a:extLst>
              <a:ext uri="{FF2B5EF4-FFF2-40B4-BE49-F238E27FC236}">
                <a16:creationId xmlns:a16="http://schemas.microsoft.com/office/drawing/2014/main" id="{F2E7FDEB-826B-EAF6-7F70-25A0B82C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704" y="1620777"/>
            <a:ext cx="7475603" cy="1325563"/>
          </a:xfrm>
        </p:spPr>
        <p:txBody>
          <a:bodyPr/>
          <a:lstStyle/>
          <a:p>
            <a:r>
              <a:rPr lang="en-US" dirty="0"/>
              <a:t>PCSC Architecture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724A8EF2-54D9-10AB-8F36-0422C2531A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50705" y="3302446"/>
            <a:ext cx="2653545" cy="587964"/>
          </a:xfrm>
        </p:spPr>
        <p:txBody>
          <a:bodyPr/>
          <a:lstStyle/>
          <a:p>
            <a:r>
              <a:rPr lang="en-US" sz="2400" dirty="0"/>
              <a:t>Parent Contract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B583C04E-F60D-C193-A23C-B539213918A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50705" y="3890410"/>
            <a:ext cx="3012438" cy="234783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API Methods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Formal Specifications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Childs Address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DELEGATECALL function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Precondition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Post condition 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69E6374E-6613-D958-D276-5246B5D2A75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11505" y="3302446"/>
            <a:ext cx="3012438" cy="587964"/>
          </a:xfrm>
        </p:spPr>
        <p:txBody>
          <a:bodyPr/>
          <a:lstStyle/>
          <a:p>
            <a:r>
              <a:rPr lang="en-US" sz="2400" dirty="0"/>
              <a:t>Child Contract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163CD1C4-244E-3381-CD2C-CF385F7024C1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811505" y="3890410"/>
            <a:ext cx="3592219" cy="172710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Source code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Proof that the implementation satisfies the specification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SAFRUPDATE function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3DBFB-305B-7CE2-9547-19E8FD6DCF1B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14</a:t>
            </a:fld>
            <a:endParaRPr lang="en-US" altLang="zh-CN" dirty="0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2C88E664-2CF7-989A-E497-90D4E9344DCB}"/>
              </a:ext>
            </a:extLst>
          </p:cNvPr>
          <p:cNvSpPr txBox="1">
            <a:spLocks/>
          </p:cNvSpPr>
          <p:nvPr/>
        </p:nvSpPr>
        <p:spPr>
          <a:xfrm>
            <a:off x="319532" y="623824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Proof-Carrying Smart Contracts</a:t>
            </a:r>
          </a:p>
        </p:txBody>
      </p:sp>
      <p:pic>
        <p:nvPicPr>
          <p:cNvPr id="6" name="Picture Placeholder 5" descr="A person carrying a child on his shoulders&#10;&#10;AI-generated content may be incorrect.">
            <a:extLst>
              <a:ext uri="{FF2B5EF4-FFF2-40B4-BE49-F238E27FC236}">
                <a16:creationId xmlns:a16="http://schemas.microsoft.com/office/drawing/2014/main" id="{4EAD7832-013D-EBAC-84E1-96AB380A95C8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2154" b="121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5931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2EC99EE-0F27-4020-4AB4-213C75BFA3D4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 noProof="0" dirty="0"/>
              <a:t>Proof-Carrying Smart Contracts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A6B7078-9F23-620C-EF6A-149B32243A35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15</a:t>
            </a:fld>
            <a:endParaRPr lang="en-US" altLang="zh-CN" noProof="0" dirty="0"/>
          </a:p>
        </p:txBody>
      </p:sp>
      <p:pic>
        <p:nvPicPr>
          <p:cNvPr id="9" name="Graphic 8" descr="Document with solid fill">
            <a:extLst>
              <a:ext uri="{FF2B5EF4-FFF2-40B4-BE49-F238E27FC236}">
                <a16:creationId xmlns:a16="http://schemas.microsoft.com/office/drawing/2014/main" id="{7A75C819-6026-26D6-5559-590BEAF8D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4062" y="2879468"/>
            <a:ext cx="1734654" cy="1734654"/>
          </a:xfrm>
          <a:prstGeom prst="rect">
            <a:avLst/>
          </a:prstGeom>
        </p:spPr>
      </p:pic>
      <p:pic>
        <p:nvPicPr>
          <p:cNvPr id="10" name="Graphic 9" descr="Blockchain outline">
            <a:extLst>
              <a:ext uri="{FF2B5EF4-FFF2-40B4-BE49-F238E27FC236}">
                <a16:creationId xmlns:a16="http://schemas.microsoft.com/office/drawing/2014/main" id="{45AC5CCB-B206-1C33-EA15-C8302A5EE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7771" y="1470593"/>
            <a:ext cx="3240558" cy="3240558"/>
          </a:xfrm>
          <a:prstGeom prst="rect">
            <a:avLst/>
          </a:prstGeom>
        </p:spPr>
      </p:pic>
      <p:pic>
        <p:nvPicPr>
          <p:cNvPr id="11" name="Graphic 10" descr="Contract with solid fill">
            <a:extLst>
              <a:ext uri="{FF2B5EF4-FFF2-40B4-BE49-F238E27FC236}">
                <a16:creationId xmlns:a16="http://schemas.microsoft.com/office/drawing/2014/main" id="{2979E555-ED22-E8DA-9D9A-A897F4F723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1075" y="3485606"/>
            <a:ext cx="656438" cy="656438"/>
          </a:xfrm>
          <a:prstGeom prst="rect">
            <a:avLst/>
          </a:prstGeom>
        </p:spPr>
      </p:pic>
      <p:pic>
        <p:nvPicPr>
          <p:cNvPr id="15" name="Graphic 14" descr="Arrow: Slight curve with solid fill">
            <a:extLst>
              <a:ext uri="{FF2B5EF4-FFF2-40B4-BE49-F238E27FC236}">
                <a16:creationId xmlns:a16="http://schemas.microsoft.com/office/drawing/2014/main" id="{030EE303-D6A4-184E-C902-B6892B1116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4863054" y="3289595"/>
            <a:ext cx="187624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4A0A12C-8776-12B4-9D1D-78F66D6523BA}"/>
              </a:ext>
            </a:extLst>
          </p:cNvPr>
          <p:cNvSpPr txBox="1"/>
          <p:nvPr/>
        </p:nvSpPr>
        <p:spPr>
          <a:xfrm>
            <a:off x="6077514" y="1057825"/>
            <a:ext cx="3120815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800" b="1" dirty="0">
                <a:latin typeface="Posterama Text Black (Headings)"/>
                <a:ea typeface="微软雅黑"/>
                <a:cs typeface="Posterama" panose="020B0504020200020000" pitchFamily="34" charset="0"/>
              </a:rPr>
              <a:t>Blockchain</a:t>
            </a:r>
            <a:endParaRPr lang="en-IL" sz="2800" b="1" dirty="0">
              <a:latin typeface="Posterama Text Black (Headings)"/>
              <a:ea typeface="微软雅黑"/>
              <a:cs typeface="Posterama" panose="020B0504020200020000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9FBE5D-AE31-3488-1019-955730364D0F}"/>
              </a:ext>
            </a:extLst>
          </p:cNvPr>
          <p:cNvSpPr txBox="1"/>
          <p:nvPr/>
        </p:nvSpPr>
        <p:spPr>
          <a:xfrm>
            <a:off x="5178886" y="4654605"/>
            <a:ext cx="312081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latin typeface="Posterama Text Black (Headings)"/>
                <a:ea typeface="微软雅黑"/>
                <a:cs typeface="Posterama" panose="020B0504020200020000" pitchFamily="34" charset="0"/>
              </a:rPr>
              <a:t>Parent Contract</a:t>
            </a:r>
            <a:endParaRPr lang="en-IL" sz="2400" b="1" dirty="0">
              <a:latin typeface="Posterama Text Black (Headings)"/>
              <a:ea typeface="微软雅黑"/>
              <a:cs typeface="Posterama" panose="020B0504020200020000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F39B96-8FDA-E4EE-F923-022F23BE09BC}"/>
              </a:ext>
            </a:extLst>
          </p:cNvPr>
          <p:cNvSpPr txBox="1"/>
          <p:nvPr/>
        </p:nvSpPr>
        <p:spPr>
          <a:xfrm>
            <a:off x="2570981" y="2314030"/>
            <a:ext cx="312081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400" b="1" dirty="0">
                <a:latin typeface="Posterama Text Black (Headings)"/>
                <a:ea typeface="微软雅黑"/>
                <a:cs typeface="Posterama" panose="020B0504020200020000" pitchFamily="34" charset="0"/>
              </a:rPr>
              <a:t>Child Contract</a:t>
            </a:r>
            <a:endParaRPr lang="en-IL" sz="2400" b="1" dirty="0">
              <a:latin typeface="Posterama Text Black (Headings)"/>
              <a:ea typeface="微软雅黑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76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37">
            <a:extLst>
              <a:ext uri="{FF2B5EF4-FFF2-40B4-BE49-F238E27FC236}">
                <a16:creationId xmlns:a16="http://schemas.microsoft.com/office/drawing/2014/main" id="{478CB64C-71AF-6B72-8069-000DD250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Blook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FA2F9A05-8E79-46FF-1ABA-927EF2D69BC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915882" y="2004081"/>
            <a:ext cx="1865376" cy="866219"/>
          </a:xfrm>
        </p:spPr>
        <p:txBody>
          <a:bodyPr/>
          <a:lstStyle/>
          <a:p>
            <a:r>
              <a:rPr lang="en-US" dirty="0"/>
              <a:t>Step 1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0532F467-8DBE-D445-0CF7-D5D242DAD66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915882" y="2866761"/>
            <a:ext cx="1865376" cy="1631667"/>
          </a:xfrm>
        </p:spPr>
        <p:txBody>
          <a:bodyPr/>
          <a:lstStyle/>
          <a:p>
            <a:pPr lvl="0"/>
            <a:r>
              <a:rPr lang="en-US" dirty="0"/>
              <a:t>Producer creates the code and specifications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48BF8F22-E288-84B0-03E9-82D678051D45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078438" y="2004081"/>
            <a:ext cx="1865376" cy="866219"/>
          </a:xfrm>
        </p:spPr>
        <p:txBody>
          <a:bodyPr/>
          <a:lstStyle/>
          <a:p>
            <a:r>
              <a:rPr lang="en-US" dirty="0"/>
              <a:t>Step 2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BACB9342-C47E-6729-46BE-F10DBB78182A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077985" y="2866761"/>
            <a:ext cx="1867186" cy="1631667"/>
          </a:xfrm>
        </p:spPr>
        <p:txBody>
          <a:bodyPr/>
          <a:lstStyle/>
          <a:p>
            <a:r>
              <a:rPr lang="en-US" dirty="0"/>
              <a:t>Proof packed in the block and ready for mining</a:t>
            </a:r>
          </a:p>
          <a:p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0C47E92-8875-E555-5480-8A9BAEE853A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40994" y="2004081"/>
            <a:ext cx="1865376" cy="866219"/>
          </a:xfrm>
        </p:spPr>
        <p:txBody>
          <a:bodyPr/>
          <a:lstStyle/>
          <a:p>
            <a:r>
              <a:rPr lang="en-US" dirty="0"/>
              <a:t>Step 3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CD388C-8374-D810-DCE5-554B7E05F55A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241898" y="2866761"/>
            <a:ext cx="1865376" cy="1631667"/>
          </a:xfrm>
        </p:spPr>
        <p:txBody>
          <a:bodyPr/>
          <a:lstStyle/>
          <a:p>
            <a:pPr lvl="0"/>
            <a:r>
              <a:rPr lang="en-US" dirty="0"/>
              <a:t>Miner validate the proof and mine a new block</a:t>
            </a:r>
          </a:p>
          <a:p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B87AFF1A-EF07-5FBF-C582-29AE302A47D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403550" y="2004081"/>
            <a:ext cx="1865376" cy="866219"/>
          </a:xfrm>
        </p:spPr>
        <p:txBody>
          <a:bodyPr/>
          <a:lstStyle/>
          <a:p>
            <a:r>
              <a:rPr lang="en-US" dirty="0"/>
              <a:t>Step 4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E62055F1-67DB-9D6D-ABE2-20C3B2514A43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404001" y="2866761"/>
            <a:ext cx="1865376" cy="1631667"/>
          </a:xfrm>
        </p:spPr>
        <p:txBody>
          <a:bodyPr/>
          <a:lstStyle/>
          <a:p>
            <a:pPr lvl="0"/>
            <a:r>
              <a:rPr lang="en-US" dirty="0"/>
              <a:t>Validators validate the proof by SAFEUPDATE and decide if they want to activate the contract </a:t>
            </a:r>
          </a:p>
          <a:p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5177ED-2E57-8FF5-AFD8-AA79A7B24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23074" y="2003563"/>
            <a:ext cx="8345852" cy="859536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FD68CE-EF5C-4046-41F5-3763D028DAE5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 noProof="0" dirty="0"/>
              <a:t>Proof-Carrying Smart Contracts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C7183-3EBB-B8D1-A66D-964D3C3A7DA8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16</a:t>
            </a:fld>
            <a:endParaRPr lang="en-US" altLang="zh-CN" noProof="0" dirty="0"/>
          </a:p>
        </p:txBody>
      </p:sp>
      <p:pic>
        <p:nvPicPr>
          <p:cNvPr id="8" name="Picture 7" descr="A group of arrows with text&#10;&#10;AI-generated content may be incorrect.">
            <a:extLst>
              <a:ext uri="{FF2B5EF4-FFF2-40B4-BE49-F238E27FC236}">
                <a16:creationId xmlns:a16="http://schemas.microsoft.com/office/drawing/2014/main" id="{14663237-ECBE-99FA-85F4-297BE4B3A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074" y="4740697"/>
            <a:ext cx="8345852" cy="1257638"/>
          </a:xfrm>
          <a:prstGeom prst="rect">
            <a:avLst/>
          </a:prstGeom>
          <a:noFill/>
        </p:spPr>
      </p:pic>
      <p:pic>
        <p:nvPicPr>
          <p:cNvPr id="10" name="Graphic 9" descr="Blockchain outline">
            <a:extLst>
              <a:ext uri="{FF2B5EF4-FFF2-40B4-BE49-F238E27FC236}">
                <a16:creationId xmlns:a16="http://schemas.microsoft.com/office/drawing/2014/main" id="{38D9DBB2-C951-1929-0294-8761CB1B3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" y="298674"/>
            <a:ext cx="1922623" cy="1922623"/>
          </a:xfrm>
          <a:prstGeom prst="rect">
            <a:avLst/>
          </a:prstGeom>
        </p:spPr>
      </p:pic>
      <p:pic>
        <p:nvPicPr>
          <p:cNvPr id="11" name="Graphic 10" descr="Blockchain outline">
            <a:extLst>
              <a:ext uri="{FF2B5EF4-FFF2-40B4-BE49-F238E27FC236}">
                <a16:creationId xmlns:a16="http://schemas.microsoft.com/office/drawing/2014/main" id="{B52D30E0-FBE6-9EE5-474F-739E87763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09736" y="-46760"/>
            <a:ext cx="1183499" cy="1183499"/>
          </a:xfrm>
          <a:prstGeom prst="rect">
            <a:avLst/>
          </a:prstGeom>
        </p:spPr>
      </p:pic>
      <p:pic>
        <p:nvPicPr>
          <p:cNvPr id="12" name="Graphic 11" descr="Blockchain outline">
            <a:extLst>
              <a:ext uri="{FF2B5EF4-FFF2-40B4-BE49-F238E27FC236}">
                <a16:creationId xmlns:a16="http://schemas.microsoft.com/office/drawing/2014/main" id="{7C097456-2C27-EE8C-AEF6-CD75487A0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23074" y="1061208"/>
            <a:ext cx="681671" cy="681671"/>
          </a:xfrm>
          <a:prstGeom prst="rect">
            <a:avLst/>
          </a:prstGeom>
        </p:spPr>
      </p:pic>
      <p:pic>
        <p:nvPicPr>
          <p:cNvPr id="13" name="Graphic 12" descr="Blockchain outline">
            <a:extLst>
              <a:ext uri="{FF2B5EF4-FFF2-40B4-BE49-F238E27FC236}">
                <a16:creationId xmlns:a16="http://schemas.microsoft.com/office/drawing/2014/main" id="{8C005073-0919-90ED-6C4A-6A5D9F9EF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1715" y="4814836"/>
            <a:ext cx="1183499" cy="1183499"/>
          </a:xfrm>
          <a:prstGeom prst="rect">
            <a:avLst/>
          </a:prstGeom>
        </p:spPr>
      </p:pic>
      <p:pic>
        <p:nvPicPr>
          <p:cNvPr id="14" name="Graphic 13" descr="Blockchain outline">
            <a:extLst>
              <a:ext uri="{FF2B5EF4-FFF2-40B4-BE49-F238E27FC236}">
                <a16:creationId xmlns:a16="http://schemas.microsoft.com/office/drawing/2014/main" id="{8C6CBC35-3662-38B1-95D6-A5D0C37EBA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99667" y="5811204"/>
            <a:ext cx="681671" cy="68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21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FB028-5579-F061-16EF-0F41D0B22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53E2-D1D1-D933-654D-884914C3D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832942"/>
          </a:xfrm>
        </p:spPr>
        <p:txBody>
          <a:bodyPr/>
          <a:lstStyle/>
          <a:p>
            <a: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600" dirty="0"/>
              <a:t>Updating Contract </a:t>
            </a:r>
            <a:endParaRPr lang="en-IL" sz="4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53D766-4318-CAC6-490C-0AE50D997056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 noProof="0" dirty="0"/>
              <a:t>Proof-Carrying Smart Contracts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375C2-1C15-FDA0-3E30-1B1578B12AB6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17</a:t>
            </a:fld>
            <a:endParaRPr lang="en-US" altLang="zh-CN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2F18C28-4559-AD50-52DE-FF80DC63F926}"/>
              </a:ext>
            </a:extLst>
          </p:cNvPr>
          <p:cNvSpPr txBox="1">
            <a:spLocks/>
          </p:cNvSpPr>
          <p:nvPr/>
        </p:nvSpPr>
        <p:spPr>
          <a:xfrm>
            <a:off x="782216" y="2129364"/>
            <a:ext cx="2953512" cy="493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Why to update </a:t>
            </a:r>
          </a:p>
          <a:p>
            <a:endParaRPr lang="en-US" dirty="0"/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75B9FAD3-D0D2-245F-3888-A1411E7FDBA2}"/>
              </a:ext>
            </a:extLst>
          </p:cNvPr>
          <p:cNvSpPr txBox="1">
            <a:spLocks/>
          </p:cNvSpPr>
          <p:nvPr/>
        </p:nvSpPr>
        <p:spPr>
          <a:xfrm>
            <a:off x="782216" y="2662990"/>
            <a:ext cx="2953512" cy="25786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Bugs </a:t>
            </a:r>
          </a:p>
          <a:p>
            <a:r>
              <a:rPr lang="en-US" dirty="0"/>
              <a:t>Specification not safe</a:t>
            </a:r>
          </a:p>
          <a:p>
            <a:r>
              <a:rPr lang="en-US" dirty="0"/>
              <a:t>Irrelevant functions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251D732-5710-DAF8-2079-96AB011623C0}"/>
              </a:ext>
            </a:extLst>
          </p:cNvPr>
          <p:cNvSpPr txBox="1">
            <a:spLocks/>
          </p:cNvSpPr>
          <p:nvPr/>
        </p:nvSpPr>
        <p:spPr>
          <a:xfrm>
            <a:off x="4000904" y="2129364"/>
            <a:ext cx="2953512" cy="493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Challenges 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CDA9D8B7-9784-C6EA-A973-80A25CA3D9AD}"/>
              </a:ext>
            </a:extLst>
          </p:cNvPr>
          <p:cNvSpPr txBox="1">
            <a:spLocks/>
          </p:cNvSpPr>
          <p:nvPr/>
        </p:nvSpPr>
        <p:spPr>
          <a:xfrm>
            <a:off x="4000904" y="2662990"/>
            <a:ext cx="2953512" cy="25786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Immutable </a:t>
            </a:r>
          </a:p>
          <a:p>
            <a:r>
              <a:rPr lang="en-US" dirty="0"/>
              <a:t>Irrevocable</a:t>
            </a:r>
          </a:p>
          <a:p>
            <a:r>
              <a:rPr lang="en-US" dirty="0"/>
              <a:t>Overhead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2872A56-73CD-B2BC-AE73-3B6C74408A42}"/>
              </a:ext>
            </a:extLst>
          </p:cNvPr>
          <p:cNvSpPr txBox="1">
            <a:spLocks/>
          </p:cNvSpPr>
          <p:nvPr/>
        </p:nvSpPr>
        <p:spPr>
          <a:xfrm>
            <a:off x="7219592" y="2135638"/>
            <a:ext cx="2953512" cy="4937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Solution</a:t>
            </a:r>
            <a:r>
              <a:rPr lang="en-US" b="1" dirty="0"/>
              <a:t> </a:t>
            </a:r>
          </a:p>
        </p:txBody>
      </p:sp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A90755F8-630D-8E3C-A2C2-0B66DC8D5067}"/>
              </a:ext>
            </a:extLst>
          </p:cNvPr>
          <p:cNvSpPr txBox="1">
            <a:spLocks/>
          </p:cNvSpPr>
          <p:nvPr/>
        </p:nvSpPr>
        <p:spPr>
          <a:xfrm>
            <a:off x="7219592" y="2662990"/>
            <a:ext cx="3068680" cy="25786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Minor Upgrade</a:t>
            </a:r>
          </a:p>
          <a:p>
            <a:r>
              <a:rPr lang="en-US" dirty="0"/>
              <a:t>Major Upgrade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950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EB38A12-4B78-1040-5E44-974664B2D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Minor Upgrade</a:t>
            </a:r>
            <a:endParaRPr lang="en-IL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56A278E-561B-1CD9-F819-394246921304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 noProof="0" dirty="0"/>
              <a:t>Proof-Carrying Smart Contracts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5F9710C-015A-E493-2A8E-0C45FAB3BF63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18</a:t>
            </a:fld>
            <a:endParaRPr lang="en-US" altLang="zh-CN" noProof="0" dirty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0F60DFA1-3E15-D5BC-DD6B-065D9FB8209C}"/>
              </a:ext>
            </a:extLst>
          </p:cNvPr>
          <p:cNvSpPr txBox="1">
            <a:spLocks/>
          </p:cNvSpPr>
          <p:nvPr/>
        </p:nvSpPr>
        <p:spPr>
          <a:xfrm>
            <a:off x="782216" y="1524000"/>
            <a:ext cx="10515600" cy="44353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Updating the child contract while preserving the parent contract.</a:t>
            </a:r>
          </a:p>
          <a:p>
            <a:r>
              <a:rPr lang="en-US" dirty="0"/>
              <a:t>Verify the child contract with the same SAFEUPDATE function.</a:t>
            </a:r>
          </a:p>
          <a:p>
            <a:r>
              <a:rPr lang="en-US" dirty="0"/>
              <a:t>Use for minor changes like optimization and unnecessary functions.</a:t>
            </a:r>
          </a:p>
          <a:p>
            <a:r>
              <a:rPr lang="en-US" dirty="0"/>
              <a:t>Reduces the need to trust developers completely. </a:t>
            </a:r>
          </a:p>
          <a:p>
            <a:r>
              <a:rPr lang="en-US" dirty="0"/>
              <a:t>No additional proof necessary.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9D1DE7-32A0-323B-536E-AFF6768F7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608" y="3363836"/>
            <a:ext cx="2724807" cy="272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1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7">
            <a:extLst>
              <a:ext uri="{FF2B5EF4-FFF2-40B4-BE49-F238E27FC236}">
                <a16:creationId xmlns:a16="http://schemas.microsoft.com/office/drawing/2014/main" id="{6017FE46-49AA-3377-1E26-8A3ED3A0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2780"/>
            <a:ext cx="10515600" cy="900321"/>
          </a:xfrm>
        </p:spPr>
        <p:txBody>
          <a:bodyPr/>
          <a:lstStyle/>
          <a:p>
            <a:pPr algn="ctr"/>
            <a:r>
              <a:rPr lang="en-US" dirty="0"/>
              <a:t>Major Upgrade</a:t>
            </a:r>
            <a:endParaRPr lang="en-IL" dirty="0"/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72F31EC0-B491-D8A8-0CEA-7363B78ECFCD}"/>
              </a:ext>
            </a:extLst>
          </p:cNvPr>
          <p:cNvSpPr txBox="1">
            <a:spLocks/>
          </p:cNvSpPr>
          <p:nvPr/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Proof-Carrying Smart Contracts</a:t>
            </a:r>
          </a:p>
        </p:txBody>
      </p:sp>
      <p:sp>
        <p:nvSpPr>
          <p:cNvPr id="13" name="Slide Number Placeholder 13">
            <a:extLst>
              <a:ext uri="{FF2B5EF4-FFF2-40B4-BE49-F238E27FC236}">
                <a16:creationId xmlns:a16="http://schemas.microsoft.com/office/drawing/2014/main" id="{D85F2B4E-B9C8-137B-DA0A-C612F56E0FF4}"/>
              </a:ext>
            </a:extLst>
          </p:cNvPr>
          <p:cNvSpPr txBox="1">
            <a:spLocks/>
          </p:cNvSpPr>
          <p:nvPr/>
        </p:nvSpPr>
        <p:spPr>
          <a:xfrm>
            <a:off x="11126227" y="6343259"/>
            <a:ext cx="116228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FEACEE-25B4-4A2D-B147-27296E36371D}" type="slidenum">
              <a:rPr lang="en-US" altLang="zh-CN" sz="1200" smtClean="0"/>
              <a:pPr/>
              <a:t>19</a:t>
            </a:fld>
            <a:endParaRPr lang="en-US" altLang="zh-CN" sz="1200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800320E-DBE5-D23C-471F-E7DC4C9B5E30}"/>
              </a:ext>
            </a:extLst>
          </p:cNvPr>
          <p:cNvSpPr txBox="1">
            <a:spLocks/>
          </p:cNvSpPr>
          <p:nvPr/>
        </p:nvSpPr>
        <p:spPr>
          <a:xfrm>
            <a:off x="782216" y="1524000"/>
            <a:ext cx="10515600" cy="44353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Altering the existing specifications of the parent contract.</a:t>
            </a:r>
          </a:p>
          <a:p>
            <a:r>
              <a:rPr lang="en-US" dirty="0"/>
              <a:t>Needs the approval of all the participants.</a:t>
            </a:r>
          </a:p>
          <a:p>
            <a:r>
              <a:rPr lang="en-US" dirty="0"/>
              <a:t>Verify the new child contact against the new parent specifications.</a:t>
            </a:r>
          </a:p>
          <a:p>
            <a:r>
              <a:rPr lang="en-US" dirty="0"/>
              <a:t>Updating the contract to include new security invariants.</a:t>
            </a:r>
          </a:p>
          <a:p>
            <a:r>
              <a:rPr lang="en-US" dirty="0"/>
              <a:t>Parent Contract Modifications Trigger the Creation of a New Block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11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7">
            <a:extLst>
              <a:ext uri="{FF2B5EF4-FFF2-40B4-BE49-F238E27FC236}">
                <a16:creationId xmlns:a16="http://schemas.microsoft.com/office/drawing/2014/main" id="{6017FE46-49AA-3377-1E26-8A3ED3A0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2780"/>
            <a:ext cx="10515600" cy="900321"/>
          </a:xfrm>
        </p:spPr>
        <p:txBody>
          <a:bodyPr/>
          <a:lstStyle/>
          <a:p>
            <a:pPr algn="ctr"/>
            <a:r>
              <a:rPr lang="en-US" dirty="0"/>
              <a:t>More Then Two Participants</a:t>
            </a:r>
            <a:endParaRPr lang="en-IL" dirty="0"/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72F31EC0-B491-D8A8-0CEA-7363B78ECFCD}"/>
              </a:ext>
            </a:extLst>
          </p:cNvPr>
          <p:cNvSpPr txBox="1">
            <a:spLocks/>
          </p:cNvSpPr>
          <p:nvPr/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Proof-Carrying Smart Contracts</a:t>
            </a:r>
          </a:p>
        </p:txBody>
      </p:sp>
      <p:sp>
        <p:nvSpPr>
          <p:cNvPr id="13" name="Slide Number Placeholder 13">
            <a:extLst>
              <a:ext uri="{FF2B5EF4-FFF2-40B4-BE49-F238E27FC236}">
                <a16:creationId xmlns:a16="http://schemas.microsoft.com/office/drawing/2014/main" id="{D85F2B4E-B9C8-137B-DA0A-C612F56E0FF4}"/>
              </a:ext>
            </a:extLst>
          </p:cNvPr>
          <p:cNvSpPr txBox="1">
            <a:spLocks/>
          </p:cNvSpPr>
          <p:nvPr/>
        </p:nvSpPr>
        <p:spPr>
          <a:xfrm>
            <a:off x="11126227" y="6343259"/>
            <a:ext cx="116228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FEACEE-25B4-4A2D-B147-27296E36371D}" type="slidenum">
              <a:rPr lang="en-US" altLang="zh-CN" sz="1200" smtClean="0"/>
              <a:pPr/>
              <a:t>20</a:t>
            </a:fld>
            <a:endParaRPr lang="en-US" altLang="zh-CN" sz="1200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800320E-DBE5-D23C-471F-E7DC4C9B5E30}"/>
              </a:ext>
            </a:extLst>
          </p:cNvPr>
          <p:cNvSpPr txBox="1">
            <a:spLocks/>
          </p:cNvSpPr>
          <p:nvPr/>
        </p:nvSpPr>
        <p:spPr>
          <a:xfrm>
            <a:off x="782216" y="1524000"/>
            <a:ext cx="10515600" cy="44353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Multi-Party Contracts</a:t>
            </a:r>
          </a:p>
          <a:p>
            <a:r>
              <a:rPr lang="en-US" dirty="0"/>
              <a:t>Role of Participants</a:t>
            </a:r>
          </a:p>
          <a:p>
            <a:r>
              <a:rPr lang="en-US" dirty="0"/>
              <a:t>Consensus on Updates</a:t>
            </a:r>
          </a:p>
          <a:p>
            <a:r>
              <a:rPr lang="en-US" dirty="0"/>
              <a:t>Multiple child contracts 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D6985A-C016-98A6-E1A3-DAF084853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652" y="3602311"/>
            <a:ext cx="4579148" cy="2615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4857BB-1A35-4C80-6C51-94423D6C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486" y="3517482"/>
            <a:ext cx="3544323" cy="24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07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4570DB0-1966-1A7C-DBD0-CA239EF2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07" y="399852"/>
            <a:ext cx="10515600" cy="1325563"/>
          </a:xfrm>
        </p:spPr>
        <p:txBody>
          <a:bodyPr/>
          <a:lstStyle/>
          <a:p>
            <a:r>
              <a:rPr lang="en-US" dirty="0"/>
              <a:t>Hoare Logic</a:t>
            </a:r>
            <a:endParaRPr lang="en-IL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21D4120-F1D0-4A21-B506-BD383813E6B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 sz="1200" dirty="0"/>
              <a:t>Proof-Carrying Smart Contracts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24A756A-BB13-8270-9A53-F48D23ABDCC0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21</a:t>
            </a:fld>
            <a:endParaRPr lang="en-US" altLang="zh-CN" noProof="0" dirty="0"/>
          </a:p>
        </p:txBody>
      </p:sp>
      <p:sp>
        <p:nvSpPr>
          <p:cNvPr id="15" name="Table Placeholder 2">
            <a:extLst>
              <a:ext uri="{FF2B5EF4-FFF2-40B4-BE49-F238E27FC236}">
                <a16:creationId xmlns:a16="http://schemas.microsoft.com/office/drawing/2014/main" id="{2B1B3844-DF35-C47D-EF42-E337FA5AA498}"/>
              </a:ext>
            </a:extLst>
          </p:cNvPr>
          <p:cNvSpPr txBox="1">
            <a:spLocks/>
          </p:cNvSpPr>
          <p:nvPr/>
        </p:nvSpPr>
        <p:spPr>
          <a:xfrm>
            <a:off x="581709" y="1614198"/>
            <a:ext cx="10889796" cy="2284702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/>
              <a:t>What is Hoare Logic?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/>
              <a:t>A formal system used to reason about the </a:t>
            </a:r>
            <a:r>
              <a:rPr lang="en-US" sz="2400" u="sng" dirty="0"/>
              <a:t>correctness of computer programs</a:t>
            </a:r>
            <a:r>
              <a:rPr lang="en-US" sz="2400" b="0" u="sng" dirty="0"/>
              <a:t>.</a:t>
            </a:r>
            <a:endParaRPr lang="en-US" sz="2400" b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/>
              <a:t>Uses triples {P} C {Q} to represent program correctness.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6" name="Picture 15" descr="A blackboard with writing on it&#10;&#10;Description automatically generated">
            <a:extLst>
              <a:ext uri="{FF2B5EF4-FFF2-40B4-BE49-F238E27FC236}">
                <a16:creationId xmlns:a16="http://schemas.microsoft.com/office/drawing/2014/main" id="{A53CF502-EB9A-F4D8-4EE5-EAB759189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689" b="14956"/>
          <a:stretch/>
        </p:blipFill>
        <p:spPr>
          <a:xfrm>
            <a:off x="3841257" y="3632200"/>
            <a:ext cx="4890485" cy="216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12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4E59E37-9BF8-8873-549D-D1C0AC44D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Hoare Triple </a:t>
            </a:r>
            <a:r>
              <a:rPr lang="en-IL" dirty="0"/>
              <a:t>Examples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2209634-6030-058E-CA09-7528C0308602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 sz="1200" dirty="0"/>
              <a:t>Proof-Carrying Smart Contracts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E11C93B-2468-DA35-48F8-F2D7224C514C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22</a:t>
            </a:fld>
            <a:endParaRPr lang="en-US" altLang="zh-CN" noProof="0" dirty="0"/>
          </a:p>
        </p:txBody>
      </p:sp>
      <p:pic>
        <p:nvPicPr>
          <p:cNvPr id="20" name="Picture 1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16C78595-B316-183B-63BE-73C0EEB1A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090" y="2155776"/>
            <a:ext cx="4362175" cy="1046922"/>
          </a:xfrm>
          <a:prstGeom prst="rect">
            <a:avLst/>
          </a:prstGeom>
        </p:spPr>
      </p:pic>
      <p:pic>
        <p:nvPicPr>
          <p:cNvPr id="21" name="Picture 2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797AC45-F296-7DF4-A206-D475BB589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1090" y="3429000"/>
            <a:ext cx="4362175" cy="1046922"/>
          </a:xfrm>
          <a:prstGeom prst="rect">
            <a:avLst/>
          </a:prstGeom>
        </p:spPr>
      </p:pic>
      <p:pic>
        <p:nvPicPr>
          <p:cNvPr id="25" name="Graphic 24" descr="Checkmark with solid fill">
            <a:extLst>
              <a:ext uri="{FF2B5EF4-FFF2-40B4-BE49-F238E27FC236}">
                <a16:creationId xmlns:a16="http://schemas.microsoft.com/office/drawing/2014/main" id="{438CE59F-3D11-90CF-C8B0-C4605B8F5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69300" y="2222037"/>
            <a:ext cx="914400" cy="914400"/>
          </a:xfrm>
          <a:prstGeom prst="rect">
            <a:avLst/>
          </a:prstGeom>
        </p:spPr>
      </p:pic>
      <p:pic>
        <p:nvPicPr>
          <p:cNvPr id="27" name="Graphic 26" descr="Close with solid fill">
            <a:extLst>
              <a:ext uri="{FF2B5EF4-FFF2-40B4-BE49-F238E27FC236}">
                <a16:creationId xmlns:a16="http://schemas.microsoft.com/office/drawing/2014/main" id="{F1151433-1E8E-BF61-94F7-D82301BA55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69300" y="349526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2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F1A96EB-0021-A773-C8EC-6B647C021E5D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 sz="1200" dirty="0"/>
              <a:t>Proof-Carrying Smart Contracts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443ED6-54EC-B5FD-366C-E7BE77F46C77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23</a:t>
            </a:fld>
            <a:endParaRPr lang="en-US" altLang="zh-CN" noProof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ADBBDA-39F8-9FDD-8445-D84A107D827B}"/>
              </a:ext>
            </a:extLst>
          </p:cNvPr>
          <p:cNvSpPr txBox="1"/>
          <p:nvPr/>
        </p:nvSpPr>
        <p:spPr>
          <a:xfrm>
            <a:off x="662152" y="774636"/>
            <a:ext cx="89548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F253E"/>
                </a:solidFill>
                <a:effectLst/>
                <a:uLnTx/>
                <a:uFillTx/>
                <a:latin typeface="Posterama Text Black"/>
                <a:ea typeface="+mj-ea"/>
                <a:cs typeface="+mj-cs"/>
              </a:rPr>
              <a:t>Applying Hoare Logic in PCSC</a:t>
            </a:r>
            <a:endParaRPr lang="en-IL" dirty="0"/>
          </a:p>
        </p:txBody>
      </p:sp>
      <p:sp>
        <p:nvSpPr>
          <p:cNvPr id="19" name="Table Placeholder 2">
            <a:extLst>
              <a:ext uri="{FF2B5EF4-FFF2-40B4-BE49-F238E27FC236}">
                <a16:creationId xmlns:a16="http://schemas.microsoft.com/office/drawing/2014/main" id="{ABF415D8-219E-DB5B-3EB5-84DB17FB3CBE}"/>
              </a:ext>
            </a:extLst>
          </p:cNvPr>
          <p:cNvSpPr txBox="1">
            <a:spLocks/>
          </p:cNvSpPr>
          <p:nvPr/>
        </p:nvSpPr>
        <p:spPr>
          <a:xfrm>
            <a:off x="756872" y="1544078"/>
            <a:ext cx="10889796" cy="1592552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en-US" sz="2400" b="0" dirty="0"/>
              <a:t>Formal Specification: Ensures behavior matches expectations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b="0" dirty="0"/>
              <a:t>Parent Part of PCSC: guiding the implementation of contract methods</a:t>
            </a:r>
          </a:p>
        </p:txBody>
      </p:sp>
      <p:pic>
        <p:nvPicPr>
          <p:cNvPr id="2" name="Picture 1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16CDAF23-0AC8-4BB7-E8E9-D7046F21E2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8" b="21490"/>
          <a:stretch/>
        </p:blipFill>
        <p:spPr>
          <a:xfrm>
            <a:off x="3465478" y="3136630"/>
            <a:ext cx="5890365" cy="327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6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F1A96EB-0021-A773-C8EC-6B647C021E5D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 sz="1200" dirty="0"/>
              <a:t>Proof-Carrying Smart Contracts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443ED6-54EC-B5FD-366C-E7BE77F46C77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24</a:t>
            </a:fld>
            <a:endParaRPr lang="en-US" altLang="zh-CN" noProof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ADBBDA-39F8-9FDD-8445-D84A107D827B}"/>
              </a:ext>
            </a:extLst>
          </p:cNvPr>
          <p:cNvSpPr txBox="1"/>
          <p:nvPr/>
        </p:nvSpPr>
        <p:spPr>
          <a:xfrm>
            <a:off x="284200" y="423525"/>
            <a:ext cx="89548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F253E"/>
                </a:solidFill>
                <a:latin typeface="Posterama Text Black"/>
                <a:ea typeface="+mj-ea"/>
                <a:cs typeface="+mj-cs"/>
              </a:rPr>
              <a:t>Ensuring Safe TRANSFER Operations</a:t>
            </a:r>
            <a:endParaRPr lang="en-IL" sz="4400" b="1" dirty="0">
              <a:solidFill>
                <a:srgbClr val="0F253E"/>
              </a:solidFill>
              <a:latin typeface="Posterama Text Black"/>
              <a:ea typeface="+mj-ea"/>
              <a:cs typeface="+mj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9E788F-D590-D62F-C0CB-68E3CA4AFD29}"/>
              </a:ext>
            </a:extLst>
          </p:cNvPr>
          <p:cNvSpPr txBox="1"/>
          <p:nvPr/>
        </p:nvSpPr>
        <p:spPr>
          <a:xfrm>
            <a:off x="9261418" y="2647952"/>
            <a:ext cx="182880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  <a:ea typeface="微软雅黑"/>
                <a:cs typeface="Posterama" panose="020B0504020200020000" pitchFamily="34" charset="0"/>
              </a:rPr>
              <a:t>P</a:t>
            </a:r>
            <a:r>
              <a:rPr lang="en-IL" dirty="0">
                <a:solidFill>
                  <a:schemeClr val="accent2">
                    <a:lumMod val="40000"/>
                    <a:lumOff val="60000"/>
                  </a:schemeClr>
                </a:solidFill>
                <a:ea typeface="微软雅黑"/>
                <a:cs typeface="Posterama" panose="020B0504020200020000" pitchFamily="34" charset="0"/>
              </a:rPr>
              <a:t>re-condition</a:t>
            </a:r>
            <a:endParaRPr lang="en-IL" sz="1800" dirty="0">
              <a:solidFill>
                <a:schemeClr val="accent2">
                  <a:lumMod val="40000"/>
                  <a:lumOff val="60000"/>
                </a:schemeClr>
              </a:solidFill>
              <a:ea typeface="微软雅黑"/>
              <a:cs typeface="Posterama" panose="020B0504020200020000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98E77-D091-F9EE-324A-5C4EDD986BEA}"/>
              </a:ext>
            </a:extLst>
          </p:cNvPr>
          <p:cNvSpPr txBox="1"/>
          <p:nvPr/>
        </p:nvSpPr>
        <p:spPr>
          <a:xfrm>
            <a:off x="9158172" y="4421432"/>
            <a:ext cx="182880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ea typeface="微软雅黑"/>
                <a:cs typeface="Posterama" panose="020B0504020200020000" pitchFamily="34" charset="0"/>
              </a:rPr>
              <a:t>post</a:t>
            </a:r>
            <a:r>
              <a:rPr lang="en-IL" dirty="0">
                <a:solidFill>
                  <a:schemeClr val="accent2">
                    <a:lumMod val="75000"/>
                  </a:schemeClr>
                </a:solidFill>
              </a:rPr>
              <a:t>-condition</a:t>
            </a:r>
          </a:p>
        </p:txBody>
      </p:sp>
      <p:pic>
        <p:nvPicPr>
          <p:cNvPr id="3" name="Picture 2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0D346DC3-975C-0F9F-15FD-F0226329C4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08" b="70538"/>
          <a:stretch/>
        </p:blipFill>
        <p:spPr>
          <a:xfrm>
            <a:off x="1168141" y="4117914"/>
            <a:ext cx="7693055" cy="1094522"/>
          </a:xfrm>
          <a:prstGeom prst="rect">
            <a:avLst/>
          </a:prstGeom>
        </p:spPr>
      </p:pic>
      <p:sp>
        <p:nvSpPr>
          <p:cNvPr id="5" name="Table Placeholder 2">
            <a:extLst>
              <a:ext uri="{FF2B5EF4-FFF2-40B4-BE49-F238E27FC236}">
                <a16:creationId xmlns:a16="http://schemas.microsoft.com/office/drawing/2014/main" id="{505F677E-7038-988C-DBA2-84114ABAEBBA}"/>
              </a:ext>
            </a:extLst>
          </p:cNvPr>
          <p:cNvSpPr txBox="1">
            <a:spLocks/>
          </p:cNvSpPr>
          <p:nvPr/>
        </p:nvSpPr>
        <p:spPr>
          <a:xfrm>
            <a:off x="704783" y="1513147"/>
            <a:ext cx="10282189" cy="930583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/>
              <a:t>What conditions need to be true </a:t>
            </a:r>
            <a:r>
              <a:rPr lang="en-US" sz="2400" dirty="0"/>
              <a:t>before</a:t>
            </a:r>
            <a:r>
              <a:rPr lang="en-US" sz="2400" b="0" dirty="0"/>
              <a:t> we can run the </a:t>
            </a:r>
            <a:r>
              <a:rPr lang="en-US" sz="2400" b="0" dirty="0">
                <a:latin typeface="Bodoni 72 Smallcaps Book" pitchFamily="2" charset="0"/>
                <a:cs typeface="AkayaTelivigala" pitchFamily="2" charset="77"/>
              </a:rPr>
              <a:t>transfer</a:t>
            </a:r>
            <a:r>
              <a:rPr lang="en-US" sz="2400" b="0" dirty="0"/>
              <a:t> function?</a:t>
            </a:r>
          </a:p>
        </p:txBody>
      </p:sp>
      <p:pic>
        <p:nvPicPr>
          <p:cNvPr id="6" name="Picture 5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941F757B-D082-6652-7615-8834EF5AAC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724" b="4389"/>
          <a:stretch/>
        </p:blipFill>
        <p:spPr>
          <a:xfrm>
            <a:off x="1168142" y="2534962"/>
            <a:ext cx="8070872" cy="569031"/>
          </a:xfrm>
          <a:prstGeom prst="rect">
            <a:avLst/>
          </a:prstGeom>
        </p:spPr>
      </p:pic>
      <p:sp>
        <p:nvSpPr>
          <p:cNvPr id="7" name="Table Placeholder 2">
            <a:extLst>
              <a:ext uri="{FF2B5EF4-FFF2-40B4-BE49-F238E27FC236}">
                <a16:creationId xmlns:a16="http://schemas.microsoft.com/office/drawing/2014/main" id="{007550A8-BBA1-CB35-BA2B-B8B92F86EC66}"/>
              </a:ext>
            </a:extLst>
          </p:cNvPr>
          <p:cNvSpPr txBox="1">
            <a:spLocks/>
          </p:cNvSpPr>
          <p:nvPr/>
        </p:nvSpPr>
        <p:spPr>
          <a:xfrm>
            <a:off x="704783" y="3178894"/>
            <a:ext cx="10489385" cy="930583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800" b="1" i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/>
              <a:t>What conditions need to be true </a:t>
            </a:r>
            <a:r>
              <a:rPr lang="en-US" sz="2400" dirty="0"/>
              <a:t>after</a:t>
            </a:r>
            <a:r>
              <a:rPr lang="en-US" sz="2400" b="0" dirty="0"/>
              <a:t> we run the </a:t>
            </a:r>
            <a:r>
              <a:rPr lang="en-US" sz="2400" b="0" dirty="0">
                <a:latin typeface="Bodoni 72 Smallcaps Book" pitchFamily="2" charset="0"/>
                <a:cs typeface="AkayaTelivigala" pitchFamily="2" charset="77"/>
              </a:rPr>
              <a:t>transfer</a:t>
            </a:r>
            <a:r>
              <a:rPr lang="en-US" sz="2400" b="0" dirty="0"/>
              <a:t> function?</a:t>
            </a:r>
          </a:p>
        </p:txBody>
      </p:sp>
    </p:spTree>
    <p:extLst>
      <p:ext uri="{BB962C8B-B14F-4D97-AF65-F5344CB8AC3E}">
        <p14:creationId xmlns:p14="http://schemas.microsoft.com/office/powerpoint/2010/main" val="292275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CFF1-B980-36E5-FF1E-D1C613FE6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832942"/>
          </a:xfrm>
        </p:spPr>
        <p:txBody>
          <a:bodyPr/>
          <a:lstStyle/>
          <a:p>
            <a: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000" dirty="0"/>
              <a:t>Does This Code Fulfill the Contract Requirements?</a:t>
            </a:r>
            <a:endParaRPr lang="en-IL" sz="4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5B20C3-5241-88A9-29DF-5BE6BD4041D8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0" y="6492875"/>
            <a:ext cx="4114800" cy="365125"/>
          </a:xfrm>
        </p:spPr>
        <p:txBody>
          <a:bodyPr/>
          <a:lstStyle/>
          <a:p>
            <a:r>
              <a:rPr lang="en-US" sz="1200" dirty="0"/>
              <a:t>Proof-Carrying Smart Contracts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C62F3-B593-6DCD-94A5-DAAB60E80A12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25</a:t>
            </a:fld>
            <a:endParaRPr lang="en-US" altLang="zh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1DAA8D-50FE-3CD2-D92D-D73D0FA87223}"/>
              </a:ext>
            </a:extLst>
          </p:cNvPr>
          <p:cNvSpPr txBox="1"/>
          <p:nvPr/>
        </p:nvSpPr>
        <p:spPr>
          <a:xfrm>
            <a:off x="484632" y="1695568"/>
            <a:ext cx="2578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 eaLnBrk="1" latinLnBrk="0" hangingPunct="1"/>
            <a:r>
              <a:rPr lang="en-US" dirty="0"/>
              <a:t>Child’s implementation:</a:t>
            </a:r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8DA5C0-F637-7F0C-E6A8-4B74B6EBEE45}"/>
              </a:ext>
            </a:extLst>
          </p:cNvPr>
          <p:cNvSpPr txBox="1"/>
          <p:nvPr/>
        </p:nvSpPr>
        <p:spPr>
          <a:xfrm>
            <a:off x="5151530" y="3747706"/>
            <a:ext cx="4640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/>
            <a:r>
              <a:rPr lang="en-US" sz="2400" dirty="0">
                <a:solidFill>
                  <a:srgbClr val="FF0000"/>
                </a:solidFill>
              </a:rPr>
              <a:t>No !</a:t>
            </a:r>
            <a:r>
              <a:rPr lang="en-US" sz="2400" dirty="0"/>
              <a:t> Double spending problem</a:t>
            </a:r>
          </a:p>
        </p:txBody>
      </p:sp>
      <p:pic>
        <p:nvPicPr>
          <p:cNvPr id="7" name="Picture 6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E8F60DB1-406E-06A9-B9D5-B99F2F5BC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9" y="2133811"/>
            <a:ext cx="3586568" cy="4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3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0C599-CA74-8D98-52E4-EA98F33EAE98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26</a:t>
            </a:fld>
            <a:endParaRPr lang="en-US" altLang="zh-C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CAD16-A6B8-BA4F-0D83-FB02805D75C3}"/>
              </a:ext>
            </a:extLst>
          </p:cNvPr>
          <p:cNvSpPr txBox="1"/>
          <p:nvPr/>
        </p:nvSpPr>
        <p:spPr>
          <a:xfrm>
            <a:off x="229211" y="1517792"/>
            <a:ext cx="10016758" cy="169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What is Double Spending ?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Allows an attacker to spend more tokens than originally approved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Exploits weaknesses in token contract's transfer and approval logic</a:t>
            </a:r>
            <a:endParaRPr lang="en-US" altLang="zh-CN" sz="2400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1CD1F3-E6A3-EC88-C49D-43A423565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11" y="451244"/>
            <a:ext cx="9823998" cy="1325563"/>
          </a:xfrm>
        </p:spPr>
        <p:txBody>
          <a:bodyPr/>
          <a:lstStyle/>
          <a:p>
            <a:r>
              <a:rPr lang="en-US" altLang="zh-CN" sz="4400" dirty="0"/>
              <a:t>Example- Double Spending</a:t>
            </a:r>
          </a:p>
        </p:txBody>
      </p:sp>
      <p:pic>
        <p:nvPicPr>
          <p:cNvPr id="5" name="Picture 4" descr="Cartoon of two people with arrows&#10;&#10;Description automatically generated">
            <a:extLst>
              <a:ext uri="{FF2B5EF4-FFF2-40B4-BE49-F238E27FC236}">
                <a16:creationId xmlns:a16="http://schemas.microsoft.com/office/drawing/2014/main" id="{FEEEADF2-10A3-3B05-02C6-CC764E00D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39" y="3707332"/>
            <a:ext cx="6029371" cy="25921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5BBDE6-B0B1-668A-351D-6C96BBCC4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903" y="3723338"/>
            <a:ext cx="2272406" cy="259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4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DBD7F-E41E-3BC1-6FCD-3207E7439D4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39239" y="1968084"/>
            <a:ext cx="9477473" cy="441461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Web-Based 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Smart Contract Development:</a:t>
            </a:r>
            <a:r>
              <a:rPr lang="en-US" sz="2400" dirty="0"/>
              <a:t> writing, compiling, and deploying Solidity smart contracts.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Testing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Plugins Support:</a:t>
            </a:r>
            <a:r>
              <a:rPr lang="en-US" sz="2400" dirty="0"/>
              <a:t> Contract Management, User Simulation, Wallet Integration, Transaction Management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>
                <a:hlinkClick r:id="rId2"/>
              </a:rPr>
              <a:t>link</a:t>
            </a:r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FE81EB-26B8-ECE7-6733-D01924A28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70" y="934940"/>
            <a:ext cx="9823998" cy="832801"/>
          </a:xfrm>
        </p:spPr>
        <p:txBody>
          <a:bodyPr/>
          <a:lstStyle/>
          <a:p>
            <a:r>
              <a:rPr lang="en-IL" dirty="0"/>
              <a:t>Remix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5A1A0-30C4-D63A-3DE6-6E0F0A9EF44A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27</a:t>
            </a:fld>
            <a:endParaRPr lang="en-US" altLang="zh-CN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3301F653-7020-2FC6-7A84-9DDFC9BD0FAB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Proof-Carrying Smart Contracts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15065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0C599-CA74-8D98-52E4-EA98F33EAE98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28</a:t>
            </a:fld>
            <a:endParaRPr lang="en-US" altLang="zh-C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CAD16-A6B8-BA4F-0D83-FB02805D75C3}"/>
              </a:ext>
            </a:extLst>
          </p:cNvPr>
          <p:cNvSpPr txBox="1"/>
          <p:nvPr/>
        </p:nvSpPr>
        <p:spPr>
          <a:xfrm>
            <a:off x="229211" y="1517792"/>
            <a:ext cx="10016758" cy="587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Alice has 200 tokens</a:t>
            </a:r>
            <a:endParaRPr lang="en-US" altLang="zh-CN" sz="2400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1CD1F3-E6A3-EC88-C49D-43A423565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11" y="451244"/>
            <a:ext cx="9823998" cy="1325563"/>
          </a:xfrm>
        </p:spPr>
        <p:txBody>
          <a:bodyPr/>
          <a:lstStyle/>
          <a:p>
            <a:r>
              <a:rPr lang="en-US" dirty="0"/>
              <a:t>Attack Scenario</a:t>
            </a:r>
            <a:endParaRPr lang="en-US" altLang="zh-CN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B8B6CF-400C-A789-9C49-5B29FA2742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7" r="42328"/>
          <a:stretch/>
        </p:blipFill>
        <p:spPr>
          <a:xfrm>
            <a:off x="205765" y="2357778"/>
            <a:ext cx="7189201" cy="31242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568E38-BF1E-3391-B01A-7F3A3A7E9178}"/>
              </a:ext>
            </a:extLst>
          </p:cNvPr>
          <p:cNvSpPr/>
          <p:nvPr/>
        </p:nvSpPr>
        <p:spPr>
          <a:xfrm>
            <a:off x="229211" y="4723155"/>
            <a:ext cx="4215789" cy="617054"/>
          </a:xfrm>
          <a:prstGeom prst="rect">
            <a:avLst/>
          </a:prstGeom>
          <a:noFill/>
          <a:ln w="57150">
            <a:solidFill>
              <a:srgbClr val="F891E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DE7DC17-E694-88CA-BB5E-2B7BE22305A6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Proof-Carrying Smart Contracts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91989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0C599-CA74-8D98-52E4-EA98F33EAE98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29</a:t>
            </a:fld>
            <a:endParaRPr lang="en-US" altLang="zh-C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CAD16-A6B8-BA4F-0D83-FB02805D75C3}"/>
              </a:ext>
            </a:extLst>
          </p:cNvPr>
          <p:cNvSpPr txBox="1"/>
          <p:nvPr/>
        </p:nvSpPr>
        <p:spPr>
          <a:xfrm>
            <a:off x="229211" y="1517792"/>
            <a:ext cx="10016758" cy="587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Alice approves Bob’s contract 100 tokens</a:t>
            </a:r>
            <a:endParaRPr lang="en-US" altLang="zh-CN" sz="2400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1CD1F3-E6A3-EC88-C49D-43A423565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11" y="451244"/>
            <a:ext cx="9823998" cy="1325563"/>
          </a:xfrm>
        </p:spPr>
        <p:txBody>
          <a:bodyPr/>
          <a:lstStyle/>
          <a:p>
            <a:r>
              <a:rPr lang="en-US" dirty="0"/>
              <a:t>Attack Scenario</a:t>
            </a:r>
            <a:endParaRPr lang="en-US" altLang="zh-CN" sz="4400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FF5E1230-09C5-8815-DAD8-DF31CC433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398" r="42164"/>
          <a:stretch/>
        </p:blipFill>
        <p:spPr>
          <a:xfrm>
            <a:off x="229211" y="2349500"/>
            <a:ext cx="7926639" cy="34798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D9260D-84B6-BDB2-FF72-251866CD74B9}"/>
              </a:ext>
            </a:extLst>
          </p:cNvPr>
          <p:cNvSpPr/>
          <p:nvPr/>
        </p:nvSpPr>
        <p:spPr>
          <a:xfrm>
            <a:off x="229211" y="2349500"/>
            <a:ext cx="5866789" cy="587981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97631EF2-D131-6504-5CFD-5CEAC4BD03A5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Proof-Carrying Smart Contracts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38093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0C599-CA74-8D98-52E4-EA98F33EAE98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30</a:t>
            </a:fld>
            <a:endParaRPr lang="en-US" altLang="zh-CN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1CD1F3-E6A3-EC88-C49D-43A423565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11" y="451244"/>
            <a:ext cx="9823998" cy="1325563"/>
          </a:xfrm>
        </p:spPr>
        <p:txBody>
          <a:bodyPr/>
          <a:lstStyle/>
          <a:p>
            <a:r>
              <a:rPr lang="en-US" dirty="0"/>
              <a:t>Attack Scenario</a:t>
            </a:r>
            <a:endParaRPr lang="en-US" altLang="zh-CN" sz="4400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D64D84CF-D7B2-DA30-0E8B-4D8F26D3F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6" y="2315181"/>
            <a:ext cx="11854068" cy="26542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4C0900-2565-173C-3638-AD2BD71F4D0B}"/>
              </a:ext>
            </a:extLst>
          </p:cNvPr>
          <p:cNvSpPr/>
          <p:nvPr/>
        </p:nvSpPr>
        <p:spPr>
          <a:xfrm>
            <a:off x="350267" y="3849989"/>
            <a:ext cx="5110733" cy="546099"/>
          </a:xfrm>
          <a:prstGeom prst="rect">
            <a:avLst/>
          </a:prstGeom>
          <a:noFill/>
          <a:ln w="38100">
            <a:solidFill>
              <a:srgbClr val="F891E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9707F-219F-C6B7-8B26-C3D47110E808}"/>
              </a:ext>
            </a:extLst>
          </p:cNvPr>
          <p:cNvSpPr/>
          <p:nvPr/>
        </p:nvSpPr>
        <p:spPr>
          <a:xfrm>
            <a:off x="350267" y="3276599"/>
            <a:ext cx="5110733" cy="54609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745B35-63A5-820D-2A46-C609520B6945}"/>
              </a:ext>
            </a:extLst>
          </p:cNvPr>
          <p:cNvSpPr txBox="1"/>
          <p:nvPr/>
        </p:nvSpPr>
        <p:spPr>
          <a:xfrm>
            <a:off x="229211" y="5363468"/>
            <a:ext cx="5041289" cy="587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/>
              <a:t>200 &lt; 140 + 100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929940-1820-74B4-93B1-96AFED8B5C36}"/>
              </a:ext>
            </a:extLst>
          </p:cNvPr>
          <p:cNvSpPr txBox="1"/>
          <p:nvPr/>
        </p:nvSpPr>
        <p:spPr>
          <a:xfrm>
            <a:off x="99921" y="1576178"/>
            <a:ext cx="5041289" cy="587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Bob bypass approval limits</a:t>
            </a:r>
            <a:endParaRPr lang="en-US" altLang="zh-CN" sz="2400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9920862-279B-E58F-243D-A70A27414E54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Proof-Carrying Smart Contracts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A41F5FD-A894-B680-7C43-51E752034074}"/>
              </a:ext>
            </a:extLst>
          </p:cNvPr>
          <p:cNvGrpSpPr/>
          <p:nvPr/>
        </p:nvGrpSpPr>
        <p:grpSpPr>
          <a:xfrm>
            <a:off x="3227775" y="5507853"/>
            <a:ext cx="5143493" cy="443595"/>
            <a:chOff x="3227775" y="5507853"/>
            <a:chExt cx="5143493" cy="443595"/>
          </a:xfrm>
        </p:grpSpPr>
        <p:pic>
          <p:nvPicPr>
            <p:cNvPr id="8" name="Picture 7" descr="A screenshot of a computer code&#10;&#10;Description automatically generated">
              <a:extLst>
                <a:ext uri="{FF2B5EF4-FFF2-40B4-BE49-F238E27FC236}">
                  <a16:creationId xmlns:a16="http://schemas.microsoft.com/office/drawing/2014/main" id="{E86F74A1-248F-C476-08B6-D92177C53D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867" t="9417" r="52504" b="85789"/>
            <a:stretch/>
          </p:blipFill>
          <p:spPr>
            <a:xfrm>
              <a:off x="3227775" y="5507853"/>
              <a:ext cx="5143493" cy="443595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80DCDE5-D93C-3D2A-4E6E-70DFE612EAB6}"/>
                </a:ext>
              </a:extLst>
            </p:cNvPr>
            <p:cNvCxnSpPr/>
            <p:nvPr/>
          </p:nvCxnSpPr>
          <p:spPr>
            <a:xfrm flipV="1">
              <a:off x="5554980" y="5589270"/>
              <a:ext cx="388620" cy="362178"/>
            </a:xfrm>
            <a:prstGeom prst="line">
              <a:avLst/>
            </a:prstGeom>
            <a:ln w="3810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6CA82347-9719-2571-8864-51777794C5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965"/>
          <a:stretch/>
        </p:blipFill>
        <p:spPr>
          <a:xfrm>
            <a:off x="7074571" y="2263979"/>
            <a:ext cx="4767162" cy="270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5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324F310-2421-604E-816E-D54744E1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Know if the Code Complies with the Contract?</a:t>
            </a:r>
            <a:endParaRPr lang="en-IL" dirty="0"/>
          </a:p>
        </p:txBody>
      </p:sp>
      <p:pic>
        <p:nvPicPr>
          <p:cNvPr id="20" name="Picture Placeholder 19" descr="A purple and white letter b&#10;&#10;Description automatically generated">
            <a:extLst>
              <a:ext uri="{FF2B5EF4-FFF2-40B4-BE49-F238E27FC236}">
                <a16:creationId xmlns:a16="http://schemas.microsoft.com/office/drawing/2014/main" id="{BF3F38DA-C3F2-5AAB-6B04-9F14C723F045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3"/>
          <a:srcRect t="1884" b="1884"/>
          <a:stretch>
            <a:fillRect/>
          </a:stretch>
        </p:blipFill>
        <p:spPr>
          <a:xfrm>
            <a:off x="6370652" y="2956132"/>
            <a:ext cx="2368061" cy="2102177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D6C663-9E3F-7F36-09CB-7050915F70A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57306" y="4640451"/>
            <a:ext cx="2098039" cy="506399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Spec#</a:t>
            </a:r>
            <a:endParaRPr lang="en-IL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87D18A-C3F5-49A2-6ACE-D7CD312480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4779" y="5270688"/>
            <a:ext cx="2473841" cy="922740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Integrates formal specifications directly into C#</a:t>
            </a:r>
            <a:endParaRPr lang="en-IL" dirty="0"/>
          </a:p>
        </p:txBody>
      </p:sp>
      <p:pic>
        <p:nvPicPr>
          <p:cNvPr id="22" name="Picture Placeholder 21" descr="A drawing of a person with long hair&#10;&#10;Description automatically generated">
            <a:extLst>
              <a:ext uri="{FF2B5EF4-FFF2-40B4-BE49-F238E27FC236}">
                <a16:creationId xmlns:a16="http://schemas.microsoft.com/office/drawing/2014/main" id="{2B7CFE35-0679-66D8-A648-4891AE0BE6B6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4"/>
          <a:srcRect l="-3880" t="-4136" r="2724" b="-2244"/>
          <a:stretch/>
        </p:blipFill>
        <p:spPr>
          <a:xfrm>
            <a:off x="3542814" y="2038782"/>
            <a:ext cx="2374830" cy="2108835"/>
          </a:xfr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7E2057-EE4F-64F3-E2DC-62927A82C2B7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408063" y="5185420"/>
            <a:ext cx="2098039" cy="506399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Boogie</a:t>
            </a:r>
            <a:endParaRPr lang="en-IL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BA1A8E8-2057-E4B4-5828-C4839BC6FD64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6438761" y="5798742"/>
            <a:ext cx="2098038" cy="693965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verification of high-level specifications</a:t>
            </a:r>
            <a:endParaRPr lang="en-IL" dirty="0"/>
          </a:p>
        </p:txBody>
      </p:sp>
      <p:pic>
        <p:nvPicPr>
          <p:cNvPr id="24" name="Picture Placeholder 23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A309572E-FA8A-75DD-D935-90BEE942C0D8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5"/>
          <a:srcRect l="7989" r="7989"/>
          <a:stretch>
            <a:fillRect/>
          </a:stretch>
        </p:blipFill>
        <p:spPr>
          <a:xfrm>
            <a:off x="722845" y="2522060"/>
            <a:ext cx="2366962" cy="2101850"/>
          </a:xfr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56DC159-25BB-1DE6-CFD9-FEF2896D077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681209" y="4188809"/>
            <a:ext cx="2098039" cy="506399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err="1"/>
              <a:t>Dafny</a:t>
            </a:r>
            <a:endParaRPr lang="en-IL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2EF42BC-6BA3-0D93-AE5F-B2DD9973454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186466" y="4839773"/>
            <a:ext cx="3087523" cy="1197695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A programming language with built-in features for automatic verification</a:t>
            </a:r>
            <a:endParaRPr lang="en-IL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0771231-6497-914B-213A-841142D18241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371116" y="4045832"/>
            <a:ext cx="2098039" cy="506399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Why3</a:t>
            </a:r>
            <a:endParaRPr lang="en-IL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45B065E-D566-7085-EF4F-46BA12C8081B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187230" y="4711905"/>
            <a:ext cx="2706860" cy="1325563"/>
          </a:xfrm>
        </p:spPr>
        <p:txBody>
          <a:bodyPr/>
          <a:lstStyle/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A verification platform that uses deductive methods to verify program correctness</a:t>
            </a:r>
            <a:endParaRPr lang="en-I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31DC38-211F-466A-8BCB-73FC2DD08035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31</a:t>
            </a:fld>
            <a:endParaRPr lang="en-US" altLang="zh-CN" dirty="0"/>
          </a:p>
        </p:txBody>
      </p:sp>
      <p:pic>
        <p:nvPicPr>
          <p:cNvPr id="1026" name="Picture 2" descr="Why3 · GitLab">
            <a:extLst>
              <a:ext uri="{FF2B5EF4-FFF2-40B4-BE49-F238E27FC236}">
                <a16:creationId xmlns:a16="http://schemas.microsoft.com/office/drawing/2014/main" id="{C255F77E-B793-57CF-6E3A-9A4B2883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890" y="191576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596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9401A50-1440-CE2D-3684-65056E9CDE4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114800" y="1827113"/>
            <a:ext cx="7644338" cy="1903895"/>
          </a:xfrm>
        </p:spPr>
        <p:txBody>
          <a:bodyPr/>
          <a:lstStyle/>
          <a:p>
            <a:r>
              <a:rPr lang="en-US" sz="2400" b="0" dirty="0"/>
              <a:t>Formally model and implement proof-carrying smart contracts as extensions of existing blockchain technologies</a:t>
            </a:r>
          </a:p>
        </p:txBody>
      </p:sp>
      <p:pic>
        <p:nvPicPr>
          <p:cNvPr id="3" name="Picture Placeholder 2" descr="A city with lights and a river&#10;&#10;AI-generated content may be incorrect.">
            <a:extLst>
              <a:ext uri="{FF2B5EF4-FFF2-40B4-BE49-F238E27FC236}">
                <a16:creationId xmlns:a16="http://schemas.microsoft.com/office/drawing/2014/main" id="{6F8C81DF-2C57-96F2-E531-F69F8FE422FA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2"/>
          <a:srcRect l="24543" r="24543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2A1D1BE-8E92-F890-8B3D-C6D549C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970562"/>
            <a:ext cx="6599429" cy="1325563"/>
          </a:xfrm>
        </p:spPr>
        <p:txBody>
          <a:bodyPr/>
          <a:lstStyle/>
          <a:p>
            <a:r>
              <a:rPr lang="en-US" sz="4400" dirty="0">
                <a:latin typeface="+mj-lt"/>
              </a:rPr>
              <a:t>Future Goal</a:t>
            </a:r>
            <a:r>
              <a:rPr lang="en-US" sz="4000" dirty="0">
                <a:latin typeface="+mj-lt"/>
              </a:rPr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3241E-832E-C34D-7B48-84762CEAEBE2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32</a:t>
            </a:fld>
            <a:endParaRPr lang="en-US" altLang="zh-CN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D54EF5C7-8A74-198B-9C99-867C9814D1F4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Proof-Carrying Smart Contracts</a:t>
            </a:r>
          </a:p>
        </p:txBody>
      </p:sp>
    </p:spTree>
    <p:extLst>
      <p:ext uri="{BB962C8B-B14F-4D97-AF65-F5344CB8AC3E}">
        <p14:creationId xmlns:p14="http://schemas.microsoft.com/office/powerpoint/2010/main" val="660539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A1D1BE-8E92-F890-8B3D-C6D549C8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39" y="1459013"/>
            <a:ext cx="7226938" cy="1325563"/>
          </a:xfrm>
        </p:spPr>
        <p:txBody>
          <a:bodyPr/>
          <a:lstStyle/>
          <a:p>
            <a:r>
              <a:rPr lang="en-US" b="1" dirty="0"/>
              <a:t>Summary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3241E-832E-C34D-7B48-84762CEAEBE2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33</a:t>
            </a:fld>
            <a:endParaRPr lang="en-US" altLang="zh-CN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9401A50-1440-CE2D-3684-65056E9CDE4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39239" y="1968084"/>
            <a:ext cx="9477473" cy="441461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Separate Specifications and Implementation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Reconciling Immutability with Flexibility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The research is at an early stage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proof-aware consensus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11" name="Picture Placeholder 10" descr="A handshake between two chains&#10;&#10;AI-generated content may be incorrect.">
            <a:extLst>
              <a:ext uri="{FF2B5EF4-FFF2-40B4-BE49-F238E27FC236}">
                <a16:creationId xmlns:a16="http://schemas.microsoft.com/office/drawing/2014/main" id="{9643FCE3-DAEE-AB1D-638D-1FCB28C8438C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3"/>
          <a:srcRect l="27549" r="275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2095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AD2C8D04-263D-9589-1CFF-A5968D7C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!</a:t>
            </a:r>
          </a:p>
        </p:txBody>
      </p:sp>
      <p:pic>
        <p:nvPicPr>
          <p:cNvPr id="22" name="Picture Placeholder 21" descr="A contract and a network of files&#10;&#10;AI-generated content may be incorrect.">
            <a:extLst>
              <a:ext uri="{FF2B5EF4-FFF2-40B4-BE49-F238E27FC236}">
                <a16:creationId xmlns:a16="http://schemas.microsoft.com/office/drawing/2014/main" id="{DF724FA8-9E78-710D-ADDD-6479DCC7E237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t="6061" b="6061"/>
          <a:stretch>
            <a:fillRect/>
          </a:stretch>
        </p:blipFill>
        <p:spPr/>
      </p:pic>
      <p:pic>
        <p:nvPicPr>
          <p:cNvPr id="17" name="Picture Placeholder 16" descr="A handshake between two chains&#10;&#10;AI-generated content may be incorrect.">
            <a:extLst>
              <a:ext uri="{FF2B5EF4-FFF2-40B4-BE49-F238E27FC236}">
                <a16:creationId xmlns:a16="http://schemas.microsoft.com/office/drawing/2014/main" id="{E26B3EA8-923D-5E79-833A-A587E50BB480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>
          <a:blip r:embed="rId4"/>
          <a:srcRect l="21552" r="21552"/>
          <a:stretch>
            <a:fillRect/>
          </a:stretch>
        </p:blipFill>
        <p:spPr/>
      </p:pic>
      <p:pic>
        <p:nvPicPr>
          <p:cNvPr id="30" name="Picture Placeholder 29" descr="A blackboard with numbers and symbols&#10;&#10;AI-generated content may be incorrect.">
            <a:extLst>
              <a:ext uri="{FF2B5EF4-FFF2-40B4-BE49-F238E27FC236}">
                <a16:creationId xmlns:a16="http://schemas.microsoft.com/office/drawing/2014/main" id="{B84E77A8-283E-921E-E1BC-EC8C24EF2E1A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5"/>
          <a:srcRect l="17996" r="17996"/>
          <a:stretch>
            <a:fillRect/>
          </a:stretch>
        </p:blipFill>
        <p:spPr/>
      </p:pic>
      <p:pic>
        <p:nvPicPr>
          <p:cNvPr id="34" name="Picture Placeholder 33" descr="A blue background with white circles and icons&#10;&#10;AI-generated content may be incorrect.">
            <a:extLst>
              <a:ext uri="{FF2B5EF4-FFF2-40B4-BE49-F238E27FC236}">
                <a16:creationId xmlns:a16="http://schemas.microsoft.com/office/drawing/2014/main" id="{B6598D36-0461-FEC3-E893-D517C56339C3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6"/>
          <a:srcRect l="23369" r="233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927941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​​">
  <a:themeElements>
    <a:clrScheme name="Custom 1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803"/>
      </a:accent2>
      <a:accent3>
        <a:srgbClr val="DCD3CC"/>
      </a:accent3>
      <a:accent4>
        <a:srgbClr val="FBD3A5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Posterama Text Black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exagon Light Presentation_win32_v5" id="{045A9B2F-7300-4673-816B-F1EB3C673B2C}" vid="{27F8BD87-6984-44CA-8D4F-354B20CB0C1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AD9BE2-6B3D-4616-B044-300A8177DEA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5515263-A3DE-4193-B6AA-5C449C9451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CFA8B0-C7B8-4655-A378-2962C04794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4211</TotalTime>
  <Words>1271</Words>
  <Application>Microsoft Macintosh PowerPoint</Application>
  <PresentationFormat>Widescreen</PresentationFormat>
  <Paragraphs>285</Paragraphs>
  <Slides>34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等线</vt:lpstr>
      <vt:lpstr>微软雅黑</vt:lpstr>
      <vt:lpstr>Abadi</vt:lpstr>
      <vt:lpstr>Arial</vt:lpstr>
      <vt:lpstr>Bodoni 72 Smallcaps Book</vt:lpstr>
      <vt:lpstr>Calibri</vt:lpstr>
      <vt:lpstr>Posterama Text Black</vt:lpstr>
      <vt:lpstr>Posterama Text Black (Headings)</vt:lpstr>
      <vt:lpstr>Posterama Text SemiBold</vt:lpstr>
      <vt:lpstr>Custom​​</vt:lpstr>
      <vt:lpstr>Proof-Carrying Smart Contracts </vt:lpstr>
      <vt:lpstr>Introduction</vt:lpstr>
      <vt:lpstr>Agenda</vt:lpstr>
      <vt:lpstr>Background</vt:lpstr>
      <vt:lpstr>Verifying Smart Contracts </vt:lpstr>
      <vt:lpstr>How do we verify smart contracts</vt:lpstr>
      <vt:lpstr>Introduction to PCC</vt:lpstr>
      <vt:lpstr>PCC Diagram</vt:lpstr>
      <vt:lpstr>Proof-Carrying Code </vt:lpstr>
      <vt:lpstr>The Challenges to Modify PCC for Blockchains</vt:lpstr>
      <vt:lpstr>Proof-Carrying Smart Contracts</vt:lpstr>
      <vt:lpstr>Miners</vt:lpstr>
      <vt:lpstr>Modification</vt:lpstr>
      <vt:lpstr>PCSC Architecture</vt:lpstr>
      <vt:lpstr>PowerPoint Presentation</vt:lpstr>
      <vt:lpstr>New Blook</vt:lpstr>
      <vt:lpstr>Updating Contract </vt:lpstr>
      <vt:lpstr>Minor Upgrade</vt:lpstr>
      <vt:lpstr>Major Upgrade</vt:lpstr>
      <vt:lpstr>More Then Two Participants</vt:lpstr>
      <vt:lpstr>Hoare Logic</vt:lpstr>
      <vt:lpstr>Simple Hoare Triple Examples</vt:lpstr>
      <vt:lpstr>PowerPoint Presentation</vt:lpstr>
      <vt:lpstr>PowerPoint Presentation</vt:lpstr>
      <vt:lpstr>Does This Code Fulfill the Contract Requirements?</vt:lpstr>
      <vt:lpstr>Example- Double Spending</vt:lpstr>
      <vt:lpstr>Remix</vt:lpstr>
      <vt:lpstr>Attack Scenario</vt:lpstr>
      <vt:lpstr>Attack Scenario</vt:lpstr>
      <vt:lpstr>Attack Scenario</vt:lpstr>
      <vt:lpstr>How Can We Know if the Code Complies with the Contract?</vt:lpstr>
      <vt:lpstr>Future Goal </vt:lpstr>
      <vt:lpstr>Summary</vt:lpstr>
      <vt:lpstr>Thank you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 levy</dc:creator>
  <cp:lastModifiedBy>Shira Goshen</cp:lastModifiedBy>
  <cp:revision>24</cp:revision>
  <dcterms:created xsi:type="dcterms:W3CDTF">2025-03-26T08:56:37Z</dcterms:created>
  <dcterms:modified xsi:type="dcterms:W3CDTF">2025-03-30T08:15:17Z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